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68" r:id="rId1"/>
  </p:sldMasterIdLst>
  <p:notesMasterIdLst>
    <p:notesMasterId r:id="rId98"/>
  </p:notesMasterIdLst>
  <p:handoutMasterIdLst>
    <p:handoutMasterId r:id="rId99"/>
  </p:handoutMasterIdLst>
  <p:sldIdLst>
    <p:sldId id="256" r:id="rId2"/>
    <p:sldId id="577" r:id="rId3"/>
    <p:sldId id="580" r:id="rId4"/>
    <p:sldId id="578" r:id="rId5"/>
    <p:sldId id="579" r:id="rId6"/>
    <p:sldId id="597" r:id="rId7"/>
    <p:sldId id="403" r:id="rId8"/>
    <p:sldId id="257" r:id="rId9"/>
    <p:sldId id="258" r:id="rId10"/>
    <p:sldId id="405" r:id="rId11"/>
    <p:sldId id="600" r:id="rId12"/>
    <p:sldId id="601" r:id="rId13"/>
    <p:sldId id="406" r:id="rId14"/>
    <p:sldId id="409" r:id="rId15"/>
    <p:sldId id="539" r:id="rId16"/>
    <p:sldId id="486" r:id="rId17"/>
    <p:sldId id="488" r:id="rId18"/>
    <p:sldId id="540" r:id="rId19"/>
    <p:sldId id="417" r:id="rId20"/>
    <p:sldId id="581" r:id="rId21"/>
    <p:sldId id="582" r:id="rId22"/>
    <p:sldId id="583" r:id="rId23"/>
    <p:sldId id="584" r:id="rId24"/>
    <p:sldId id="585" r:id="rId25"/>
    <p:sldId id="598" r:id="rId26"/>
    <p:sldId id="599" r:id="rId27"/>
    <p:sldId id="602" r:id="rId28"/>
    <p:sldId id="603" r:id="rId29"/>
    <p:sldId id="604" r:id="rId30"/>
    <p:sldId id="563" r:id="rId31"/>
    <p:sldId id="564" r:id="rId32"/>
    <p:sldId id="586" r:id="rId33"/>
    <p:sldId id="491" r:id="rId34"/>
    <p:sldId id="606" r:id="rId35"/>
    <p:sldId id="492" r:id="rId36"/>
    <p:sldId id="607" r:id="rId37"/>
    <p:sldId id="605" r:id="rId38"/>
    <p:sldId id="711" r:id="rId39"/>
    <p:sldId id="500" r:id="rId40"/>
    <p:sldId id="501" r:id="rId41"/>
    <p:sldId id="595" r:id="rId42"/>
    <p:sldId id="608" r:id="rId43"/>
    <p:sldId id="609" r:id="rId44"/>
    <p:sldId id="502" r:id="rId45"/>
    <p:sldId id="587" r:id="rId46"/>
    <p:sldId id="555" r:id="rId47"/>
    <p:sldId id="556" r:id="rId48"/>
    <p:sldId id="557" r:id="rId49"/>
    <p:sldId id="558" r:id="rId50"/>
    <p:sldId id="559" r:id="rId51"/>
    <p:sldId id="560" r:id="rId52"/>
    <p:sldId id="588" r:id="rId53"/>
    <p:sldId id="589" r:id="rId54"/>
    <p:sldId id="566" r:id="rId55"/>
    <p:sldId id="567" r:id="rId56"/>
    <p:sldId id="568" r:id="rId57"/>
    <p:sldId id="571" r:id="rId58"/>
    <p:sldId id="570" r:id="rId59"/>
    <p:sldId id="569" r:id="rId60"/>
    <p:sldId id="338" r:id="rId61"/>
    <p:sldId id="590" r:id="rId62"/>
    <p:sldId id="420" r:id="rId63"/>
    <p:sldId id="421" r:id="rId64"/>
    <p:sldId id="425" r:id="rId65"/>
    <p:sldId id="593" r:id="rId66"/>
    <p:sldId id="423" r:id="rId67"/>
    <p:sldId id="594" r:id="rId68"/>
    <p:sldId id="430" r:id="rId69"/>
    <p:sldId id="591" r:id="rId70"/>
    <p:sldId id="592" r:id="rId71"/>
    <p:sldId id="431" r:id="rId72"/>
    <p:sldId id="464" r:id="rId73"/>
    <p:sldId id="596" r:id="rId74"/>
    <p:sldId id="704" r:id="rId75"/>
    <p:sldId id="575" r:id="rId76"/>
    <p:sldId id="572" r:id="rId77"/>
    <p:sldId id="576" r:id="rId78"/>
    <p:sldId id="705" r:id="rId79"/>
    <p:sldId id="706" r:id="rId80"/>
    <p:sldId id="292" r:id="rId81"/>
    <p:sldId id="296" r:id="rId82"/>
    <p:sldId id="297" r:id="rId83"/>
    <p:sldId id="298" r:id="rId84"/>
    <p:sldId id="523" r:id="rId85"/>
    <p:sldId id="300" r:id="rId86"/>
    <p:sldId id="301" r:id="rId87"/>
    <p:sldId id="303" r:id="rId88"/>
    <p:sldId id="304" r:id="rId89"/>
    <p:sldId id="327" r:id="rId90"/>
    <p:sldId id="707" r:id="rId91"/>
    <p:sldId id="708" r:id="rId92"/>
    <p:sldId id="709" r:id="rId93"/>
    <p:sldId id="541" r:id="rId94"/>
    <p:sldId id="538" r:id="rId95"/>
    <p:sldId id="485" r:id="rId96"/>
    <p:sldId id="481" r:id="rId97"/>
  </p:sldIdLst>
  <p:sldSz cx="9144000" cy="6858000" type="overhead"/>
  <p:notesSz cx="6858000" cy="9144000"/>
  <p:defaultTextStyle>
    <a:defPPr>
      <a:defRPr lang="en-US"/>
    </a:defPPr>
    <a:lvl1pPr algn="l" rtl="0" fontAlgn="base">
      <a:spcBef>
        <a:spcPct val="0"/>
      </a:spcBef>
      <a:spcAft>
        <a:spcPct val="0"/>
      </a:spcAft>
      <a:defRPr sz="2400" kern="1200">
        <a:solidFill>
          <a:schemeClr val="tx1"/>
        </a:solidFill>
        <a:latin typeface="Times" pitchFamily="18"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Times" pitchFamily="18"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Times" pitchFamily="18"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Times" pitchFamily="18"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Times" pitchFamily="18" charset="0"/>
        <a:ea typeface="ＭＳ Ｐゴシック" pitchFamily="34" charset="-128"/>
        <a:cs typeface="+mn-cs"/>
      </a:defRPr>
    </a:lvl5pPr>
    <a:lvl6pPr marL="2286000" algn="l" defTabSz="914400" rtl="0" eaLnBrk="1" latinLnBrk="0" hangingPunct="1">
      <a:defRPr sz="2400" kern="1200">
        <a:solidFill>
          <a:schemeClr val="tx1"/>
        </a:solidFill>
        <a:latin typeface="Times" pitchFamily="18" charset="0"/>
        <a:ea typeface="ＭＳ Ｐゴシック" pitchFamily="34" charset="-128"/>
        <a:cs typeface="+mn-cs"/>
      </a:defRPr>
    </a:lvl6pPr>
    <a:lvl7pPr marL="2743200" algn="l" defTabSz="914400" rtl="0" eaLnBrk="1" latinLnBrk="0" hangingPunct="1">
      <a:defRPr sz="2400" kern="1200">
        <a:solidFill>
          <a:schemeClr val="tx1"/>
        </a:solidFill>
        <a:latin typeface="Times" pitchFamily="18" charset="0"/>
        <a:ea typeface="ＭＳ Ｐゴシック" pitchFamily="34" charset="-128"/>
        <a:cs typeface="+mn-cs"/>
      </a:defRPr>
    </a:lvl7pPr>
    <a:lvl8pPr marL="3200400" algn="l" defTabSz="914400" rtl="0" eaLnBrk="1" latinLnBrk="0" hangingPunct="1">
      <a:defRPr sz="2400" kern="1200">
        <a:solidFill>
          <a:schemeClr val="tx1"/>
        </a:solidFill>
        <a:latin typeface="Times" pitchFamily="18" charset="0"/>
        <a:ea typeface="ＭＳ Ｐゴシック" pitchFamily="34" charset="-128"/>
        <a:cs typeface="+mn-cs"/>
      </a:defRPr>
    </a:lvl8pPr>
    <a:lvl9pPr marL="3657600" algn="l" defTabSz="914400" rtl="0" eaLnBrk="1" latinLnBrk="0" hangingPunct="1">
      <a:defRPr sz="2400" kern="1200">
        <a:solidFill>
          <a:schemeClr val="tx1"/>
        </a:solidFill>
        <a:latin typeface="Times" pitchFamily="18" charset="0"/>
        <a:ea typeface="ＭＳ Ｐゴシック"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845A8"/>
    <a:srgbClr val="032293"/>
    <a:srgbClr val="B3B3B3"/>
    <a:srgbClr val="66FFFF"/>
    <a:srgbClr val="FF66FF"/>
    <a:srgbClr val="00FF00"/>
    <a:srgbClr val="FF8000"/>
    <a:srgbClr val="CC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88" autoAdjust="0"/>
    <p:restoredTop sz="95315" autoAdjust="0"/>
  </p:normalViewPr>
  <p:slideViewPr>
    <p:cSldViewPr snapToGrid="0" snapToObjects="1">
      <p:cViewPr varScale="1">
        <p:scale>
          <a:sx n="185" d="100"/>
          <a:sy n="185" d="100"/>
        </p:scale>
        <p:origin x="-360" y="-10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10" d="100"/>
        <a:sy n="110" d="100"/>
      </p:scale>
      <p:origin x="0" y="13592"/>
    </p:cViewPr>
  </p:sorterViewPr>
  <p:notesViewPr>
    <p:cSldViewPr snapToGrid="0">
      <p:cViewPr>
        <p:scale>
          <a:sx n="100" d="100"/>
          <a:sy n="100" d="100"/>
        </p:scale>
        <p:origin x="-432" y="21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_rels/viewProps.xml.rels><?xml version="1.0" encoding="UTF-8" standalone="yes"?>
<Relationships xmlns="http://schemas.openxmlformats.org/package/2006/relationships"><Relationship Id="rId1"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0" hangingPunct="0">
              <a:defRPr sz="1200">
                <a:latin typeface="Times" pitchFamily="-110" charset="0"/>
                <a:ea typeface="+mn-ea"/>
                <a:cs typeface="+mn-cs"/>
              </a:defRPr>
            </a:lvl1pPr>
          </a:lstStyle>
          <a:p>
            <a:pPr>
              <a:defRPr/>
            </a:pPr>
            <a:endParaRPr lang="en-US"/>
          </a:p>
        </p:txBody>
      </p:sp>
      <p:sp>
        <p:nvSpPr>
          <p:cNvPr id="35843" name="Rectangle 3"/>
          <p:cNvSpPr>
            <a:spLocks noGrp="1" noChangeArrowheads="1"/>
          </p:cNvSpPr>
          <p:nvPr>
            <p:ph type="dt" sz="quarter" idx="1"/>
          </p:nvPr>
        </p:nvSpPr>
        <p:spPr bwMode="auto">
          <a:xfrm>
            <a:off x="388620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200">
                <a:latin typeface="Times" pitchFamily="-110" charset="0"/>
                <a:ea typeface="+mn-ea"/>
                <a:cs typeface="+mn-cs"/>
              </a:defRPr>
            </a:lvl1pPr>
          </a:lstStyle>
          <a:p>
            <a:pPr>
              <a:defRPr/>
            </a:pPr>
            <a:endParaRPr lang="en-US"/>
          </a:p>
        </p:txBody>
      </p:sp>
      <p:sp>
        <p:nvSpPr>
          <p:cNvPr id="35844" name="Rectangle 4"/>
          <p:cNvSpPr>
            <a:spLocks noGrp="1" noChangeArrowheads="1"/>
          </p:cNvSpPr>
          <p:nvPr>
            <p:ph type="ftr" sz="quarter" idx="2"/>
          </p:nvPr>
        </p:nvSpPr>
        <p:spPr bwMode="auto">
          <a:xfrm>
            <a:off x="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0" hangingPunct="0">
              <a:defRPr sz="1200">
                <a:latin typeface="Times" pitchFamily="-110" charset="0"/>
                <a:ea typeface="+mn-ea"/>
                <a:cs typeface="+mn-cs"/>
              </a:defRPr>
            </a:lvl1pPr>
          </a:lstStyle>
          <a:p>
            <a:pPr>
              <a:defRPr/>
            </a:pPr>
            <a:endParaRPr lang="en-US"/>
          </a:p>
        </p:txBody>
      </p:sp>
      <p:sp>
        <p:nvSpPr>
          <p:cNvPr id="35845" name="Rectangle 5"/>
          <p:cNvSpPr>
            <a:spLocks noGrp="1" noChangeArrowheads="1"/>
          </p:cNvSpPr>
          <p:nvPr>
            <p:ph type="sldNum" sz="quarter" idx="3"/>
          </p:nvPr>
        </p:nvSpPr>
        <p:spPr bwMode="auto">
          <a:xfrm>
            <a:off x="388620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0" hangingPunct="0">
              <a:defRPr sz="1200">
                <a:latin typeface="Times" charset="0"/>
                <a:ea typeface="ＭＳ Ｐゴシック" charset="0"/>
                <a:cs typeface="ＭＳ Ｐゴシック" charset="0"/>
              </a:defRPr>
            </a:lvl1pPr>
          </a:lstStyle>
          <a:p>
            <a:pPr>
              <a:defRPr/>
            </a:pPr>
            <a:fld id="{70474AE8-3A55-48B9-AEA4-FBB97F9797A4}" type="slidenum">
              <a:rPr lang="en-US"/>
              <a:pPr>
                <a:defRPr/>
              </a:pPr>
              <a:t>‹#›</a:t>
            </a:fld>
            <a:endParaRPr lang="en-US"/>
          </a:p>
        </p:txBody>
      </p:sp>
    </p:spTree>
    <p:extLst>
      <p:ext uri="{BB962C8B-B14F-4D97-AF65-F5344CB8AC3E}">
        <p14:creationId xmlns:p14="http://schemas.microsoft.com/office/powerpoint/2010/main" val="38399408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0" hangingPunct="0">
              <a:defRPr sz="1200">
                <a:latin typeface="Times" pitchFamily="-110" charset="0"/>
                <a:ea typeface="+mn-ea"/>
                <a:cs typeface="+mn-cs"/>
              </a:defRPr>
            </a:lvl1pPr>
          </a:lstStyle>
          <a:p>
            <a:pPr>
              <a:defRPr/>
            </a:pPr>
            <a:endParaRPr lang="en-US"/>
          </a:p>
        </p:txBody>
      </p:sp>
      <p:sp>
        <p:nvSpPr>
          <p:cNvPr id="33795" name="Rectangle 3"/>
          <p:cNvSpPr>
            <a:spLocks noGrp="1" noChangeArrowheads="1"/>
          </p:cNvSpPr>
          <p:nvPr>
            <p:ph type="dt" idx="1"/>
          </p:nvPr>
        </p:nvSpPr>
        <p:spPr bwMode="auto">
          <a:xfrm>
            <a:off x="388620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200">
                <a:latin typeface="Times" pitchFamily="-110"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3797" name="Rectangle 5"/>
          <p:cNvSpPr>
            <a:spLocks noGrp="1" noChangeArrowheads="1"/>
          </p:cNvSpPr>
          <p:nvPr>
            <p:ph type="body" sz="quarter" idx="3"/>
          </p:nvPr>
        </p:nvSpPr>
        <p:spPr bwMode="auto">
          <a:xfrm>
            <a:off x="914400" y="4343400"/>
            <a:ext cx="5029200" cy="41148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3798" name="Rectangle 6"/>
          <p:cNvSpPr>
            <a:spLocks noGrp="1" noChangeArrowheads="1"/>
          </p:cNvSpPr>
          <p:nvPr>
            <p:ph type="ftr" sz="quarter" idx="4"/>
          </p:nvPr>
        </p:nvSpPr>
        <p:spPr bwMode="auto">
          <a:xfrm>
            <a:off x="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0" hangingPunct="0">
              <a:defRPr sz="1200">
                <a:latin typeface="Times" pitchFamily="-110" charset="0"/>
                <a:ea typeface="+mn-ea"/>
                <a:cs typeface="+mn-cs"/>
              </a:defRPr>
            </a:lvl1pPr>
          </a:lstStyle>
          <a:p>
            <a:pPr>
              <a:defRPr/>
            </a:pPr>
            <a:endParaRPr lang="en-US"/>
          </a:p>
        </p:txBody>
      </p:sp>
      <p:sp>
        <p:nvSpPr>
          <p:cNvPr id="33799" name="Rectangle 7"/>
          <p:cNvSpPr>
            <a:spLocks noGrp="1" noChangeArrowheads="1"/>
          </p:cNvSpPr>
          <p:nvPr>
            <p:ph type="sldNum" sz="quarter" idx="5"/>
          </p:nvPr>
        </p:nvSpPr>
        <p:spPr bwMode="auto">
          <a:xfrm>
            <a:off x="388620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0" hangingPunct="0">
              <a:defRPr sz="1200">
                <a:latin typeface="Times" charset="0"/>
                <a:ea typeface="ＭＳ Ｐゴシック" charset="0"/>
                <a:cs typeface="ＭＳ Ｐゴシック" charset="0"/>
              </a:defRPr>
            </a:lvl1pPr>
          </a:lstStyle>
          <a:p>
            <a:pPr>
              <a:defRPr/>
            </a:pPr>
            <a:fld id="{1678122B-210B-47C7-89F4-C84F9B950523}" type="slidenum">
              <a:rPr lang="en-US"/>
              <a:pPr>
                <a:defRPr/>
              </a:pPr>
              <a:t>‹#›</a:t>
            </a:fld>
            <a:endParaRPr lang="en-US"/>
          </a:p>
        </p:txBody>
      </p:sp>
    </p:spTree>
    <p:extLst>
      <p:ext uri="{BB962C8B-B14F-4D97-AF65-F5344CB8AC3E}">
        <p14:creationId xmlns:p14="http://schemas.microsoft.com/office/powerpoint/2010/main" val="40755419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pitchFamily="-65"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Times"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Times"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Times"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Times"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w="9525"/>
        </p:spPr>
        <p:txBody>
          <a:bodyPr/>
          <a:lstStyle/>
          <a:p>
            <a:fld id="{1622DD3B-1785-4BDB-897A-BE47F981855D}" type="slidenum">
              <a:rPr lang="en-US" smtClean="0">
                <a:latin typeface="Times" pitchFamily="18" charset="0"/>
                <a:ea typeface="ＭＳ Ｐゴシック" pitchFamily="34" charset="-128"/>
              </a:rPr>
              <a:pPr/>
              <a:t>7</a:t>
            </a:fld>
            <a:endParaRPr lang="en-US">
              <a:latin typeface="Times" pitchFamily="18" charset="0"/>
              <a:ea typeface="ＭＳ Ｐゴシック" pitchFamily="34" charset="-128"/>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603775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7"/>
          <p:cNvSpPr>
            <a:spLocks noGrp="1" noChangeArrowheads="1"/>
          </p:cNvSpPr>
          <p:nvPr>
            <p:ph type="sldNum" sz="quarter" idx="5"/>
          </p:nvPr>
        </p:nvSpPr>
        <p:spPr>
          <a:noFill/>
          <a:ln w="9525"/>
        </p:spPr>
        <p:txBody>
          <a:bodyPr/>
          <a:lstStyle/>
          <a:p>
            <a:fld id="{3DC05BBE-01A1-4C7E-81FB-C3DB1905FBFD}" type="slidenum">
              <a:rPr lang="en-US" smtClean="0">
                <a:latin typeface="Times" pitchFamily="18" charset="0"/>
                <a:ea typeface="ＭＳ Ｐゴシック" pitchFamily="34" charset="-128"/>
              </a:rPr>
              <a:pPr/>
              <a:t>22</a:t>
            </a:fld>
            <a:endParaRPr lang="en-US">
              <a:latin typeface="Times" pitchFamily="18" charset="0"/>
              <a:ea typeface="ＭＳ Ｐゴシック" pitchFamily="34" charset="-128"/>
            </a:endParaRPr>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70286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7"/>
          <p:cNvSpPr>
            <a:spLocks noGrp="1" noChangeArrowheads="1"/>
          </p:cNvSpPr>
          <p:nvPr>
            <p:ph type="sldNum" sz="quarter" idx="5"/>
          </p:nvPr>
        </p:nvSpPr>
        <p:spPr>
          <a:noFill/>
          <a:ln w="9525"/>
        </p:spPr>
        <p:txBody>
          <a:bodyPr/>
          <a:lstStyle/>
          <a:p>
            <a:fld id="{E13DB3D6-CFE2-4362-83E0-FB9EE4AD77BF}" type="slidenum">
              <a:rPr lang="en-US" smtClean="0">
                <a:latin typeface="Times" pitchFamily="18" charset="0"/>
                <a:ea typeface="ＭＳ Ｐゴシック" pitchFamily="34" charset="-128"/>
              </a:rPr>
              <a:pPr/>
              <a:t>23</a:t>
            </a:fld>
            <a:endParaRPr lang="en-US">
              <a:latin typeface="Times" pitchFamily="18" charset="0"/>
              <a:ea typeface="ＭＳ Ｐゴシック" pitchFamily="34" charset="-128"/>
            </a:endParaRPr>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a:noFill/>
          <a:ln w="9525"/>
        </p:spPr>
        <p:txBody>
          <a:bodyPr/>
          <a:lstStyle/>
          <a:p>
            <a:r>
              <a:rPr lang="en-US">
                <a:latin typeface="Times" pitchFamily="18" charset="0"/>
                <a:ea typeface="ＭＳ Ｐゴシック" pitchFamily="34" charset="-128"/>
              </a:rPr>
              <a:t>As the quantity and diversity of the information available online increases, more of the common information access tasks are done by program such as web wrappers. Wrappers faciliate access to Web-based information sources by providing a uniform querying and data extraction capability. For example, a Web wrapper for the yellow pages source can take a query for a Mexican restaurant near Marina del Rey, CA, and extract the restaurant</a:t>
            </a:r>
            <a:r>
              <a:rPr lang="ja-JP" altLang="en-US">
                <a:latin typeface="Times" pitchFamily="18" charset="0"/>
                <a:ea typeface="ＭＳ Ｐゴシック" pitchFamily="34" charset="-128"/>
              </a:rPr>
              <a:t>’</a:t>
            </a:r>
            <a:r>
              <a:rPr lang="en-US" altLang="ja-JP">
                <a:latin typeface="Times" pitchFamily="18" charset="0"/>
                <a:ea typeface="ＭＳ Ｐゴシック" pitchFamily="34" charset="-128"/>
              </a:rPr>
              <a:t>s name, its address and the phone number, in the same way as the information is extracted from a database.</a:t>
            </a:r>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197399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ACDC13-D5EB-8B48-BCC1-69CFA0BDFB66}" type="slidenum">
              <a:rPr lang="en-US"/>
              <a:pPr/>
              <a:t>24</a:t>
            </a:fld>
            <a:endParaRPr lang="en-US"/>
          </a:p>
        </p:txBody>
      </p:sp>
      <p:sp>
        <p:nvSpPr>
          <p:cNvPr id="6830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83011" name="Rectangle 3"/>
          <p:cNvSpPr>
            <a:spLocks noGrp="1" noChangeArrowheads="1"/>
          </p:cNvSpPr>
          <p:nvPr>
            <p:ph type="body" idx="1"/>
          </p:nvPr>
        </p:nvSpPr>
        <p:spPr/>
        <p:txBody>
          <a:bodyPr/>
          <a:lstStyle/>
          <a:p>
            <a:r>
              <a:rPr lang="en-US"/>
              <a:t>A few means around 3 examples, depending on the complexity of the site.</a:t>
            </a:r>
          </a:p>
        </p:txBody>
      </p:sp>
    </p:spTree>
    <p:extLst>
      <p:ext uri="{BB962C8B-B14F-4D97-AF65-F5344CB8AC3E}">
        <p14:creationId xmlns:p14="http://schemas.microsoft.com/office/powerpoint/2010/main" val="236516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ln w="9525"/>
        </p:spPr>
        <p:txBody>
          <a:bodyPr/>
          <a:lstStyle/>
          <a:p>
            <a:fld id="{E4085744-CBBF-4F08-A1C5-04C645B4B2CB}" type="slidenum">
              <a:rPr lang="en-US" smtClean="0">
                <a:latin typeface="Times" pitchFamily="18" charset="0"/>
                <a:ea typeface="ＭＳ Ｐゴシック" pitchFamily="34" charset="-128"/>
              </a:rPr>
              <a:pPr/>
              <a:t>30</a:t>
            </a:fld>
            <a:endParaRPr lang="en-US">
              <a:latin typeface="Times" pitchFamily="18" charset="0"/>
              <a:ea typeface="ＭＳ Ｐゴシック" pitchFamily="34" charset="-128"/>
            </a:endParaRPr>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146575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7"/>
          <p:cNvSpPr>
            <a:spLocks noGrp="1" noChangeArrowheads="1"/>
          </p:cNvSpPr>
          <p:nvPr>
            <p:ph type="sldNum" sz="quarter" idx="5"/>
          </p:nvPr>
        </p:nvSpPr>
        <p:spPr>
          <a:noFill/>
          <a:ln w="9525"/>
        </p:spPr>
        <p:txBody>
          <a:bodyPr/>
          <a:lstStyle/>
          <a:p>
            <a:fld id="{47C845C5-8380-4C54-B233-F530BA4D3C50}" type="slidenum">
              <a:rPr lang="en-US" smtClean="0">
                <a:latin typeface="Times" pitchFamily="18" charset="0"/>
                <a:ea typeface="ＭＳ Ｐゴシック" pitchFamily="34" charset="-128"/>
              </a:rPr>
              <a:pPr/>
              <a:t>31</a:t>
            </a:fld>
            <a:endParaRPr lang="en-US">
              <a:latin typeface="Times" pitchFamily="18" charset="0"/>
              <a:ea typeface="ＭＳ Ｐゴシック" pitchFamily="34" charset="-128"/>
            </a:endParaRPr>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3454410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678122B-210B-47C7-89F4-C84F9B950523}" type="slidenum">
              <a:rPr lang="en-US" smtClean="0"/>
              <a:pPr>
                <a:defRPr/>
              </a:pPr>
              <a:t>32</a:t>
            </a:fld>
            <a:endParaRPr lang="en-US"/>
          </a:p>
        </p:txBody>
      </p:sp>
    </p:spTree>
    <p:extLst>
      <p:ext uri="{BB962C8B-B14F-4D97-AF65-F5344CB8AC3E}">
        <p14:creationId xmlns:p14="http://schemas.microsoft.com/office/powerpoint/2010/main" val="3748365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678122B-210B-47C7-89F4-C84F9B950523}" type="slidenum">
              <a:rPr lang="en-US" smtClean="0"/>
              <a:pPr>
                <a:defRPr/>
              </a:pPr>
              <a:t>38</a:t>
            </a:fld>
            <a:endParaRPr lang="en-US"/>
          </a:p>
        </p:txBody>
      </p:sp>
    </p:spTree>
    <p:extLst>
      <p:ext uri="{BB962C8B-B14F-4D97-AF65-F5344CB8AC3E}">
        <p14:creationId xmlns:p14="http://schemas.microsoft.com/office/powerpoint/2010/main" val="3307717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7"/>
          <p:cNvSpPr>
            <a:spLocks noGrp="1" noChangeArrowheads="1"/>
          </p:cNvSpPr>
          <p:nvPr>
            <p:ph type="sldNum" sz="quarter" idx="5"/>
          </p:nvPr>
        </p:nvSpPr>
        <p:spPr>
          <a:noFill/>
          <a:ln w="9525"/>
        </p:spPr>
        <p:txBody>
          <a:bodyPr/>
          <a:lstStyle/>
          <a:p>
            <a:fld id="{869CAFAA-B1CC-4258-9E4A-C94314C0DB68}" type="slidenum">
              <a:rPr lang="en-US" smtClean="0">
                <a:latin typeface="Times" pitchFamily="18" charset="0"/>
                <a:ea typeface="ＭＳ Ｐゴシック" pitchFamily="34" charset="-128"/>
              </a:rPr>
              <a:pPr/>
              <a:t>40</a:t>
            </a:fld>
            <a:endParaRPr lang="en-US">
              <a:latin typeface="Times" pitchFamily="18" charset="0"/>
              <a:ea typeface="ＭＳ Ｐゴシック" pitchFamily="34" charset="-128"/>
            </a:endParaRPr>
          </a:p>
        </p:txBody>
      </p:sp>
      <p:sp>
        <p:nvSpPr>
          <p:cNvPr id="179202" name="Rectangle 2"/>
          <p:cNvSpPr>
            <a:spLocks noGrp="1" noRot="1" noChangeAspect="1" noChangeArrowheads="1" noTextEdit="1"/>
          </p:cNvSpPr>
          <p:nvPr>
            <p:ph type="sldImg"/>
          </p:nvPr>
        </p:nvSpPr>
        <p:spPr>
          <a:xfrm>
            <a:off x="1185863" y="696913"/>
            <a:ext cx="4546600" cy="3409950"/>
          </a:xfrm>
          <a:ln/>
        </p:spPr>
      </p:sp>
      <p:sp>
        <p:nvSpPr>
          <p:cNvPr id="179203" name="Rectangle 3"/>
          <p:cNvSpPr>
            <a:spLocks noGrp="1" noChangeArrowheads="1"/>
          </p:cNvSpPr>
          <p:nvPr>
            <p:ph type="body" idx="1"/>
          </p:nvPr>
        </p:nvSpPr>
        <p:spPr>
          <a:xfrm>
            <a:off x="884238" y="4340225"/>
            <a:ext cx="5076825" cy="4106863"/>
          </a:xfrm>
          <a:noFill/>
          <a:ln w="9525"/>
        </p:spPr>
        <p:txBody>
          <a:bodyPr lIns="89913" tIns="44956" rIns="89913" bIns="44956"/>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4092450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GLAV rule describes T1 scans  performed male patients over 40 years old diagnosed with bipolar disorder </a:t>
            </a:r>
          </a:p>
          <a:p>
            <a:r>
              <a:rPr lang="en-US">
                <a:latin typeface="Arial" charset="0"/>
                <a:ea typeface="ＭＳ Ｐゴシック" charset="0"/>
                <a:cs typeface="ＭＳ Ｐゴシック" charset="0"/>
              </a:rPr>
              <a:t>Data needs to be obtained from two source predicates (tables): HID__NC_EXPSEGMENT, HID__NC_PROTOCOL.</a:t>
            </a:r>
          </a:p>
          <a:p>
            <a:r>
              <a:rPr lang="en-US">
                <a:latin typeface="Arial" charset="0"/>
                <a:ea typeface="ＭＳ Ｐゴシック" charset="0"/>
                <a:cs typeface="ＭＳ Ｐゴシック" charset="0"/>
              </a:rPr>
              <a:t>This rule can be intuitively understood as evaluating a query over the source predicates (antecedent), whose answers populate the domain/target predicates (consequent). For example, the acqID and subjectID arguments of S1_EXPSEGMENT will be transferred to the first argument of domain predicate Subject and the second argument of the Scan domain predicate. </a:t>
            </a:r>
          </a:p>
          <a:p>
            <a:r>
              <a:rPr lang="en-US">
                <a:latin typeface="Arial" charset="0"/>
                <a:ea typeface="ＭＳ Ｐゴシック" charset="0"/>
                <a:cs typeface="ＭＳ Ｐゴシック" charset="0"/>
              </a:rPr>
              <a:t>Shared arguments denote joins, so that hasDisease indicates the disease for each subject in an experiment. </a:t>
            </a:r>
          </a:p>
          <a:p>
            <a:r>
              <a:rPr lang="en-US">
                <a:latin typeface="Arial" charset="0"/>
                <a:ea typeface="ＭＳ Ｐゴシック" charset="0"/>
                <a:cs typeface="ＭＳ Ｐゴシック" charset="0"/>
              </a:rPr>
              <a:t>Consequent can specify additional knowledge. For exmaple that in those tables there are only Males with Bipolar disorder over 40.</a:t>
            </a:r>
          </a:p>
          <a:p>
            <a:r>
              <a:rPr lang="en-US">
                <a:latin typeface="Arial" charset="0"/>
                <a:ea typeface="ＭＳ Ｐゴシック" charset="0"/>
                <a:cs typeface="ＭＳ Ｐゴシック" charset="0"/>
              </a:rPr>
              <a:t>Arguments that appear only in the consequent are existentially quantified varaibles (skolems). They represent objects that must exist but are not (yet) known. </a:t>
            </a:r>
          </a:p>
          <a:p>
            <a:r>
              <a:rPr lang="en-US">
                <a:latin typeface="Arial" charset="0"/>
                <a:ea typeface="ＭＳ Ｐゴシック" charset="0"/>
                <a:cs typeface="ＭＳ Ｐゴシック" charset="0"/>
              </a:rPr>
              <a:t>For example, in this rule we do not know the age of the subjects, but we know is over 40 years old. This is powerful. </a:t>
            </a: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A5EAC20-55E9-C140-A377-82127F0EF1EE}" type="slidenum">
              <a:rPr lang="en-US" sz="1200">
                <a:solidFill>
                  <a:prstClr val="black"/>
                </a:solidFill>
              </a:rPr>
              <a:pPr eaLnBrk="1" hangingPunct="1"/>
              <a:t>49</a:t>
            </a:fld>
            <a:endParaRPr lang="en-US" sz="1200">
              <a:solidFill>
                <a:prstClr val="black"/>
              </a:solidFill>
            </a:endParaRPr>
          </a:p>
        </p:txBody>
      </p:sp>
    </p:spTree>
    <p:extLst>
      <p:ext uri="{BB962C8B-B14F-4D97-AF65-F5344CB8AC3E}">
        <p14:creationId xmlns:p14="http://schemas.microsoft.com/office/powerpoint/2010/main" val="1104866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Example of query rewriting</a:t>
            </a:r>
          </a:p>
          <a:p>
            <a:r>
              <a:rPr lang="en-US">
                <a:latin typeface="Arial" charset="0"/>
                <a:ea typeface="ＭＳ Ｐゴシック" charset="0"/>
                <a:cs typeface="ＭＳ Ｐゴシック" charset="0"/>
              </a:rPr>
              <a:t>Note that in Q’ there is no need to add a constraint gender = ‘Male’. It is implied by m1 that produces only males.</a:t>
            </a:r>
          </a:p>
          <a:p>
            <a:r>
              <a:rPr lang="en-US">
                <a:latin typeface="Arial" charset="0"/>
                <a:ea typeface="ＭＳ Ｐゴシック" charset="0"/>
                <a:cs typeface="ＭＳ Ｐゴシック" charset="0"/>
              </a:rPr>
              <a:t>If the constraint age&gt;50 was not there, we wouldn’t need the call to the source </a:t>
            </a:r>
            <a:r>
              <a:rPr lang="en-US">
                <a:solidFill>
                  <a:srgbClr val="9BBB59"/>
                </a:solidFill>
                <a:latin typeface="Arial" charset="0"/>
                <a:ea typeface="ＭＳ Ｐゴシック" charset="0"/>
                <a:cs typeface="ＭＳ Ｐゴシック" charset="0"/>
              </a:rPr>
              <a:t>S3_SUBJECT.</a:t>
            </a:r>
          </a:p>
          <a:p>
            <a:r>
              <a:rPr lang="en-US">
                <a:solidFill>
                  <a:srgbClr val="9BBB59"/>
                </a:solidFill>
                <a:latin typeface="Arial" charset="0"/>
                <a:ea typeface="ＭＳ Ｐゴシック" charset="0"/>
                <a:cs typeface="ＭＳ Ｐゴシック" charset="0"/>
              </a:rPr>
              <a:t>Q’ needs to include S3_SUBJECT(subjectID, age, gender, …) </a:t>
            </a:r>
            <a:r>
              <a:rPr lang="en-US">
                <a:solidFill>
                  <a:schemeClr val="accent1"/>
                </a:solidFill>
                <a:latin typeface="Arial" charset="0"/>
                <a:ea typeface="ＭＳ Ｐゴシック" charset="0"/>
                <a:cs typeface="ＭＳ Ｐゴシック" charset="0"/>
              </a:rPr>
              <a:t>^ </a:t>
            </a:r>
            <a:r>
              <a:rPr lang="en-US">
                <a:solidFill>
                  <a:schemeClr val="accent1"/>
                </a:solidFill>
                <a:latin typeface="Arial" charset="0"/>
                <a:ea typeface="ＭＳ Ｐゴシック" charset="0"/>
                <a:cs typeface="ＭＳ Ｐゴシック" charset="0"/>
                <a:sym typeface="Wingdings" charset="0"/>
              </a:rPr>
              <a:t>age &gt; 50</a:t>
            </a:r>
            <a:r>
              <a:rPr lang="en-US">
                <a:solidFill>
                  <a:schemeClr val="accent1"/>
                </a:solidFill>
                <a:latin typeface="Arial" charset="0"/>
                <a:ea typeface="ＭＳ Ｐゴシック" charset="0"/>
                <a:cs typeface="ＭＳ Ｐゴシック" charset="0"/>
              </a:rPr>
              <a:t>  because m1 only implies that the subjects are over 40. So needs additional selection to filter out 40 to 50.</a:t>
            </a:r>
          </a:p>
          <a:p>
            <a:r>
              <a:rPr lang="en-US">
                <a:solidFill>
                  <a:schemeClr val="accent1"/>
                </a:solidFill>
                <a:latin typeface="Arial" charset="0"/>
                <a:ea typeface="ＭＳ Ｐゴシック" charset="0"/>
                <a:cs typeface="ＭＳ Ｐゴシック" charset="0"/>
              </a:rPr>
              <a:t>It query had been age &gt; 30, then we would not need to include s3_SUBJECT, since s1_EXPSEGMENT alone already implies age &gt;= 40 and therefore age &gt;=30.</a:t>
            </a:r>
            <a:endParaRPr lang="en-US">
              <a:solidFill>
                <a:srgbClr val="9BBB59"/>
              </a:solidFill>
              <a:latin typeface="Arial" charset="0"/>
              <a:ea typeface="ＭＳ Ｐゴシック" charset="0"/>
              <a:cs typeface="ＭＳ Ｐゴシック" charset="0"/>
            </a:endParaRPr>
          </a:p>
          <a:p>
            <a:r>
              <a:rPr lang="en-US">
                <a:solidFill>
                  <a:srgbClr val="9BBB59"/>
                </a:solidFill>
                <a:latin typeface="Arial" charset="0"/>
                <a:ea typeface="ＭＳ Ｐゴシック" charset="0"/>
                <a:cs typeface="ＭＳ Ｐゴシック" charset="0"/>
              </a:rPr>
              <a:t>Technically, Q’ is contained in Q. It gives a subset of the answers of Q. However, if m1 and m2 are the only mappings, this is the best that can be done. This is called the maximally-contained rewriting. </a:t>
            </a:r>
            <a:endParaRPr lang="en-US">
              <a:latin typeface="Arial" charset="0"/>
              <a:ea typeface="ＭＳ Ｐゴシック" charset="0"/>
              <a:cs typeface="ＭＳ Ｐゴシック" charset="0"/>
            </a:endParaRP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0858EDE-EA54-C047-B6B1-6AEE27146D94}" type="slidenum">
              <a:rPr lang="en-US" sz="1200">
                <a:solidFill>
                  <a:prstClr val="black"/>
                </a:solidFill>
              </a:rPr>
              <a:pPr eaLnBrk="1" hangingPunct="1"/>
              <a:t>50</a:t>
            </a:fld>
            <a:endParaRPr lang="en-US" sz="1200">
              <a:solidFill>
                <a:prstClr val="black"/>
              </a:solidFill>
            </a:endParaRPr>
          </a:p>
        </p:txBody>
      </p:sp>
    </p:spTree>
    <p:extLst>
      <p:ext uri="{BB962C8B-B14F-4D97-AF65-F5344CB8AC3E}">
        <p14:creationId xmlns:p14="http://schemas.microsoft.com/office/powerpoint/2010/main" val="114944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w="9525"/>
        </p:spPr>
        <p:txBody>
          <a:bodyPr/>
          <a:lstStyle/>
          <a:p>
            <a:fld id="{CABED607-38B2-474B-830C-21C7CC2D9FD1}" type="slidenum">
              <a:rPr lang="en-US" smtClean="0">
                <a:latin typeface="Times" pitchFamily="18" charset="0"/>
                <a:ea typeface="ＭＳ Ｐゴシック" pitchFamily="34" charset="-128"/>
              </a:rPr>
              <a:pPr/>
              <a:t>9</a:t>
            </a:fld>
            <a:endParaRPr lang="en-US">
              <a:latin typeface="Times" pitchFamily="18" charset="0"/>
              <a:ea typeface="ＭＳ Ｐゴシック" pitchFamily="34" charset="-128"/>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589810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p:cNvSpPr>
            <a:spLocks noGrp="1" noChangeArrowheads="1"/>
          </p:cNvSpPr>
          <p:nvPr>
            <p:ph type="sldNum" sz="quarter" idx="5"/>
          </p:nvPr>
        </p:nvSpPr>
        <p:spPr>
          <a:noFill/>
          <a:ln w="9525"/>
        </p:spPr>
        <p:txBody>
          <a:bodyPr/>
          <a:lstStyle/>
          <a:p>
            <a:fld id="{10A09E6E-6CFE-41B8-88BF-97CAA8916757}" type="slidenum">
              <a:rPr lang="en-US" smtClean="0">
                <a:latin typeface="Times" pitchFamily="18" charset="0"/>
                <a:ea typeface="ＭＳ Ｐゴシック" pitchFamily="34" charset="-128"/>
              </a:rPr>
              <a:pPr/>
              <a:t>54</a:t>
            </a:fld>
            <a:endParaRPr lang="en-US">
              <a:latin typeface="Times" pitchFamily="18" charset="0"/>
              <a:ea typeface="ＭＳ Ｐゴシック" pitchFamily="34" charset="-128"/>
            </a:endParaRPr>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107039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p:cNvSpPr>
            <a:spLocks noGrp="1" noChangeArrowheads="1"/>
          </p:cNvSpPr>
          <p:nvPr>
            <p:ph type="sldNum" sz="quarter" idx="5"/>
          </p:nvPr>
        </p:nvSpPr>
        <p:spPr>
          <a:noFill/>
          <a:ln w="9525"/>
        </p:spPr>
        <p:txBody>
          <a:bodyPr/>
          <a:lstStyle/>
          <a:p>
            <a:fld id="{7DB638B3-4B01-4EE7-B7B9-CB5782F165CB}" type="slidenum">
              <a:rPr lang="en-US" smtClean="0">
                <a:latin typeface="Times" pitchFamily="18" charset="0"/>
                <a:ea typeface="ＭＳ Ｐゴシック" pitchFamily="34" charset="-128"/>
              </a:rPr>
              <a:pPr/>
              <a:t>55</a:t>
            </a:fld>
            <a:endParaRPr lang="en-US">
              <a:latin typeface="Times" pitchFamily="18" charset="0"/>
              <a:ea typeface="ＭＳ Ｐゴシック" pitchFamily="34" charset="-128"/>
            </a:endParaRPr>
          </a:p>
        </p:txBody>
      </p:sp>
      <p:sp>
        <p:nvSpPr>
          <p:cNvPr id="182274" name="Rectangle 2"/>
          <p:cNvSpPr>
            <a:spLocks noGrp="1" noRot="1" noChangeAspect="1" noChangeArrowheads="1" noTextEdit="1"/>
          </p:cNvSpPr>
          <p:nvPr>
            <p:ph type="sldImg"/>
          </p:nvPr>
        </p:nvSpPr>
        <p:spPr>
          <a:xfrm>
            <a:off x="1098550" y="676275"/>
            <a:ext cx="4603750" cy="3452813"/>
          </a:xfrm>
          <a:ln/>
        </p:spPr>
      </p:sp>
      <p:sp>
        <p:nvSpPr>
          <p:cNvPr id="182275" name="Rectangle 3"/>
          <p:cNvSpPr>
            <a:spLocks noGrp="1" noChangeArrowheads="1"/>
          </p:cNvSpPr>
          <p:nvPr>
            <p:ph type="body" idx="1"/>
          </p:nvPr>
        </p:nvSpPr>
        <p:spPr>
          <a:xfrm>
            <a:off x="896938" y="4354513"/>
            <a:ext cx="5083175" cy="4127500"/>
          </a:xfrm>
          <a:noFill/>
          <a:ln w="9525"/>
        </p:spPr>
        <p:txBody>
          <a:bodyPr/>
          <a:lstStyle/>
          <a:p>
            <a:r>
              <a:rPr lang="en-US" sz="900">
                <a:latin typeface="Times" pitchFamily="18" charset="0"/>
                <a:ea typeface="ＭＳ Ｐゴシック" pitchFamily="34" charset="-128"/>
              </a:rPr>
              <a:t>Here</a:t>
            </a:r>
            <a:r>
              <a:rPr lang="ja-JP" altLang="en-US" sz="900">
                <a:latin typeface="Times" pitchFamily="18" charset="0"/>
                <a:ea typeface="ＭＳ Ｐゴシック" pitchFamily="34" charset="-128"/>
              </a:rPr>
              <a:t>’</a:t>
            </a:r>
            <a:r>
              <a:rPr lang="en-US" altLang="ja-JP" sz="900">
                <a:latin typeface="Times" pitchFamily="18" charset="0"/>
                <a:ea typeface="ＭＳ Ｐゴシック" pitchFamily="34" charset="-128"/>
              </a:rPr>
              <a:t>s an example to illustrate our approach. Consider a mediated schema with elements price, agent-name, agent-phone, and so on.</a:t>
            </a:r>
          </a:p>
          <a:p>
            <a:r>
              <a:rPr lang="en-US" sz="900">
                <a:latin typeface="Times" pitchFamily="18" charset="0"/>
                <a:ea typeface="ＭＳ Ｐゴシック" pitchFamily="34" charset="-128"/>
              </a:rPr>
              <a:t>To apply LSD, first the user selects a few sources to be the training sources. In this case, the user selects a single source, realestate.com [POINT]. Next, the user manually specifies the 1-1 mappings between the schema of this source and the mediated schema. These mappings are the five green arrows right here [POINT], which say that listed-price matches price, contact-name matches agent-name, and so on. </a:t>
            </a:r>
          </a:p>
          <a:p>
            <a:r>
              <a:rPr lang="en-US" sz="900">
                <a:latin typeface="Times" pitchFamily="18" charset="0"/>
                <a:ea typeface="ＭＳ Ｐゴシック" pitchFamily="34" charset="-128"/>
              </a:rPr>
              <a:t>Once the user has shown LSD these 1-1 mappings, there are many different types of information that LSD could learn from, in order to construct hypotheses on how to match schema elements.  For example, LSD could learn from the names of schema elements. Knowing that office matches office-phone, it may construct the hypothesis [POINT] that if the word </a:t>
            </a:r>
            <a:r>
              <a:rPr lang="ja-JP" altLang="en-US" sz="900">
                <a:latin typeface="Times" pitchFamily="18" charset="0"/>
                <a:ea typeface="ＭＳ Ｐゴシック" pitchFamily="34" charset="-128"/>
              </a:rPr>
              <a:t>”</a:t>
            </a:r>
            <a:r>
              <a:rPr lang="en-US" altLang="ja-JP" sz="900">
                <a:latin typeface="Times" pitchFamily="18" charset="0"/>
                <a:ea typeface="ＭＳ Ｐゴシック" pitchFamily="34" charset="-128"/>
              </a:rPr>
              <a:t>office" occurs in the name of a schema element, then that element is likely to be office-phone. </a:t>
            </a:r>
          </a:p>
          <a:p>
            <a:r>
              <a:rPr lang="en-US" sz="900">
                <a:latin typeface="Times" pitchFamily="18" charset="0"/>
                <a:ea typeface="ＭＳ Ｐゴシック" pitchFamily="34" charset="-128"/>
              </a:rPr>
              <a:t>LSD could also learn from the data values. Because comments matches description, LSD knows that these data values here [POINT] are house descriptions.  It could then examine them to learn that house descriptions frequently contain words such as fantastic, great, and beautiful. Hence, it may construct the hypothesis [POINT] that if these words appear frequently in the data values of an element, then that element is likely to be house descriptions.</a:t>
            </a:r>
          </a:p>
          <a:p>
            <a:r>
              <a:rPr lang="en-US" sz="900">
                <a:latin typeface="Times" pitchFamily="18" charset="0"/>
                <a:ea typeface="ＭＳ Ｐゴシック" pitchFamily="34" charset="-128"/>
              </a:rPr>
              <a:t>LSD could also learn from the characteristics of value distributions. For example, it can look at the average value of this column [POINT], and learn that if the average value is in the thousands, then the element is more likely to be price than the number of bathrooms. And so on.</a:t>
            </a:r>
          </a:p>
          <a:p>
            <a:r>
              <a:rPr lang="en-US" sz="900">
                <a:latin typeface="Times" pitchFamily="18" charset="0"/>
                <a:ea typeface="ＭＳ Ｐゴシック" pitchFamily="34" charset="-128"/>
              </a:rPr>
              <a:t>Now, consider the source homes.com, with these schema elements [POINT] and these data values [POINT]. LSD can apply the learned hypotheses to the schema and the data values, in order to predict semantic mappings. For example, because the words "beautiful" and "great" appear frequently in these data values, LSD can predict that "extra-info" matches "description</a:t>
            </a:r>
            <a:r>
              <a:rPr lang="ja-JP" altLang="en-US" sz="900">
                <a:latin typeface="Times" pitchFamily="18" charset="0"/>
                <a:ea typeface="ＭＳ Ｐゴシック" pitchFamily="34" charset="-128"/>
              </a:rPr>
              <a:t>”</a:t>
            </a:r>
            <a:r>
              <a:rPr lang="en-US" altLang="ja-JP" sz="900">
                <a:latin typeface="Times" pitchFamily="18" charset="0"/>
                <a:ea typeface="ＭＳ Ｐゴシック" pitchFamily="34" charset="-128"/>
              </a:rPr>
              <a:t>.</a:t>
            </a:r>
          </a:p>
          <a:p>
            <a:endParaRPr lang="en-US" sz="900">
              <a:latin typeface="Times" pitchFamily="18" charset="0"/>
              <a:ea typeface="ＭＳ Ｐゴシック" pitchFamily="34" charset="-128"/>
            </a:endParaRPr>
          </a:p>
          <a:p>
            <a:r>
              <a:rPr lang="en-US" sz="900">
                <a:latin typeface="Times" pitchFamily="18" charset="0"/>
                <a:ea typeface="ＭＳ Ｐゴシック" pitchFamily="34" charset="-128"/>
              </a:rPr>
              <a:t>... and the solution to this is MULTI-STRATEGY LEARNING [PAUSE]</a:t>
            </a:r>
          </a:p>
          <a:p>
            <a:endParaRPr lang="en-US" sz="900">
              <a:latin typeface="Times" pitchFamily="18" charset="0"/>
              <a:ea typeface="ＭＳ Ｐゴシック" pitchFamily="34" charset="-128"/>
            </a:endParaRPr>
          </a:p>
        </p:txBody>
      </p:sp>
    </p:spTree>
    <p:extLst>
      <p:ext uri="{BB962C8B-B14F-4D97-AF65-F5344CB8AC3E}">
        <p14:creationId xmlns:p14="http://schemas.microsoft.com/office/powerpoint/2010/main" val="4285081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5"/>
          </p:nvPr>
        </p:nvSpPr>
        <p:spPr>
          <a:noFill/>
          <a:ln w="9525"/>
        </p:spPr>
        <p:txBody>
          <a:bodyPr/>
          <a:lstStyle/>
          <a:p>
            <a:fld id="{D2D83542-CEF7-42C8-8124-D7E2604F81F4}" type="slidenum">
              <a:rPr lang="en-US" smtClean="0">
                <a:latin typeface="Times" pitchFamily="18" charset="0"/>
                <a:ea typeface="ＭＳ Ｐゴシック" pitchFamily="34" charset="-128"/>
              </a:rPr>
              <a:pPr/>
              <a:t>59</a:t>
            </a:fld>
            <a:endParaRPr lang="en-US">
              <a:latin typeface="Times" pitchFamily="18" charset="0"/>
              <a:ea typeface="ＭＳ Ｐゴシック" pitchFamily="34" charset="-128"/>
            </a:endParaRPr>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w="9525"/>
        </p:spPr>
        <p:txBody>
          <a:bodyPr/>
          <a:lstStyle/>
          <a:p>
            <a:pPr eaLnBrk="1" hangingPunct="1"/>
            <a:endParaRPr lang="it-IT">
              <a:latin typeface="Arial" charset="0"/>
              <a:ea typeface="ＭＳ Ｐゴシック" pitchFamily="34" charset="-128"/>
            </a:endParaRPr>
          </a:p>
        </p:txBody>
      </p:sp>
    </p:spTree>
    <p:extLst>
      <p:ext uri="{BB962C8B-B14F-4D97-AF65-F5344CB8AC3E}">
        <p14:creationId xmlns:p14="http://schemas.microsoft.com/office/powerpoint/2010/main" val="3103676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a:ln w="9525"/>
        </p:spPr>
        <p:txBody>
          <a:bodyPr/>
          <a:lstStyle/>
          <a:p>
            <a:fld id="{56E0942A-B85E-43CF-B2BC-D420BAC41D62}" type="slidenum">
              <a:rPr lang="en-US" smtClean="0">
                <a:latin typeface="Times" pitchFamily="18" charset="0"/>
                <a:ea typeface="ＭＳ Ｐゴシック" pitchFamily="34" charset="-128"/>
              </a:rPr>
              <a:pPr/>
              <a:t>63</a:t>
            </a:fld>
            <a:endParaRPr lang="en-US">
              <a:latin typeface="Times" pitchFamily="18" charset="0"/>
              <a:ea typeface="ＭＳ Ｐゴシック" pitchFamily="34" charset="-128"/>
            </a:endParaRPr>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569593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sz="2300">
                <a:solidFill>
                  <a:schemeClr val="tx1"/>
                </a:solidFill>
                <a:latin typeface="Arial" charset="0"/>
                <a:ea typeface="ＭＳ Ｐゴシック" charset="0"/>
              </a:defRPr>
            </a:lvl1pPr>
            <a:lvl2pPr marL="702756" indent="-270291" defTabSz="914485" eaLnBrk="0" hangingPunct="0">
              <a:defRPr sz="2300">
                <a:solidFill>
                  <a:schemeClr val="tx1"/>
                </a:solidFill>
                <a:latin typeface="Arial" charset="0"/>
                <a:ea typeface="ＭＳ Ｐゴシック" charset="0"/>
              </a:defRPr>
            </a:lvl2pPr>
            <a:lvl3pPr marL="1081164" indent="-216233" defTabSz="914485" eaLnBrk="0" hangingPunct="0">
              <a:defRPr sz="2300">
                <a:solidFill>
                  <a:schemeClr val="tx1"/>
                </a:solidFill>
                <a:latin typeface="Arial" charset="0"/>
                <a:ea typeface="ＭＳ Ｐゴシック" charset="0"/>
              </a:defRPr>
            </a:lvl3pPr>
            <a:lvl4pPr marL="1513629" indent="-216233" defTabSz="914485" eaLnBrk="0" hangingPunct="0">
              <a:defRPr sz="2300">
                <a:solidFill>
                  <a:schemeClr val="tx1"/>
                </a:solidFill>
                <a:latin typeface="Arial" charset="0"/>
                <a:ea typeface="ＭＳ Ｐゴシック" charset="0"/>
              </a:defRPr>
            </a:lvl4pPr>
            <a:lvl5pPr marL="1946095" indent="-216233" defTabSz="914485" eaLnBrk="0" hangingPunct="0">
              <a:defRPr sz="2300">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BEB5CE0C-03A2-6E4D-A12A-D7951D6ED14C}" type="slidenum">
              <a:rPr lang="en-US" sz="1200"/>
              <a:pPr eaLnBrk="1" hangingPunct="1"/>
              <a:t>66</a:t>
            </a:fld>
            <a:endParaRPr lang="en-US" sz="12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Slide 3</a:t>
            </a:r>
          </a:p>
        </p:txBody>
      </p:sp>
    </p:spTree>
    <p:extLst>
      <p:ext uri="{BB962C8B-B14F-4D97-AF65-F5344CB8AC3E}">
        <p14:creationId xmlns:p14="http://schemas.microsoft.com/office/powerpoint/2010/main" val="1821289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a:spLocks noGrp="1" noChangeArrowheads="1"/>
          </p:cNvSpPr>
          <p:nvPr>
            <p:ph type="sldNum" sz="quarter" idx="5"/>
          </p:nvPr>
        </p:nvSpPr>
        <p:spPr>
          <a:noFill/>
          <a:ln w="9525"/>
        </p:spPr>
        <p:txBody>
          <a:bodyPr/>
          <a:lstStyle/>
          <a:p>
            <a:fld id="{C803E28E-A394-4E20-822C-B253DEE80285}" type="slidenum">
              <a:rPr lang="en-US" smtClean="0">
                <a:latin typeface="Times" pitchFamily="18" charset="0"/>
                <a:ea typeface="ＭＳ Ｐゴシック" pitchFamily="34" charset="-128"/>
              </a:rPr>
              <a:pPr/>
              <a:t>80</a:t>
            </a:fld>
            <a:endParaRPr lang="en-US">
              <a:latin typeface="Times" pitchFamily="18" charset="0"/>
              <a:ea typeface="ＭＳ Ｐゴシック" pitchFamily="34" charset="-128"/>
            </a:endParaRPr>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325638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p:cNvSpPr>
            <a:spLocks noGrp="1" noChangeArrowheads="1"/>
          </p:cNvSpPr>
          <p:nvPr>
            <p:ph type="sldNum" sz="quarter" idx="5"/>
          </p:nvPr>
        </p:nvSpPr>
        <p:spPr>
          <a:noFill/>
          <a:ln w="9525"/>
        </p:spPr>
        <p:txBody>
          <a:bodyPr/>
          <a:lstStyle/>
          <a:p>
            <a:fld id="{69E9927B-9591-4A77-B1FF-EE1773F88711}" type="slidenum">
              <a:rPr lang="en-US" smtClean="0">
                <a:latin typeface="Times" pitchFamily="18" charset="0"/>
                <a:ea typeface="ＭＳ Ｐゴシック" pitchFamily="34" charset="-128"/>
              </a:rPr>
              <a:pPr/>
              <a:t>81</a:t>
            </a:fld>
            <a:endParaRPr lang="en-US">
              <a:latin typeface="Times" pitchFamily="18" charset="0"/>
              <a:ea typeface="ＭＳ Ｐゴシック" pitchFamily="34" charset="-128"/>
            </a:endParaRPr>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219600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p:cNvSpPr>
            <a:spLocks noGrp="1" noChangeArrowheads="1"/>
          </p:cNvSpPr>
          <p:nvPr>
            <p:ph type="sldNum" sz="quarter" idx="5"/>
          </p:nvPr>
        </p:nvSpPr>
        <p:spPr>
          <a:noFill/>
          <a:ln w="9525"/>
        </p:spPr>
        <p:txBody>
          <a:bodyPr/>
          <a:lstStyle/>
          <a:p>
            <a:fld id="{6AFD90F2-0D47-45FE-8F27-A36534D2A27C}" type="slidenum">
              <a:rPr lang="en-US" smtClean="0">
                <a:latin typeface="Times" pitchFamily="18" charset="0"/>
                <a:ea typeface="ＭＳ Ｐゴシック" pitchFamily="34" charset="-128"/>
              </a:rPr>
              <a:pPr/>
              <a:t>82</a:t>
            </a:fld>
            <a:endParaRPr lang="en-US">
              <a:latin typeface="Times" pitchFamily="18" charset="0"/>
              <a:ea typeface="ＭＳ Ｐゴシック" pitchFamily="34" charset="-128"/>
            </a:endParaRPr>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99856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p:cNvSpPr>
            <a:spLocks noGrp="1" noChangeArrowheads="1"/>
          </p:cNvSpPr>
          <p:nvPr>
            <p:ph type="sldNum" sz="quarter" idx="5"/>
          </p:nvPr>
        </p:nvSpPr>
        <p:spPr>
          <a:noFill/>
          <a:ln w="9525"/>
        </p:spPr>
        <p:txBody>
          <a:bodyPr/>
          <a:lstStyle/>
          <a:p>
            <a:fld id="{602982B5-09F6-43F1-91B5-5D7A1C45A9BC}" type="slidenum">
              <a:rPr lang="en-US" smtClean="0">
                <a:latin typeface="Times" pitchFamily="18" charset="0"/>
                <a:ea typeface="ＭＳ Ｐゴシック" pitchFamily="34" charset="-128"/>
              </a:rPr>
              <a:pPr/>
              <a:t>83</a:t>
            </a:fld>
            <a:endParaRPr lang="en-US">
              <a:latin typeface="Times" pitchFamily="18" charset="0"/>
              <a:ea typeface="ＭＳ Ｐゴシック" pitchFamily="34" charset="-128"/>
            </a:endParaRPr>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109248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p:cNvSpPr>
            <a:spLocks noGrp="1" noChangeArrowheads="1"/>
          </p:cNvSpPr>
          <p:nvPr>
            <p:ph type="sldNum" sz="quarter" idx="5"/>
          </p:nvPr>
        </p:nvSpPr>
        <p:spPr>
          <a:noFill/>
          <a:ln w="9525"/>
        </p:spPr>
        <p:txBody>
          <a:bodyPr/>
          <a:lstStyle/>
          <a:p>
            <a:fld id="{661C84CD-4A00-4E2A-A874-F817D87A3CB6}" type="slidenum">
              <a:rPr lang="en-US" smtClean="0">
                <a:latin typeface="Times" pitchFamily="18" charset="0"/>
                <a:ea typeface="ＭＳ Ｐゴシック" pitchFamily="34" charset="-128"/>
              </a:rPr>
              <a:pPr/>
              <a:t>84</a:t>
            </a:fld>
            <a:endParaRPr lang="en-US">
              <a:latin typeface="Times" pitchFamily="18" charset="0"/>
              <a:ea typeface="ＭＳ Ｐゴシック" pitchFamily="34" charset="-128"/>
            </a:endParaRPr>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839058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13458" eaLnBrk="0" hangingPunct="0">
              <a:defRPr sz="2400">
                <a:solidFill>
                  <a:schemeClr val="tx1"/>
                </a:solidFill>
                <a:latin typeface="Times New Roman" charset="0"/>
                <a:ea typeface="ＭＳ Ｐゴシック" charset="0"/>
              </a:defRPr>
            </a:lvl1pPr>
            <a:lvl2pPr marL="730766" indent="-281064" algn="r" defTabSz="913458" eaLnBrk="0" hangingPunct="0">
              <a:defRPr sz="2400">
                <a:solidFill>
                  <a:schemeClr val="tx1"/>
                </a:solidFill>
                <a:latin typeface="Times New Roman" charset="0"/>
                <a:ea typeface="ＭＳ Ｐゴシック" charset="0"/>
              </a:defRPr>
            </a:lvl2pPr>
            <a:lvl3pPr marL="1124255" indent="-224851" algn="r" defTabSz="913458" eaLnBrk="0" hangingPunct="0">
              <a:defRPr sz="2400">
                <a:solidFill>
                  <a:schemeClr val="tx1"/>
                </a:solidFill>
                <a:latin typeface="Times New Roman" charset="0"/>
                <a:ea typeface="ＭＳ Ｐゴシック" charset="0"/>
              </a:defRPr>
            </a:lvl3pPr>
            <a:lvl4pPr marL="1573957" indent="-224851" algn="r" defTabSz="913458" eaLnBrk="0" hangingPunct="0">
              <a:defRPr sz="2400">
                <a:solidFill>
                  <a:schemeClr val="tx1"/>
                </a:solidFill>
                <a:latin typeface="Times New Roman" charset="0"/>
                <a:ea typeface="ＭＳ Ｐゴシック" charset="0"/>
              </a:defRPr>
            </a:lvl4pPr>
            <a:lvl5pPr marL="2023659" indent="-224851" algn="r" defTabSz="913458" eaLnBrk="0" hangingPunct="0">
              <a:defRPr sz="2400">
                <a:solidFill>
                  <a:schemeClr val="tx1"/>
                </a:solidFill>
                <a:latin typeface="Times New Roman" charset="0"/>
                <a:ea typeface="ＭＳ Ｐゴシック" charset="0"/>
              </a:defRPr>
            </a:lvl5pPr>
            <a:lvl6pPr marL="2473361"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6pPr>
            <a:lvl7pPr marL="2923062"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7pPr>
            <a:lvl8pPr marL="3372764"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8pPr>
            <a:lvl9pPr marL="3822466"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9A671B3-90BB-B448-8836-04C4A7FCEB32}" type="slidenum">
              <a:rPr lang="en-US" sz="1200">
                <a:latin typeface="Tahoma" charset="0"/>
                <a:ea typeface="MS PGothic" charset="0"/>
                <a:cs typeface="Times New Roman" charset="0"/>
              </a:rPr>
              <a:pPr eaLnBrk="1" hangingPunct="1"/>
              <a:t>10</a:t>
            </a:fld>
            <a:endParaRPr lang="en-US" sz="1200">
              <a:latin typeface="Tahoma" charset="0"/>
              <a:ea typeface="MS PGothic" charset="0"/>
              <a:cs typeface="Times New Roman" charset="0"/>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GB">
              <a:latin typeface="Times New Roman" charset="0"/>
            </a:endParaRPr>
          </a:p>
        </p:txBody>
      </p:sp>
    </p:spTree>
    <p:extLst>
      <p:ext uri="{BB962C8B-B14F-4D97-AF65-F5344CB8AC3E}">
        <p14:creationId xmlns:p14="http://schemas.microsoft.com/office/powerpoint/2010/main" val="950747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7"/>
          <p:cNvSpPr>
            <a:spLocks noGrp="1" noChangeArrowheads="1"/>
          </p:cNvSpPr>
          <p:nvPr>
            <p:ph type="sldNum" sz="quarter" idx="5"/>
          </p:nvPr>
        </p:nvSpPr>
        <p:spPr>
          <a:noFill/>
          <a:ln w="9525"/>
        </p:spPr>
        <p:txBody>
          <a:bodyPr/>
          <a:lstStyle/>
          <a:p>
            <a:fld id="{A0AA70E5-38F8-4196-98D5-261809BB253C}" type="slidenum">
              <a:rPr lang="en-US" smtClean="0">
                <a:latin typeface="Times" pitchFamily="18" charset="0"/>
                <a:ea typeface="ＭＳ Ｐゴシック" pitchFamily="34" charset="-128"/>
              </a:rPr>
              <a:pPr/>
              <a:t>85</a:t>
            </a:fld>
            <a:endParaRPr lang="en-US">
              <a:latin typeface="Times" pitchFamily="18" charset="0"/>
              <a:ea typeface="ＭＳ Ｐゴシック" pitchFamily="34" charset="-128"/>
            </a:endParaRPr>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683625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7"/>
          <p:cNvSpPr>
            <a:spLocks noGrp="1" noChangeArrowheads="1"/>
          </p:cNvSpPr>
          <p:nvPr>
            <p:ph type="sldNum" sz="quarter" idx="5"/>
          </p:nvPr>
        </p:nvSpPr>
        <p:spPr>
          <a:noFill/>
          <a:ln w="9525"/>
        </p:spPr>
        <p:txBody>
          <a:bodyPr/>
          <a:lstStyle/>
          <a:p>
            <a:fld id="{59F9AB7E-7478-4B30-9690-564D2D8AB0BE}" type="slidenum">
              <a:rPr lang="en-US" smtClean="0">
                <a:latin typeface="Times" pitchFamily="18" charset="0"/>
                <a:ea typeface="ＭＳ Ｐゴシック" pitchFamily="34" charset="-128"/>
              </a:rPr>
              <a:pPr/>
              <a:t>86</a:t>
            </a:fld>
            <a:endParaRPr lang="en-US">
              <a:latin typeface="Times" pitchFamily="18" charset="0"/>
              <a:ea typeface="ＭＳ Ｐゴシック" pitchFamily="34" charset="-128"/>
            </a:endParaRPr>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447531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7"/>
          <p:cNvSpPr>
            <a:spLocks noGrp="1" noChangeArrowheads="1"/>
          </p:cNvSpPr>
          <p:nvPr>
            <p:ph type="sldNum" sz="quarter" idx="5"/>
          </p:nvPr>
        </p:nvSpPr>
        <p:spPr>
          <a:noFill/>
          <a:ln w="9525"/>
        </p:spPr>
        <p:txBody>
          <a:bodyPr/>
          <a:lstStyle/>
          <a:p>
            <a:fld id="{42F9C8D6-998D-4B27-B75B-B5998BDD2AD7}" type="slidenum">
              <a:rPr lang="en-US" smtClean="0">
                <a:latin typeface="Times" pitchFamily="18" charset="0"/>
                <a:ea typeface="ＭＳ Ｐゴシック" pitchFamily="34" charset="-128"/>
              </a:rPr>
              <a:pPr/>
              <a:t>87</a:t>
            </a:fld>
            <a:endParaRPr lang="en-US">
              <a:latin typeface="Times" pitchFamily="18" charset="0"/>
              <a:ea typeface="ＭＳ Ｐゴシック" pitchFamily="34" charset="-128"/>
            </a:endParaRPr>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964041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7"/>
          <p:cNvSpPr>
            <a:spLocks noGrp="1" noChangeArrowheads="1"/>
          </p:cNvSpPr>
          <p:nvPr>
            <p:ph type="sldNum" sz="quarter" idx="5"/>
          </p:nvPr>
        </p:nvSpPr>
        <p:spPr>
          <a:noFill/>
          <a:ln w="9525"/>
        </p:spPr>
        <p:txBody>
          <a:bodyPr/>
          <a:lstStyle/>
          <a:p>
            <a:fld id="{FD919AA8-FB63-4D72-8F38-B9FBC410CEDE}" type="slidenum">
              <a:rPr lang="en-US" smtClean="0">
                <a:latin typeface="Times" pitchFamily="18" charset="0"/>
                <a:ea typeface="ＭＳ Ｐゴシック" pitchFamily="34" charset="-128"/>
              </a:rPr>
              <a:pPr/>
              <a:t>88</a:t>
            </a:fld>
            <a:endParaRPr lang="en-US">
              <a:latin typeface="Times" pitchFamily="18" charset="0"/>
              <a:ea typeface="ＭＳ Ｐゴシック" pitchFamily="34" charset="-128"/>
            </a:endParaRPr>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669007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p:cNvSpPr>
            <a:spLocks noGrp="1" noChangeArrowheads="1"/>
          </p:cNvSpPr>
          <p:nvPr>
            <p:ph type="sldNum" sz="quarter" idx="5"/>
          </p:nvPr>
        </p:nvSpPr>
        <p:spPr>
          <a:noFill/>
          <a:ln w="9525"/>
        </p:spPr>
        <p:txBody>
          <a:bodyPr/>
          <a:lstStyle/>
          <a:p>
            <a:fld id="{51037E0A-A5CE-45A6-9C2F-431862735EDD}" type="slidenum">
              <a:rPr lang="en-US" smtClean="0">
                <a:latin typeface="Times" pitchFamily="18" charset="0"/>
                <a:ea typeface="ＭＳ Ｐゴシック" pitchFamily="34" charset="-128"/>
              </a:rPr>
              <a:pPr/>
              <a:t>94</a:t>
            </a:fld>
            <a:endParaRPr lang="en-US">
              <a:latin typeface="Times" pitchFamily="18" charset="0"/>
              <a:ea typeface="ＭＳ Ｐゴシック" pitchFamily="34" charset="-128"/>
            </a:endParaRPr>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a:noFill/>
          <a:ln w="9525"/>
        </p:spPr>
        <p:txBody>
          <a:bodyPr/>
          <a:lstStyle/>
          <a:p>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48831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78122B-210B-47C7-89F4-C84F9B950523}" type="slidenum">
              <a:rPr lang="en-US" smtClean="0"/>
              <a:pPr>
                <a:defRPr/>
              </a:pPr>
              <a:t>11</a:t>
            </a:fld>
            <a:endParaRPr lang="en-US"/>
          </a:p>
        </p:txBody>
      </p:sp>
    </p:spTree>
    <p:extLst>
      <p:ext uri="{BB962C8B-B14F-4D97-AF65-F5344CB8AC3E}">
        <p14:creationId xmlns:p14="http://schemas.microsoft.com/office/powerpoint/2010/main" val="1177484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78122B-210B-47C7-89F4-C84F9B950523}" type="slidenum">
              <a:rPr lang="en-US" smtClean="0"/>
              <a:pPr>
                <a:defRPr/>
              </a:pPr>
              <a:t>12</a:t>
            </a:fld>
            <a:endParaRPr lang="en-US"/>
          </a:p>
        </p:txBody>
      </p:sp>
    </p:spTree>
    <p:extLst>
      <p:ext uri="{BB962C8B-B14F-4D97-AF65-F5344CB8AC3E}">
        <p14:creationId xmlns:p14="http://schemas.microsoft.com/office/powerpoint/2010/main" val="317054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13458" eaLnBrk="0" hangingPunct="0">
              <a:defRPr sz="2400">
                <a:solidFill>
                  <a:schemeClr val="tx1"/>
                </a:solidFill>
                <a:latin typeface="Times New Roman" charset="0"/>
                <a:ea typeface="ＭＳ Ｐゴシック" charset="0"/>
              </a:defRPr>
            </a:lvl1pPr>
            <a:lvl2pPr marL="730766" indent="-281064" algn="r" defTabSz="913458" eaLnBrk="0" hangingPunct="0">
              <a:defRPr sz="2400">
                <a:solidFill>
                  <a:schemeClr val="tx1"/>
                </a:solidFill>
                <a:latin typeface="Times New Roman" charset="0"/>
                <a:ea typeface="ＭＳ Ｐゴシック" charset="0"/>
              </a:defRPr>
            </a:lvl2pPr>
            <a:lvl3pPr marL="1124255" indent="-224851" algn="r" defTabSz="913458" eaLnBrk="0" hangingPunct="0">
              <a:defRPr sz="2400">
                <a:solidFill>
                  <a:schemeClr val="tx1"/>
                </a:solidFill>
                <a:latin typeface="Times New Roman" charset="0"/>
                <a:ea typeface="ＭＳ Ｐゴシック" charset="0"/>
              </a:defRPr>
            </a:lvl3pPr>
            <a:lvl4pPr marL="1573957" indent="-224851" algn="r" defTabSz="913458" eaLnBrk="0" hangingPunct="0">
              <a:defRPr sz="2400">
                <a:solidFill>
                  <a:schemeClr val="tx1"/>
                </a:solidFill>
                <a:latin typeface="Times New Roman" charset="0"/>
                <a:ea typeface="ＭＳ Ｐゴシック" charset="0"/>
              </a:defRPr>
            </a:lvl4pPr>
            <a:lvl5pPr marL="2023659" indent="-224851" algn="r" defTabSz="913458" eaLnBrk="0" hangingPunct="0">
              <a:defRPr sz="2400">
                <a:solidFill>
                  <a:schemeClr val="tx1"/>
                </a:solidFill>
                <a:latin typeface="Times New Roman" charset="0"/>
                <a:ea typeface="ＭＳ Ｐゴシック" charset="0"/>
              </a:defRPr>
            </a:lvl5pPr>
            <a:lvl6pPr marL="2473361"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6pPr>
            <a:lvl7pPr marL="2923062"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7pPr>
            <a:lvl8pPr marL="3372764"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8pPr>
            <a:lvl9pPr marL="3822466"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F3D24AB1-4850-664B-BA36-3CEC463EF09C}" type="slidenum">
              <a:rPr lang="en-US" sz="1200">
                <a:latin typeface="Tahoma" charset="0"/>
                <a:ea typeface="MS PGothic" charset="0"/>
                <a:cs typeface="Times New Roman" charset="0"/>
              </a:rPr>
              <a:pPr eaLnBrk="1" hangingPunct="1"/>
              <a:t>13</a:t>
            </a:fld>
            <a:endParaRPr lang="en-US" sz="1200">
              <a:latin typeface="Tahoma" charset="0"/>
              <a:ea typeface="MS PGothic" charset="0"/>
              <a:cs typeface="Times New Roman" charset="0"/>
            </a:endParaRPr>
          </a:p>
        </p:txBody>
      </p:sp>
      <p:sp>
        <p:nvSpPr>
          <p:cNvPr id="32770" name="Rectangle 2"/>
          <p:cNvSpPr>
            <a:spLocks noGrp="1" noRot="1" noChangeAspect="1" noChangeArrowheads="1" noTextEdit="1"/>
          </p:cNvSpPr>
          <p:nvPr>
            <p:ph type="sldImg"/>
          </p:nvPr>
        </p:nvSpPr>
        <p:spPr>
          <a:xfrm>
            <a:off x="1143000" y="685800"/>
            <a:ext cx="4573588" cy="3430588"/>
          </a:xfrm>
          <a:solidFill>
            <a:srgbClr val="FFFFFF"/>
          </a:solidFill>
          <a:ln/>
        </p:spPr>
      </p:sp>
      <p:sp>
        <p:nvSpPr>
          <p:cNvPr id="32771" name="Rectangle 3"/>
          <p:cNvSpPr>
            <a:spLocks noGrp="1" noChangeArrowheads="1"/>
          </p:cNvSpPr>
          <p:nvPr>
            <p:ph type="body" idx="1"/>
          </p:nvPr>
        </p:nvSpPr>
        <p:spPr>
          <a:xfrm>
            <a:off x="914815" y="4344966"/>
            <a:ext cx="5028370" cy="4113234"/>
          </a:xfrm>
          <a:solidFill>
            <a:srgbClr val="FFFFFF"/>
          </a:solidFill>
          <a:ln>
            <a:solidFill>
              <a:srgbClr val="000000"/>
            </a:solidFill>
          </a:ln>
        </p:spPr>
        <p:txBody>
          <a:bodyPr/>
          <a:lstStyle/>
          <a:p>
            <a:pPr eaLnBrk="1" hangingPunct="1"/>
            <a:r>
              <a:rPr lang="en-US" dirty="0">
                <a:latin typeface="Times New Roman" charset="0"/>
              </a:rPr>
              <a:t>Shown query is courtesy of </a:t>
            </a:r>
            <a:r>
              <a:rPr lang="en-US" dirty="0" err="1">
                <a:latin typeface="Times New Roman" charset="0"/>
              </a:rPr>
              <a:t>Hao</a:t>
            </a:r>
            <a:r>
              <a:rPr lang="en-US" dirty="0">
                <a:latin typeface="Times New Roman" charset="0"/>
              </a:rPr>
              <a:t> Mei.</a:t>
            </a:r>
          </a:p>
          <a:p>
            <a:pPr eaLnBrk="1" hangingPunct="1"/>
            <a:r>
              <a:rPr lang="en-US" dirty="0">
                <a:latin typeface="Times New Roman" charset="0"/>
              </a:rPr>
              <a:t>For all phenotypes in one database, find all gene, locus, product triples (</a:t>
            </a:r>
            <a:r>
              <a:rPr lang="en-US" dirty="0" err="1">
                <a:latin typeface="Times New Roman" charset="0"/>
              </a:rPr>
              <a:t>GeneTests</a:t>
            </a:r>
            <a:r>
              <a:rPr lang="ja-JP" altLang="en-US" dirty="0">
                <a:latin typeface="Times New Roman" charset="0"/>
                <a:ea typeface="MS PGothic" charset="0"/>
                <a:cs typeface="MS PGothic" charset="0"/>
              </a:rPr>
              <a:t>’</a:t>
            </a:r>
            <a:r>
              <a:rPr lang="en-US" dirty="0">
                <a:latin typeface="Times New Roman" charset="0"/>
              </a:rPr>
              <a:t> curator query).</a:t>
            </a:r>
          </a:p>
          <a:p>
            <a:pPr eaLnBrk="1" hangingPunct="1"/>
            <a:r>
              <a:rPr lang="en-US" dirty="0">
                <a:latin typeface="Times New Roman" charset="0"/>
              </a:rPr>
              <a:t>For a given genetic disease, find all other diseases caused by the same gene (Joyce Mitchell, National Library of Medicine).</a:t>
            </a:r>
          </a:p>
          <a:p>
            <a:pPr eaLnBrk="1" hangingPunct="1"/>
            <a:r>
              <a:rPr lang="en-US" dirty="0">
                <a:latin typeface="Times New Roman" charset="0"/>
              </a:rPr>
              <a:t>For a set of genes and proteins, find all matches (Marianne Barrier).</a:t>
            </a:r>
          </a:p>
          <a:p>
            <a:pPr eaLnBrk="1" hangingPunct="1"/>
            <a:r>
              <a:rPr lang="en-US" dirty="0">
                <a:latin typeface="Times New Roman" charset="0"/>
              </a:rPr>
              <a:t>For some gene, find all homologues in other species (me).</a:t>
            </a:r>
          </a:p>
          <a:p>
            <a:pPr eaLnBrk="1" hangingPunct="1"/>
            <a:endParaRPr lang="en-US" dirty="0">
              <a:latin typeface="Times New Roman" charset="0"/>
            </a:endParaRPr>
          </a:p>
          <a:p>
            <a:pPr eaLnBrk="1" hangingPunct="1"/>
            <a:r>
              <a:rPr lang="en-US" dirty="0">
                <a:latin typeface="Times New Roman" charset="0"/>
              </a:rPr>
              <a:t>Notes: Phenotype can be normal (as depicted) or abnormal (gross).  Gene is misrepresented as a more concrete chromosome.  Vocabulary picture stolen from Unified Medical Language System.</a:t>
            </a:r>
          </a:p>
        </p:txBody>
      </p:sp>
    </p:spTree>
    <p:extLst>
      <p:ext uri="{BB962C8B-B14F-4D97-AF65-F5344CB8AC3E}">
        <p14:creationId xmlns:p14="http://schemas.microsoft.com/office/powerpoint/2010/main" val="1935974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13458" eaLnBrk="0" hangingPunct="0">
              <a:defRPr sz="2400">
                <a:solidFill>
                  <a:schemeClr val="tx1"/>
                </a:solidFill>
                <a:latin typeface="Times New Roman" charset="0"/>
                <a:ea typeface="ＭＳ Ｐゴシック" charset="0"/>
              </a:defRPr>
            </a:lvl1pPr>
            <a:lvl2pPr marL="730766" indent="-281064" algn="r" defTabSz="913458" eaLnBrk="0" hangingPunct="0">
              <a:defRPr sz="2400">
                <a:solidFill>
                  <a:schemeClr val="tx1"/>
                </a:solidFill>
                <a:latin typeface="Times New Roman" charset="0"/>
                <a:ea typeface="ＭＳ Ｐゴシック" charset="0"/>
              </a:defRPr>
            </a:lvl2pPr>
            <a:lvl3pPr marL="1124255" indent="-224851" algn="r" defTabSz="913458" eaLnBrk="0" hangingPunct="0">
              <a:defRPr sz="2400">
                <a:solidFill>
                  <a:schemeClr val="tx1"/>
                </a:solidFill>
                <a:latin typeface="Times New Roman" charset="0"/>
                <a:ea typeface="ＭＳ Ｐゴシック" charset="0"/>
              </a:defRPr>
            </a:lvl3pPr>
            <a:lvl4pPr marL="1573957" indent="-224851" algn="r" defTabSz="913458" eaLnBrk="0" hangingPunct="0">
              <a:defRPr sz="2400">
                <a:solidFill>
                  <a:schemeClr val="tx1"/>
                </a:solidFill>
                <a:latin typeface="Times New Roman" charset="0"/>
                <a:ea typeface="ＭＳ Ｐゴシック" charset="0"/>
              </a:defRPr>
            </a:lvl4pPr>
            <a:lvl5pPr marL="2023659" indent="-224851" algn="r" defTabSz="913458" eaLnBrk="0" hangingPunct="0">
              <a:defRPr sz="2400">
                <a:solidFill>
                  <a:schemeClr val="tx1"/>
                </a:solidFill>
                <a:latin typeface="Times New Roman" charset="0"/>
                <a:ea typeface="ＭＳ Ｐゴシック" charset="0"/>
              </a:defRPr>
            </a:lvl5pPr>
            <a:lvl6pPr marL="2473361"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6pPr>
            <a:lvl7pPr marL="2923062"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7pPr>
            <a:lvl8pPr marL="3372764"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8pPr>
            <a:lvl9pPr marL="3822466" indent="-224851" algn="r" defTabSz="913458"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31EBB80E-DE4F-8246-B87F-87C3EACB45D4}" type="slidenum">
              <a:rPr lang="en-US" sz="1200">
                <a:latin typeface="Tahoma" charset="0"/>
                <a:ea typeface="MS PGothic" charset="0"/>
                <a:cs typeface="Times New Roman" charset="0"/>
              </a:rPr>
              <a:pPr eaLnBrk="1" hangingPunct="1"/>
              <a:t>14</a:t>
            </a:fld>
            <a:endParaRPr lang="en-US" sz="1200">
              <a:latin typeface="Tahoma" charset="0"/>
              <a:ea typeface="MS PGothic" charset="0"/>
              <a:cs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GB" dirty="0">
                <a:latin typeface="Times New Roman" charset="0"/>
              </a:rPr>
              <a:t>For example, comparison</a:t>
            </a:r>
            <a:r>
              <a:rPr lang="en-GB" baseline="0" dirty="0">
                <a:latin typeface="Times New Roman" charset="0"/>
              </a:rPr>
              <a:t> shopping: finding the cheapest books across all web bookstores.</a:t>
            </a:r>
            <a:endParaRPr lang="en-GB" dirty="0">
              <a:latin typeface="Times New Roman" charset="0"/>
            </a:endParaRPr>
          </a:p>
        </p:txBody>
      </p:sp>
    </p:spTree>
    <p:extLst>
      <p:ext uri="{BB962C8B-B14F-4D97-AF65-F5344CB8AC3E}">
        <p14:creationId xmlns:p14="http://schemas.microsoft.com/office/powerpoint/2010/main" val="1398147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~~&gt; distributed</a:t>
            </a:r>
            <a:r>
              <a:rPr lang="en-US" baseline="0" dirty="0"/>
              <a:t> database of objects, add semantics for machine consumption, not just human</a:t>
            </a:r>
            <a:endParaRPr lang="en-US" dirty="0"/>
          </a:p>
        </p:txBody>
      </p:sp>
      <p:sp>
        <p:nvSpPr>
          <p:cNvPr id="4" name="Slide Number Placeholder 3"/>
          <p:cNvSpPr>
            <a:spLocks noGrp="1"/>
          </p:cNvSpPr>
          <p:nvPr>
            <p:ph type="sldNum" sz="quarter" idx="10"/>
          </p:nvPr>
        </p:nvSpPr>
        <p:spPr/>
        <p:txBody>
          <a:bodyPr/>
          <a:lstStyle/>
          <a:p>
            <a:pPr>
              <a:defRPr/>
            </a:pPr>
            <a:fld id="{1678122B-210B-47C7-89F4-C84F9B950523}" type="slidenum">
              <a:rPr lang="en-US" smtClean="0"/>
              <a:pPr>
                <a:defRPr/>
              </a:pPr>
              <a:t>16</a:t>
            </a:fld>
            <a:endParaRPr lang="en-US"/>
          </a:p>
        </p:txBody>
      </p:sp>
    </p:spTree>
    <p:extLst>
      <p:ext uri="{BB962C8B-B14F-4D97-AF65-F5344CB8AC3E}">
        <p14:creationId xmlns:p14="http://schemas.microsoft.com/office/powerpoint/2010/main" val="2331387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Dimension of Big Data:</a:t>
            </a:r>
          </a:p>
          <a:p>
            <a:pPr lvl="1"/>
            <a:r>
              <a:rPr lang="en-US" sz="2400" dirty="0">
                <a:solidFill>
                  <a:schemeClr val="tx1"/>
                </a:solidFill>
              </a:rPr>
              <a:t>Volume</a:t>
            </a:r>
            <a:r>
              <a:rPr lang="en-US" sz="2400" dirty="0"/>
              <a:t>:  size of data in bytes, files, or data objects.</a:t>
            </a:r>
          </a:p>
          <a:p>
            <a:pPr lvl="1"/>
            <a:r>
              <a:rPr lang="en-US" sz="2400" dirty="0">
                <a:solidFill>
                  <a:srgbClr val="000000"/>
                </a:solidFill>
              </a:rPr>
              <a:t>Velocity</a:t>
            </a:r>
            <a:r>
              <a:rPr lang="en-US" sz="2400" dirty="0"/>
              <a:t>:  rate or frequency at which new data can be acquired or processed.</a:t>
            </a:r>
          </a:p>
          <a:p>
            <a:pPr lvl="1"/>
            <a:r>
              <a:rPr lang="en-US" sz="2400" dirty="0">
                <a:solidFill>
                  <a:srgbClr val="000000"/>
                </a:solidFill>
              </a:rPr>
              <a:t>Variety</a:t>
            </a:r>
            <a:r>
              <a:rPr lang="en-US" sz="2400" dirty="0"/>
              <a:t>:  diversity in data sources, data models, data types: geospatial, genetic, imaging, relational, XML, web services, RDF, …</a:t>
            </a:r>
          </a:p>
          <a:p>
            <a:pPr lvl="1"/>
            <a:r>
              <a:rPr lang="en-US" sz="2400" dirty="0">
                <a:solidFill>
                  <a:srgbClr val="000000"/>
                </a:solidFill>
              </a:rPr>
              <a:t>Variability</a:t>
            </a:r>
            <a:r>
              <a:rPr lang="en-US" sz="2400" dirty="0"/>
              <a:t>: diversity in data interpretation or meaning.</a:t>
            </a:r>
          </a:p>
          <a:p>
            <a:r>
              <a:rPr lang="en-US" sz="2800" dirty="0"/>
              <a:t>This course address </a:t>
            </a:r>
            <a:r>
              <a:rPr lang="en-US" sz="2800" dirty="0">
                <a:solidFill>
                  <a:srgbClr val="000000"/>
                </a:solidFill>
              </a:rPr>
              <a:t>Variety and Variability</a:t>
            </a:r>
          </a:p>
          <a:p>
            <a:r>
              <a:rPr lang="en-US" sz="2800" dirty="0">
                <a:solidFill>
                  <a:srgbClr val="000000"/>
                </a:solidFill>
              </a:rPr>
              <a:t>Without semantics, big data = big mess</a:t>
            </a:r>
          </a:p>
          <a:p>
            <a:endParaRPr lang="en-US" dirty="0"/>
          </a:p>
        </p:txBody>
      </p:sp>
      <p:sp>
        <p:nvSpPr>
          <p:cNvPr id="4" name="Slide Number Placeholder 3"/>
          <p:cNvSpPr>
            <a:spLocks noGrp="1"/>
          </p:cNvSpPr>
          <p:nvPr>
            <p:ph type="sldNum" sz="quarter" idx="10"/>
          </p:nvPr>
        </p:nvSpPr>
        <p:spPr/>
        <p:txBody>
          <a:bodyPr/>
          <a:lstStyle/>
          <a:p>
            <a:pPr>
              <a:defRPr/>
            </a:pPr>
            <a:fld id="{1678122B-210B-47C7-89F4-C84F9B950523}" type="slidenum">
              <a:rPr lang="en-US" smtClean="0"/>
              <a:pPr>
                <a:defRPr/>
              </a:pPr>
              <a:t>17</a:t>
            </a:fld>
            <a:endParaRPr lang="en-US"/>
          </a:p>
        </p:txBody>
      </p:sp>
    </p:spTree>
    <p:extLst>
      <p:ext uri="{BB962C8B-B14F-4D97-AF65-F5344CB8AC3E}">
        <p14:creationId xmlns:p14="http://schemas.microsoft.com/office/powerpoint/2010/main" val="1743216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237165" cy="1143000"/>
          </a:xfrm>
        </p:spPr>
        <p:txBody>
          <a:bodyPr/>
          <a:lstStyle/>
          <a:p>
            <a:r>
              <a:rPr lang="en-US"/>
              <a:t>Click to edit Master title style</a:t>
            </a:r>
          </a:p>
        </p:txBody>
      </p:sp>
      <p:sp>
        <p:nvSpPr>
          <p:cNvPr id="3" name="Content Placeholder 2"/>
          <p:cNvSpPr>
            <a:spLocks noGrp="1"/>
          </p:cNvSpPr>
          <p:nvPr>
            <p:ph idx="1"/>
          </p:nvPr>
        </p:nvSpPr>
        <p:spPr>
          <a:xfrm>
            <a:off x="457199" y="1600200"/>
            <a:ext cx="822864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93431"/>
            <a:ext cx="7659687" cy="1168400"/>
          </a:xfrm>
        </p:spPr>
        <p:txBody>
          <a:bodyPr anchor="t"/>
          <a:lstStyle>
            <a:lvl1pPr algn="l">
              <a:defRPr sz="4400" b="0" cap="none">
                <a:solidFill>
                  <a:schemeClr val="accent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1748136"/>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950118"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86730" y="1537063"/>
            <a:ext cx="3950118"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1444" y="274638"/>
            <a:ext cx="76200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21444"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1444"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83844"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83844"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8537878"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8549639"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Content Placeholder 8"/>
          <p:cNvSpPr>
            <a:spLocks noGrp="1"/>
          </p:cNvSpPr>
          <p:nvPr>
            <p:ph sz="quarter" idx="13"/>
          </p:nvPr>
        </p:nvSpPr>
        <p:spPr>
          <a:xfrm>
            <a:off x="304799" y="381000"/>
            <a:ext cx="8537879"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6"/>
          </p:nvPr>
        </p:nvSpPr>
        <p:spPr>
          <a:xfrm>
            <a:off x="8531225" y="5648325"/>
            <a:ext cx="549275" cy="396875"/>
          </a:xfrm>
          <a:prstGeom prst="bracketPair">
            <a:avLst>
              <a:gd name="adj" fmla="val 17949"/>
            </a:avLst>
          </a:prstGeom>
        </p:spPr>
        <p:txBody>
          <a:bodyPr/>
          <a:lstStyle>
            <a:lvl1pPr>
              <a:defRPr/>
            </a:lvl1pPr>
          </a:lstStyle>
          <a:p>
            <a:pPr>
              <a:defRPr/>
            </a:pPr>
            <a:fld id="{AD15B46C-A311-46F5-91A8-DAF4B5A6B182}" type="slidenum">
              <a:rPr lang="en-US"/>
              <a:pPr>
                <a:defRPr/>
              </a:pPr>
              <a:t>‹#›</a:t>
            </a:fld>
            <a:endParaRPr lang="en-US"/>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04799" y="893627"/>
            <a:ext cx="8537879" cy="5244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6"/>
          </p:nvPr>
        </p:nvSpPr>
        <p:spPr>
          <a:xfrm>
            <a:off x="8531225" y="5648325"/>
            <a:ext cx="549275" cy="396875"/>
          </a:xfrm>
          <a:prstGeom prst="bracketPair">
            <a:avLst>
              <a:gd name="adj" fmla="val 17949"/>
            </a:avLst>
          </a:prstGeom>
        </p:spPr>
        <p:txBody>
          <a:bodyPr/>
          <a:lstStyle>
            <a:lvl1pPr>
              <a:defRPr/>
            </a:lvl1pPr>
          </a:lstStyle>
          <a:p>
            <a:pPr>
              <a:defRPr/>
            </a:pPr>
            <a:fld id="{AD15B46C-A311-46F5-91A8-DAF4B5A6B182}" type="slidenum">
              <a:rPr lang="en-US"/>
              <a:pPr>
                <a:defRPr/>
              </a:pPr>
              <a:t>‹#›</a:t>
            </a:fld>
            <a:endParaRPr lang="en-US"/>
          </a:p>
        </p:txBody>
      </p:sp>
    </p:spTree>
    <p:extLst>
      <p:ext uri="{BB962C8B-B14F-4D97-AF65-F5344CB8AC3E}">
        <p14:creationId xmlns:p14="http://schemas.microsoft.com/office/powerpoint/2010/main" val="2771223652"/>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74638"/>
            <a:ext cx="8279649" cy="1143000"/>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p>
            <a:r>
              <a:rPr lang="en-US"/>
              <a:t>Click to edit Master title style</a:t>
            </a:r>
            <a:endParaRPr lang="en-US" dirty="0"/>
          </a:p>
        </p:txBody>
      </p:sp>
      <p:sp>
        <p:nvSpPr>
          <p:cNvPr id="203779" name="Text Placeholder 2"/>
          <p:cNvSpPr>
            <a:spLocks noGrp="1"/>
          </p:cNvSpPr>
          <p:nvPr>
            <p:ph type="body" idx="1"/>
          </p:nvPr>
        </p:nvSpPr>
        <p:spPr bwMode="auto">
          <a:xfrm>
            <a:off x="457199" y="1600200"/>
            <a:ext cx="827964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92" r:id="rId9"/>
  </p:sldLayoutIdLst>
  <p:transition xmlns:p14="http://schemas.microsoft.com/office/powerpoint/2010/main"/>
  <p:hf hdr="0"/>
  <p:txStyles>
    <p:titleStyle>
      <a:lvl1pPr algn="l" rtl="0" fontAlgn="base">
        <a:spcBef>
          <a:spcPct val="0"/>
        </a:spcBef>
        <a:spcAft>
          <a:spcPct val="0"/>
        </a:spcAft>
        <a:defRPr sz="4600" kern="1200" spc="-100">
          <a:solidFill>
            <a:schemeClr val="tx2"/>
          </a:solidFill>
          <a:latin typeface="+mj-lt"/>
          <a:ea typeface="+mj-ea"/>
          <a:cs typeface="+mj-cs"/>
        </a:defRPr>
      </a:lvl1pPr>
      <a:lvl2pPr algn="l" rtl="0" fontAlgn="base">
        <a:spcBef>
          <a:spcPct val="0"/>
        </a:spcBef>
        <a:spcAft>
          <a:spcPct val="0"/>
        </a:spcAft>
        <a:defRPr sz="4600">
          <a:solidFill>
            <a:schemeClr val="tx2"/>
          </a:solidFill>
          <a:latin typeface="Cambria" pitchFamily="18" charset="0"/>
        </a:defRPr>
      </a:lvl2pPr>
      <a:lvl3pPr algn="l" rtl="0" fontAlgn="base">
        <a:spcBef>
          <a:spcPct val="0"/>
        </a:spcBef>
        <a:spcAft>
          <a:spcPct val="0"/>
        </a:spcAft>
        <a:defRPr sz="4600">
          <a:solidFill>
            <a:schemeClr val="tx2"/>
          </a:solidFill>
          <a:latin typeface="Cambria" pitchFamily="18" charset="0"/>
        </a:defRPr>
      </a:lvl3pPr>
      <a:lvl4pPr algn="l" rtl="0" fontAlgn="base">
        <a:spcBef>
          <a:spcPct val="0"/>
        </a:spcBef>
        <a:spcAft>
          <a:spcPct val="0"/>
        </a:spcAft>
        <a:defRPr sz="4600">
          <a:solidFill>
            <a:schemeClr val="tx2"/>
          </a:solidFill>
          <a:latin typeface="Cambria" pitchFamily="18" charset="0"/>
        </a:defRPr>
      </a:lvl4pPr>
      <a:lvl5pPr algn="l" rtl="0" fontAlgn="base">
        <a:spcBef>
          <a:spcPct val="0"/>
        </a:spcBef>
        <a:spcAft>
          <a:spcPct val="0"/>
        </a:spcAft>
        <a:defRPr sz="4600">
          <a:solidFill>
            <a:schemeClr val="tx2"/>
          </a:solidFill>
          <a:latin typeface="Cambria" pitchFamily="18" charset="0"/>
        </a:defRPr>
      </a:lvl5pPr>
      <a:lvl6pPr marL="457200" algn="l" rtl="0" fontAlgn="base">
        <a:spcBef>
          <a:spcPct val="0"/>
        </a:spcBef>
        <a:spcAft>
          <a:spcPct val="0"/>
        </a:spcAft>
        <a:defRPr sz="4600">
          <a:solidFill>
            <a:schemeClr val="tx2"/>
          </a:solidFill>
          <a:latin typeface="Cambria" pitchFamily="18" charset="0"/>
        </a:defRPr>
      </a:lvl6pPr>
      <a:lvl7pPr marL="914400" algn="l" rtl="0" fontAlgn="base">
        <a:spcBef>
          <a:spcPct val="0"/>
        </a:spcBef>
        <a:spcAft>
          <a:spcPct val="0"/>
        </a:spcAft>
        <a:defRPr sz="4600">
          <a:solidFill>
            <a:schemeClr val="tx2"/>
          </a:solidFill>
          <a:latin typeface="Cambria" pitchFamily="18" charset="0"/>
        </a:defRPr>
      </a:lvl7pPr>
      <a:lvl8pPr marL="1371600" algn="l" rtl="0" fontAlgn="base">
        <a:spcBef>
          <a:spcPct val="0"/>
        </a:spcBef>
        <a:spcAft>
          <a:spcPct val="0"/>
        </a:spcAft>
        <a:defRPr sz="4600">
          <a:solidFill>
            <a:schemeClr val="tx2"/>
          </a:solidFill>
          <a:latin typeface="Cambria" pitchFamily="18" charset="0"/>
        </a:defRPr>
      </a:lvl8pPr>
      <a:lvl9pPr marL="1828800" algn="l" rtl="0" fontAlgn="base">
        <a:spcBef>
          <a:spcPct val="0"/>
        </a:spcBef>
        <a:spcAft>
          <a:spcPct val="0"/>
        </a:spcAft>
        <a:defRPr sz="4600">
          <a:solidFill>
            <a:schemeClr val="tx2"/>
          </a:solidFill>
          <a:latin typeface="Cambria" pitchFamily="18" charset="0"/>
        </a:defRPr>
      </a:lvl9pPr>
    </p:titleStyle>
    <p:bodyStyle>
      <a:lvl1pPr marL="342900" indent="-228600" algn="l" rtl="0" fontAlgn="base">
        <a:spcBef>
          <a:spcPct val="20000"/>
        </a:spcBef>
        <a:spcAft>
          <a:spcPct val="0"/>
        </a:spcAft>
        <a:buClr>
          <a:schemeClr val="accent1"/>
        </a:buClr>
        <a:buFont typeface="Arial" charset="0"/>
        <a:buChar char="•"/>
        <a:defRPr sz="3200" kern="1200">
          <a:solidFill>
            <a:schemeClr val="tx1"/>
          </a:solidFill>
          <a:latin typeface="+mn-lt"/>
          <a:ea typeface="+mn-ea"/>
          <a:cs typeface="+mn-cs"/>
        </a:defRPr>
      </a:lvl1pPr>
      <a:lvl2pPr marL="639763" indent="-228600" algn="l" rtl="0" fontAlgn="base">
        <a:spcBef>
          <a:spcPct val="20000"/>
        </a:spcBef>
        <a:spcAft>
          <a:spcPct val="0"/>
        </a:spcAft>
        <a:buClr>
          <a:schemeClr val="accent2"/>
        </a:buClr>
        <a:buFont typeface="Arial" charset="0"/>
        <a:buChar char="•"/>
        <a:defRPr sz="2800" kern="1200">
          <a:solidFill>
            <a:schemeClr val="accent1"/>
          </a:solidFill>
          <a:latin typeface="+mn-lt"/>
          <a:ea typeface="+mn-ea"/>
          <a:cs typeface="+mn-cs"/>
        </a:defRPr>
      </a:lvl2pPr>
      <a:lvl3pPr marL="1004888" indent="-228600" algn="l" rtl="0" fontAlgn="base">
        <a:spcBef>
          <a:spcPct val="20000"/>
        </a:spcBef>
        <a:spcAft>
          <a:spcPct val="0"/>
        </a:spcAft>
        <a:buClr>
          <a:srgbClr val="D2CB6C"/>
        </a:buClr>
        <a:buFont typeface="Arial" charset="0"/>
        <a:buChar char="•"/>
        <a:defRPr sz="2400" kern="1200">
          <a:solidFill>
            <a:schemeClr val="tx1"/>
          </a:solidFill>
          <a:latin typeface="+mn-lt"/>
          <a:ea typeface="+mn-ea"/>
          <a:cs typeface="+mn-cs"/>
        </a:defRPr>
      </a:lvl3pPr>
      <a:lvl4pPr marL="1279525" indent="-228600" algn="l" rtl="0" fontAlgn="base">
        <a:spcBef>
          <a:spcPct val="20000"/>
        </a:spcBef>
        <a:spcAft>
          <a:spcPct val="0"/>
        </a:spcAft>
        <a:buClr>
          <a:srgbClr val="95A39D"/>
        </a:buClr>
        <a:buFont typeface="Arial" charset="0"/>
        <a:buChar char="•"/>
        <a:defRPr sz="2000" kern="1200">
          <a:solidFill>
            <a:schemeClr val="tx1"/>
          </a:solidFill>
          <a:latin typeface="+mn-lt"/>
          <a:ea typeface="+mn-ea"/>
          <a:cs typeface="+mn-cs"/>
        </a:defRPr>
      </a:lvl4pPr>
      <a:lvl5pPr marL="1554163" indent="-228600" algn="l" rtl="0" fontAlgn="base">
        <a:spcBef>
          <a:spcPct val="20000"/>
        </a:spcBef>
        <a:spcAft>
          <a:spcPct val="0"/>
        </a:spcAft>
        <a:buClr>
          <a:srgbClr val="C89F5D"/>
        </a:buClr>
        <a:buFont typeface="Arial" charset="0"/>
        <a:buChar char="•"/>
        <a:defRPr sz="1800" kern="120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bin"/><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jpeg"/><Relationship Id="rId10"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26" Type="http://schemas.openxmlformats.org/officeDocument/2006/relationships/image" Target="../media/image41.png"/><Relationship Id="rId27" Type="http://schemas.openxmlformats.org/officeDocument/2006/relationships/image" Target="../media/image42.png"/><Relationship Id="rId28" Type="http://schemas.openxmlformats.org/officeDocument/2006/relationships/image" Target="../media/image43.png"/><Relationship Id="rId29" Type="http://schemas.openxmlformats.org/officeDocument/2006/relationships/image" Target="../media/image44.png"/><Relationship Id="rId30" Type="http://schemas.openxmlformats.org/officeDocument/2006/relationships/image" Target="../media/image45.png"/><Relationship Id="rId31" Type="http://schemas.openxmlformats.org/officeDocument/2006/relationships/image" Target="../media/image46.png"/><Relationship Id="rId32" Type="http://schemas.openxmlformats.org/officeDocument/2006/relationships/image" Target="../media/image47.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2.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emf"/><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 Id="rId3" Type="http://schemas.openxmlformats.org/officeDocument/2006/relationships/image" Target="../media/image6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hyperlink" Target="http://vis.stanford.edu/papers/wrangler" TargetMode="External"/><Relationship Id="rId4" Type="http://schemas.openxmlformats.org/officeDocument/2006/relationships/hyperlink" Target="http://youtu.be/B70J_H_zAWM" TargetMode="External"/><Relationship Id="rId5" Type="http://schemas.openxmlformats.org/officeDocument/2006/relationships/hyperlink" Target="http://youtu.be/cO8NVCs_Ba0" TargetMode="External"/><Relationship Id="rId6" Type="http://schemas.openxmlformats.org/officeDocument/2006/relationships/hyperlink" Target="http://youtu.be/5tsyz3ibYzk"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1.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jp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8.png"/><Relationship Id="rId5"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wmf"/><Relationship Id="rId3" Type="http://schemas.openxmlformats.org/officeDocument/2006/relationships/image" Target="../media/image85.wmf"/></Relationships>
</file>

<file path=ppt/slides/_rels/slide52.xml.rels><?xml version="1.0" encoding="UTF-8" standalone="yes"?>
<Relationships xmlns="http://schemas.openxmlformats.org/package/2006/relationships"><Relationship Id="rId9" Type="http://schemas.openxmlformats.org/officeDocument/2006/relationships/image" Target="../media/image93.tiff"/><Relationship Id="rId20" Type="http://schemas.openxmlformats.org/officeDocument/2006/relationships/image" Target="../media/image104.png"/><Relationship Id="rId21" Type="http://schemas.openxmlformats.org/officeDocument/2006/relationships/image" Target="../media/image105.png"/><Relationship Id="rId22" Type="http://schemas.openxmlformats.org/officeDocument/2006/relationships/image" Target="../media/image106.png"/><Relationship Id="rId23" Type="http://schemas.openxmlformats.org/officeDocument/2006/relationships/image" Target="../media/image107.png"/><Relationship Id="rId10" Type="http://schemas.openxmlformats.org/officeDocument/2006/relationships/image" Target="../media/image94.tiff"/><Relationship Id="rId11" Type="http://schemas.openxmlformats.org/officeDocument/2006/relationships/image" Target="../media/image95.png"/><Relationship Id="rId12" Type="http://schemas.openxmlformats.org/officeDocument/2006/relationships/image" Target="../media/image96.jpg"/><Relationship Id="rId13" Type="http://schemas.openxmlformats.org/officeDocument/2006/relationships/image" Target="../media/image97.tiff"/><Relationship Id="rId14" Type="http://schemas.openxmlformats.org/officeDocument/2006/relationships/image" Target="../media/image98.png"/><Relationship Id="rId15" Type="http://schemas.openxmlformats.org/officeDocument/2006/relationships/image" Target="../media/image99.png"/><Relationship Id="rId16" Type="http://schemas.openxmlformats.org/officeDocument/2006/relationships/image" Target="../media/image100.png"/><Relationship Id="rId17" Type="http://schemas.openxmlformats.org/officeDocument/2006/relationships/image" Target="../media/image101.png"/><Relationship Id="rId18" Type="http://schemas.openxmlformats.org/officeDocument/2006/relationships/image" Target="../media/image102.png"/><Relationship Id="rId19"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image" Target="../media/image86.tiff"/><Relationship Id="rId3" Type="http://schemas.openxmlformats.org/officeDocument/2006/relationships/image" Target="../media/image87.tiff"/><Relationship Id="rId4" Type="http://schemas.openxmlformats.org/officeDocument/2006/relationships/image" Target="../media/image88.tiff"/><Relationship Id="rId5" Type="http://schemas.openxmlformats.org/officeDocument/2006/relationships/image" Target="../media/image89.tiff"/><Relationship Id="rId6" Type="http://schemas.openxmlformats.org/officeDocument/2006/relationships/image" Target="../media/image90.tiff"/><Relationship Id="rId7" Type="http://schemas.openxmlformats.org/officeDocument/2006/relationships/image" Target="../media/image91.jpeg"/><Relationship Id="rId8" Type="http://schemas.openxmlformats.org/officeDocument/2006/relationships/image" Target="../media/image9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9.png"/><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w3.org/TR/rdf-schema/"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image" Target="../media/image112.jpeg"/><Relationship Id="rId4" Type="http://schemas.openxmlformats.org/officeDocument/2006/relationships/hyperlink" Target="http://googlewebmastercentral.blogspot.com/2009/05/introducing-rich-snippets.html" TargetMode="External"/><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4.png"/><Relationship Id="rId3"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17.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8.png"/><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9.png"/><Relationship Id="rId3" Type="http://schemas.openxmlformats.org/officeDocument/2006/relationships/image" Target="../media/image120.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1.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8.jpg"/></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jpg"/><Relationship Id="rId1" Type="http://schemas.openxmlformats.org/officeDocument/2006/relationships/slideLayout" Target="../slideLayouts/slideLayout2.xml"/><Relationship Id="rId2" Type="http://schemas.openxmlformats.org/officeDocument/2006/relationships/image" Target="../media/image1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4.png"/><Relationship Id="rId3" Type="http://schemas.openxmlformats.org/officeDocument/2006/relationships/image" Target="../media/image1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69925" y="1133475"/>
            <a:ext cx="7543800" cy="2593975"/>
          </a:xfrm>
        </p:spPr>
        <p:txBody>
          <a:bodyPr/>
          <a:lstStyle/>
          <a:p>
            <a:pPr fontAlgn="auto">
              <a:spcAft>
                <a:spcPts val="0"/>
              </a:spcAft>
              <a:defRPr/>
            </a:pPr>
            <a:r>
              <a:rPr lang="en-US" sz="3600" dirty="0">
                <a:latin typeface="Arial" charset="0"/>
              </a:rPr>
              <a:t>CSCI-548:</a:t>
            </a:r>
            <a:br>
              <a:rPr lang="en-US" sz="3600" dirty="0">
                <a:latin typeface="Arial" charset="0"/>
              </a:rPr>
            </a:br>
            <a:r>
              <a:rPr lang="en-US" sz="3600" dirty="0">
                <a:latin typeface="Arial" charset="0"/>
              </a:rPr>
              <a:t>Information Integration on the Web</a:t>
            </a:r>
            <a:br>
              <a:rPr lang="en-US" sz="3600" dirty="0">
                <a:latin typeface="Arial" charset="0"/>
              </a:rPr>
            </a:br>
            <a:r>
              <a:rPr lang="en-US" sz="3600" dirty="0">
                <a:latin typeface="Arial" charset="0"/>
              </a:rPr>
              <a:t>Fall 2019</a:t>
            </a:r>
            <a:endParaRPr lang="en-US" sz="3600" dirty="0"/>
          </a:p>
        </p:txBody>
      </p:sp>
      <p:sp>
        <p:nvSpPr>
          <p:cNvPr id="7" name="Subtitle 6"/>
          <p:cNvSpPr>
            <a:spLocks noGrp="1"/>
          </p:cNvSpPr>
          <p:nvPr>
            <p:ph type="subTitle" idx="1"/>
          </p:nvPr>
        </p:nvSpPr>
        <p:spPr>
          <a:xfrm>
            <a:off x="685800" y="4572000"/>
            <a:ext cx="6461125" cy="1460500"/>
          </a:xfrm>
        </p:spPr>
        <p:txBody>
          <a:bodyPr rtlCol="0">
            <a:normAutofit/>
          </a:bodyPr>
          <a:lstStyle/>
          <a:p>
            <a:pPr fontAlgn="auto">
              <a:spcAft>
                <a:spcPts val="0"/>
              </a:spcAft>
              <a:defRPr/>
            </a:pPr>
            <a:r>
              <a:rPr lang="en-US" sz="2300" b="1" dirty="0">
                <a:solidFill>
                  <a:schemeClr val="tx2"/>
                </a:solidFill>
                <a:latin typeface="Arial" charset="0"/>
              </a:rPr>
              <a:t>Jose Luis Ambite</a:t>
            </a:r>
          </a:p>
          <a:p>
            <a:pPr fontAlgn="auto">
              <a:spcAft>
                <a:spcPts val="0"/>
              </a:spcAft>
              <a:defRPr/>
            </a:pPr>
            <a:r>
              <a:rPr lang="en-US" sz="2300" b="1" dirty="0" err="1">
                <a:solidFill>
                  <a:schemeClr val="tx2"/>
                </a:solidFill>
                <a:latin typeface="Arial" charset="0"/>
              </a:rPr>
              <a:t>Shobeir</a:t>
            </a:r>
            <a:r>
              <a:rPr lang="en-US" sz="2300" b="1" dirty="0">
                <a:solidFill>
                  <a:schemeClr val="tx2"/>
                </a:solidFill>
                <a:latin typeface="Arial" charset="0"/>
              </a:rPr>
              <a:t> </a:t>
            </a:r>
            <a:r>
              <a:rPr lang="en-US" sz="2300" b="1" dirty="0" err="1">
                <a:solidFill>
                  <a:schemeClr val="tx2"/>
                </a:solidFill>
                <a:latin typeface="Arial" charset="0"/>
              </a:rPr>
              <a:t>Fakhraei</a:t>
            </a:r>
            <a:endParaRPr lang="en-US" sz="2300" b="1" dirty="0">
              <a:solidFill>
                <a:schemeClr val="tx2"/>
              </a:solidFill>
              <a:latin typeface="Arial" charset="0"/>
            </a:endParaRPr>
          </a:p>
          <a:p>
            <a:pPr fontAlgn="auto">
              <a:spcAft>
                <a:spcPts val="0"/>
              </a:spcAft>
              <a:defRPr/>
            </a:pPr>
            <a:r>
              <a:rPr lang="en-US" sz="2300" b="1" dirty="0">
                <a:solidFill>
                  <a:schemeClr val="tx2"/>
                </a:solidFill>
                <a:latin typeface="Arial" charset="0"/>
              </a:rPr>
              <a:t>University of Southern California</a:t>
            </a:r>
          </a:p>
          <a:p>
            <a:pPr fontAlgn="auto">
              <a:spcAft>
                <a:spcPts val="0"/>
              </a:spcAft>
              <a:buFont typeface="Arial" pitchFamily="34" charset="0"/>
              <a:buNone/>
              <a:defRPr/>
            </a:pPr>
            <a:endParaRPr lang="en-US" dirty="0">
              <a:solidFill>
                <a:schemeClr val="tx1"/>
              </a:solidFill>
            </a:endParaRP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8" name="TextBox 7"/>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9" name="Picture 8"/>
            <p:cNvPicPr>
              <a:picLocks noChangeAspect="1"/>
            </p:cNvPicPr>
            <p:nvPr/>
          </p:nvPicPr>
          <p:blipFill>
            <a:blip r:embed="rId2">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1227108376"/>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dirty="0">
                <a:ea typeface="+mj-ea"/>
              </a:rPr>
              <a:t>Application Area 1: Business</a:t>
            </a:r>
          </a:p>
        </p:txBody>
      </p:sp>
      <p:sp>
        <p:nvSpPr>
          <p:cNvPr id="28674" name="AutoShape 3"/>
          <p:cNvSpPr>
            <a:spLocks noChangeArrowheads="1"/>
          </p:cNvSpPr>
          <p:nvPr/>
        </p:nvSpPr>
        <p:spPr bwMode="auto">
          <a:xfrm>
            <a:off x="1690688" y="4271963"/>
            <a:ext cx="701675" cy="568325"/>
          </a:xfrm>
          <a:prstGeom prst="flowChartMultidocument">
            <a:avLst/>
          </a:prstGeom>
          <a:gradFill rotWithShape="1">
            <a:gsLst>
              <a:gs pos="0">
                <a:srgbClr val="0000FF"/>
              </a:gs>
              <a:gs pos="100000">
                <a:srgbClr val="AEAEFF"/>
              </a:gs>
            </a:gsLst>
            <a:lin ang="5400000" scaled="1"/>
          </a:gradFill>
          <a:ln w="3175">
            <a:solidFill>
              <a:srgbClr val="0000FF"/>
            </a:solidFill>
            <a:miter lim="800000"/>
            <a:headEnd/>
            <a:tailEnd/>
          </a:ln>
        </p:spPr>
        <p:txBody>
          <a:bodyPr wrap="none" anchor="ctr"/>
          <a:lstStyle/>
          <a:p>
            <a:pPr algn="r" eaLnBrk="0" hangingPunct="0"/>
            <a:endParaRPr lang="en-GB"/>
          </a:p>
        </p:txBody>
      </p:sp>
      <p:sp>
        <p:nvSpPr>
          <p:cNvPr id="576516" name="AutoShape 4"/>
          <p:cNvSpPr>
            <a:spLocks noChangeArrowheads="1"/>
          </p:cNvSpPr>
          <p:nvPr/>
        </p:nvSpPr>
        <p:spPr bwMode="auto">
          <a:xfrm>
            <a:off x="990600" y="3365500"/>
            <a:ext cx="800100" cy="679450"/>
          </a:xfrm>
          <a:prstGeom prst="can">
            <a:avLst>
              <a:gd name="adj" fmla="val 25000"/>
            </a:avLst>
          </a:prstGeom>
          <a:gradFill rotWithShape="1">
            <a:gsLst>
              <a:gs pos="0">
                <a:srgbClr val="0000FF"/>
              </a:gs>
              <a:gs pos="50000">
                <a:schemeClr val="accent1"/>
              </a:gs>
              <a:gs pos="100000">
                <a:srgbClr val="0000FF"/>
              </a:gs>
            </a:gsLst>
            <a:lin ang="0" scaled="1"/>
          </a:gradFill>
          <a:ln w="3175">
            <a:solidFill>
              <a:srgbClr val="0000FF"/>
            </a:solidFill>
            <a:round/>
            <a:headEnd/>
            <a:tailEnd/>
          </a:ln>
          <a:effectLst/>
        </p:spPr>
        <p:txBody>
          <a:bodyPr wrap="none" anchor="ctr"/>
          <a:lstStyle/>
          <a:p>
            <a:pPr algn="r" eaLnBrk="0" hangingPunct="0">
              <a:defRPr/>
            </a:pPr>
            <a:endParaRPr lang="en-US">
              <a:latin typeface="Times New Roman" pitchFamily="18" charset="0"/>
              <a:ea typeface="+mn-ea"/>
            </a:endParaRPr>
          </a:p>
        </p:txBody>
      </p:sp>
      <p:grpSp>
        <p:nvGrpSpPr>
          <p:cNvPr id="28676" name="Group 5"/>
          <p:cNvGrpSpPr>
            <a:grpSpLocks/>
          </p:cNvGrpSpPr>
          <p:nvPr/>
        </p:nvGrpSpPr>
        <p:grpSpPr bwMode="auto">
          <a:xfrm>
            <a:off x="3092450" y="3478213"/>
            <a:ext cx="700088" cy="454025"/>
            <a:chOff x="3072" y="2160"/>
            <a:chExt cx="384" cy="240"/>
          </a:xfrm>
        </p:grpSpPr>
        <p:cxnSp>
          <p:nvCxnSpPr>
            <p:cNvPr id="28721" name="AutoShape 6"/>
            <p:cNvCxnSpPr>
              <a:cxnSpLocks noChangeShapeType="1"/>
            </p:cNvCxnSpPr>
            <p:nvPr/>
          </p:nvCxnSpPr>
          <p:spPr bwMode="auto">
            <a:xfrm>
              <a:off x="3216" y="2160"/>
              <a:ext cx="0" cy="144"/>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cxnSp>
          <p:nvCxnSpPr>
            <p:cNvPr id="28722" name="AutoShape 7"/>
            <p:cNvCxnSpPr>
              <a:cxnSpLocks noChangeShapeType="1"/>
            </p:cNvCxnSpPr>
            <p:nvPr/>
          </p:nvCxnSpPr>
          <p:spPr bwMode="auto">
            <a:xfrm flipH="1">
              <a:off x="3072" y="2304"/>
              <a:ext cx="144" cy="96"/>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cxnSp>
          <p:nvCxnSpPr>
            <p:cNvPr id="28723" name="AutoShape 8"/>
            <p:cNvCxnSpPr>
              <a:cxnSpLocks noChangeShapeType="1"/>
            </p:cNvCxnSpPr>
            <p:nvPr/>
          </p:nvCxnSpPr>
          <p:spPr bwMode="auto">
            <a:xfrm>
              <a:off x="3216" y="2304"/>
              <a:ext cx="96" cy="96"/>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cxnSp>
          <p:nvCxnSpPr>
            <p:cNvPr id="28724" name="AutoShape 9"/>
            <p:cNvCxnSpPr>
              <a:cxnSpLocks noChangeShapeType="1"/>
            </p:cNvCxnSpPr>
            <p:nvPr/>
          </p:nvCxnSpPr>
          <p:spPr bwMode="auto">
            <a:xfrm flipH="1" flipV="1">
              <a:off x="3216" y="2304"/>
              <a:ext cx="240" cy="96"/>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grpSp>
      <p:sp>
        <p:nvSpPr>
          <p:cNvPr id="28677" name="Oval 10"/>
          <p:cNvSpPr>
            <a:spLocks noChangeArrowheads="1"/>
          </p:cNvSpPr>
          <p:nvPr/>
        </p:nvSpPr>
        <p:spPr bwMode="auto">
          <a:xfrm>
            <a:off x="2792413" y="3138488"/>
            <a:ext cx="2701925" cy="1133475"/>
          </a:xfrm>
          <a:prstGeom prst="ellipse">
            <a:avLst/>
          </a:prstGeom>
          <a:noFill/>
          <a:ln w="952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algn="r" eaLnBrk="0" hangingPunct="0"/>
            <a:endParaRPr lang="en-GB"/>
          </a:p>
        </p:txBody>
      </p:sp>
      <p:pic>
        <p:nvPicPr>
          <p:cNvPr id="28678" name="Picture 11" descr="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18846">
            <a:off x="4192588" y="4613275"/>
            <a:ext cx="5683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524" name="AutoShape 12"/>
          <p:cNvSpPr>
            <a:spLocks noChangeArrowheads="1"/>
          </p:cNvSpPr>
          <p:nvPr/>
        </p:nvSpPr>
        <p:spPr bwMode="auto">
          <a:xfrm>
            <a:off x="3392488" y="2230438"/>
            <a:ext cx="500062" cy="339725"/>
          </a:xfrm>
          <a:prstGeom prst="can">
            <a:avLst>
              <a:gd name="adj" fmla="val 25000"/>
            </a:avLst>
          </a:prstGeom>
          <a:gradFill rotWithShape="1">
            <a:gsLst>
              <a:gs pos="0">
                <a:srgbClr val="0000FF"/>
              </a:gs>
              <a:gs pos="50000">
                <a:schemeClr val="accent1"/>
              </a:gs>
              <a:gs pos="100000">
                <a:srgbClr val="0000FF"/>
              </a:gs>
            </a:gsLst>
            <a:lin ang="0" scaled="1"/>
          </a:gradFill>
          <a:ln w="3175">
            <a:solidFill>
              <a:srgbClr val="0000FF"/>
            </a:solidFill>
            <a:round/>
            <a:headEnd/>
            <a:tailEnd/>
          </a:ln>
          <a:effectLst/>
        </p:spPr>
        <p:txBody>
          <a:bodyPr wrap="none" anchor="ctr"/>
          <a:lstStyle/>
          <a:p>
            <a:pPr algn="r" eaLnBrk="0" hangingPunct="0">
              <a:defRPr/>
            </a:pPr>
            <a:endParaRPr lang="en-US">
              <a:latin typeface="Times New Roman" pitchFamily="18" charset="0"/>
              <a:ea typeface="+mn-ea"/>
            </a:endParaRPr>
          </a:p>
        </p:txBody>
      </p:sp>
      <p:sp>
        <p:nvSpPr>
          <p:cNvPr id="576525" name="AutoShape 13"/>
          <p:cNvSpPr>
            <a:spLocks noChangeArrowheads="1"/>
          </p:cNvSpPr>
          <p:nvPr/>
        </p:nvSpPr>
        <p:spPr bwMode="auto">
          <a:xfrm>
            <a:off x="2492375" y="2343150"/>
            <a:ext cx="600075" cy="454025"/>
          </a:xfrm>
          <a:prstGeom prst="can">
            <a:avLst>
              <a:gd name="adj" fmla="val 25000"/>
            </a:avLst>
          </a:prstGeom>
          <a:gradFill rotWithShape="1">
            <a:gsLst>
              <a:gs pos="0">
                <a:srgbClr val="0000FF"/>
              </a:gs>
              <a:gs pos="50000">
                <a:schemeClr val="accent1"/>
              </a:gs>
              <a:gs pos="100000">
                <a:srgbClr val="0000FF"/>
              </a:gs>
            </a:gsLst>
            <a:lin ang="0" scaled="1"/>
          </a:gradFill>
          <a:ln w="3175">
            <a:solidFill>
              <a:srgbClr val="0000FF"/>
            </a:solidFill>
            <a:round/>
            <a:headEnd/>
            <a:tailEnd/>
          </a:ln>
          <a:effectLst/>
        </p:spPr>
        <p:txBody>
          <a:bodyPr wrap="none" anchor="ctr"/>
          <a:lstStyle/>
          <a:p>
            <a:pPr algn="r" eaLnBrk="0" hangingPunct="0">
              <a:defRPr/>
            </a:pPr>
            <a:endParaRPr lang="en-US">
              <a:latin typeface="Times New Roman" pitchFamily="18" charset="0"/>
              <a:ea typeface="+mn-ea"/>
            </a:endParaRPr>
          </a:p>
        </p:txBody>
      </p:sp>
      <p:sp>
        <p:nvSpPr>
          <p:cNvPr id="576526" name="AutoShape 14"/>
          <p:cNvSpPr>
            <a:spLocks noChangeArrowheads="1"/>
          </p:cNvSpPr>
          <p:nvPr/>
        </p:nvSpPr>
        <p:spPr bwMode="auto">
          <a:xfrm>
            <a:off x="1590675" y="2684463"/>
            <a:ext cx="701675" cy="566737"/>
          </a:xfrm>
          <a:prstGeom prst="can">
            <a:avLst>
              <a:gd name="adj" fmla="val 25000"/>
            </a:avLst>
          </a:prstGeom>
          <a:gradFill rotWithShape="1">
            <a:gsLst>
              <a:gs pos="0">
                <a:srgbClr val="0000FF"/>
              </a:gs>
              <a:gs pos="50000">
                <a:schemeClr val="accent1"/>
              </a:gs>
              <a:gs pos="100000">
                <a:srgbClr val="0000FF"/>
              </a:gs>
            </a:gsLst>
            <a:lin ang="0" scaled="1"/>
          </a:gradFill>
          <a:ln w="3175">
            <a:solidFill>
              <a:srgbClr val="0000FF"/>
            </a:solidFill>
            <a:round/>
            <a:headEnd/>
            <a:tailEnd/>
          </a:ln>
          <a:effectLst/>
        </p:spPr>
        <p:txBody>
          <a:bodyPr wrap="none" anchor="ctr"/>
          <a:lstStyle/>
          <a:p>
            <a:pPr algn="r" eaLnBrk="0" hangingPunct="0">
              <a:defRPr/>
            </a:pPr>
            <a:endParaRPr lang="en-US">
              <a:latin typeface="Times New Roman" pitchFamily="18" charset="0"/>
              <a:ea typeface="+mn-ea"/>
            </a:endParaRPr>
          </a:p>
        </p:txBody>
      </p:sp>
      <p:sp>
        <p:nvSpPr>
          <p:cNvPr id="576527" name="AutoShape 15"/>
          <p:cNvSpPr>
            <a:spLocks noChangeArrowheads="1"/>
          </p:cNvSpPr>
          <p:nvPr/>
        </p:nvSpPr>
        <p:spPr bwMode="auto">
          <a:xfrm>
            <a:off x="4192588" y="2230438"/>
            <a:ext cx="401637" cy="227012"/>
          </a:xfrm>
          <a:prstGeom prst="can">
            <a:avLst>
              <a:gd name="adj" fmla="val 25000"/>
            </a:avLst>
          </a:prstGeom>
          <a:gradFill rotWithShape="1">
            <a:gsLst>
              <a:gs pos="0">
                <a:srgbClr val="0000FF"/>
              </a:gs>
              <a:gs pos="50000">
                <a:schemeClr val="accent1"/>
              </a:gs>
              <a:gs pos="100000">
                <a:srgbClr val="0000FF"/>
              </a:gs>
            </a:gsLst>
            <a:lin ang="0" scaled="1"/>
          </a:gradFill>
          <a:ln w="3175">
            <a:solidFill>
              <a:srgbClr val="0000FF"/>
            </a:solidFill>
            <a:round/>
            <a:headEnd/>
            <a:tailEnd/>
          </a:ln>
          <a:effectLst/>
        </p:spPr>
        <p:txBody>
          <a:bodyPr wrap="none" anchor="ctr"/>
          <a:lstStyle/>
          <a:p>
            <a:pPr algn="r" eaLnBrk="0" hangingPunct="0">
              <a:defRPr/>
            </a:pPr>
            <a:endParaRPr lang="en-US">
              <a:latin typeface="Times New Roman" pitchFamily="18" charset="0"/>
              <a:ea typeface="+mn-ea"/>
            </a:endParaRPr>
          </a:p>
        </p:txBody>
      </p:sp>
      <p:sp>
        <p:nvSpPr>
          <p:cNvPr id="28683" name="AutoShape 16"/>
          <p:cNvSpPr>
            <a:spLocks noChangeArrowheads="1"/>
          </p:cNvSpPr>
          <p:nvPr/>
        </p:nvSpPr>
        <p:spPr bwMode="auto">
          <a:xfrm>
            <a:off x="2592388" y="4613275"/>
            <a:ext cx="600075" cy="454025"/>
          </a:xfrm>
          <a:prstGeom prst="flowChartMultidocument">
            <a:avLst/>
          </a:prstGeom>
          <a:gradFill rotWithShape="1">
            <a:gsLst>
              <a:gs pos="0">
                <a:srgbClr val="0000FF"/>
              </a:gs>
              <a:gs pos="100000">
                <a:srgbClr val="AEAEFF"/>
              </a:gs>
            </a:gsLst>
            <a:lin ang="5400000" scaled="1"/>
          </a:gradFill>
          <a:ln w="3175">
            <a:solidFill>
              <a:srgbClr val="0000FF"/>
            </a:solidFill>
            <a:miter lim="800000"/>
            <a:headEnd/>
            <a:tailEnd/>
          </a:ln>
        </p:spPr>
        <p:txBody>
          <a:bodyPr wrap="none" anchor="ctr"/>
          <a:lstStyle/>
          <a:p>
            <a:pPr algn="r" eaLnBrk="0" hangingPunct="0"/>
            <a:endParaRPr lang="en-GB"/>
          </a:p>
        </p:txBody>
      </p:sp>
      <p:sp>
        <p:nvSpPr>
          <p:cNvPr id="28684" name="AutoShape 17"/>
          <p:cNvSpPr>
            <a:spLocks noChangeArrowheads="1"/>
          </p:cNvSpPr>
          <p:nvPr/>
        </p:nvSpPr>
        <p:spPr bwMode="auto">
          <a:xfrm>
            <a:off x="3392488" y="4840288"/>
            <a:ext cx="500062" cy="339725"/>
          </a:xfrm>
          <a:prstGeom prst="flowChartMultidocument">
            <a:avLst/>
          </a:prstGeom>
          <a:gradFill rotWithShape="1">
            <a:gsLst>
              <a:gs pos="0">
                <a:srgbClr val="0000FF"/>
              </a:gs>
              <a:gs pos="100000">
                <a:srgbClr val="AEAEFF"/>
              </a:gs>
            </a:gsLst>
            <a:lin ang="5400000" scaled="1"/>
          </a:gradFill>
          <a:ln w="3175">
            <a:solidFill>
              <a:srgbClr val="0000FF"/>
            </a:solidFill>
            <a:miter lim="800000"/>
            <a:headEnd/>
            <a:tailEnd/>
          </a:ln>
        </p:spPr>
        <p:txBody>
          <a:bodyPr wrap="none" anchor="ctr"/>
          <a:lstStyle/>
          <a:p>
            <a:pPr algn="r" eaLnBrk="0" hangingPunct="0"/>
            <a:endParaRPr lang="en-GB"/>
          </a:p>
        </p:txBody>
      </p:sp>
      <p:pic>
        <p:nvPicPr>
          <p:cNvPr id="28685" name="Picture 18" descr="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18846">
            <a:off x="4994275" y="4613275"/>
            <a:ext cx="40481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531" name="AutoShape 19"/>
          <p:cNvSpPr>
            <a:spLocks noChangeArrowheads="1"/>
          </p:cNvSpPr>
          <p:nvPr/>
        </p:nvSpPr>
        <p:spPr bwMode="auto">
          <a:xfrm>
            <a:off x="4894263" y="2343150"/>
            <a:ext cx="300037" cy="114300"/>
          </a:xfrm>
          <a:prstGeom prst="can">
            <a:avLst>
              <a:gd name="adj" fmla="val 25000"/>
            </a:avLst>
          </a:prstGeom>
          <a:gradFill rotWithShape="1">
            <a:gsLst>
              <a:gs pos="0">
                <a:srgbClr val="0000FF"/>
              </a:gs>
              <a:gs pos="50000">
                <a:schemeClr val="accent1"/>
              </a:gs>
              <a:gs pos="100000">
                <a:srgbClr val="0000FF"/>
              </a:gs>
            </a:gsLst>
            <a:lin ang="0" scaled="1"/>
          </a:gradFill>
          <a:ln w="3175">
            <a:solidFill>
              <a:srgbClr val="0000FF"/>
            </a:solidFill>
            <a:round/>
            <a:headEnd/>
            <a:tailEnd/>
          </a:ln>
          <a:effectLst/>
        </p:spPr>
        <p:txBody>
          <a:bodyPr wrap="none" anchor="ctr"/>
          <a:lstStyle/>
          <a:p>
            <a:pPr algn="r" eaLnBrk="0" hangingPunct="0">
              <a:defRPr/>
            </a:pPr>
            <a:endParaRPr lang="en-US">
              <a:latin typeface="Times New Roman" pitchFamily="18" charset="0"/>
              <a:ea typeface="+mn-ea"/>
            </a:endParaRPr>
          </a:p>
        </p:txBody>
      </p:sp>
      <p:grpSp>
        <p:nvGrpSpPr>
          <p:cNvPr id="28687" name="Group 20"/>
          <p:cNvGrpSpPr>
            <a:grpSpLocks/>
          </p:cNvGrpSpPr>
          <p:nvPr/>
        </p:nvGrpSpPr>
        <p:grpSpPr bwMode="auto">
          <a:xfrm>
            <a:off x="3792538" y="3251200"/>
            <a:ext cx="701675" cy="454025"/>
            <a:chOff x="3072" y="2160"/>
            <a:chExt cx="384" cy="240"/>
          </a:xfrm>
        </p:grpSpPr>
        <p:cxnSp>
          <p:nvCxnSpPr>
            <p:cNvPr id="28717" name="AutoShape 21"/>
            <p:cNvCxnSpPr>
              <a:cxnSpLocks noChangeShapeType="1"/>
            </p:cNvCxnSpPr>
            <p:nvPr/>
          </p:nvCxnSpPr>
          <p:spPr bwMode="auto">
            <a:xfrm>
              <a:off x="3216" y="2160"/>
              <a:ext cx="0" cy="144"/>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cxnSp>
          <p:nvCxnSpPr>
            <p:cNvPr id="28718" name="AutoShape 22"/>
            <p:cNvCxnSpPr>
              <a:cxnSpLocks noChangeShapeType="1"/>
            </p:cNvCxnSpPr>
            <p:nvPr/>
          </p:nvCxnSpPr>
          <p:spPr bwMode="auto">
            <a:xfrm flipH="1">
              <a:off x="3072" y="2304"/>
              <a:ext cx="144" cy="96"/>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cxnSp>
          <p:nvCxnSpPr>
            <p:cNvPr id="28719" name="AutoShape 23"/>
            <p:cNvCxnSpPr>
              <a:cxnSpLocks noChangeShapeType="1"/>
            </p:cNvCxnSpPr>
            <p:nvPr/>
          </p:nvCxnSpPr>
          <p:spPr bwMode="auto">
            <a:xfrm>
              <a:off x="3216" y="2304"/>
              <a:ext cx="96" cy="96"/>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cxnSp>
          <p:nvCxnSpPr>
            <p:cNvPr id="28720" name="AutoShape 24"/>
            <p:cNvCxnSpPr>
              <a:cxnSpLocks noChangeShapeType="1"/>
            </p:cNvCxnSpPr>
            <p:nvPr/>
          </p:nvCxnSpPr>
          <p:spPr bwMode="auto">
            <a:xfrm flipH="1" flipV="1">
              <a:off x="3216" y="2304"/>
              <a:ext cx="240" cy="96"/>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grpSp>
      <p:grpSp>
        <p:nvGrpSpPr>
          <p:cNvPr id="28688" name="Group 25"/>
          <p:cNvGrpSpPr>
            <a:grpSpLocks/>
          </p:cNvGrpSpPr>
          <p:nvPr/>
        </p:nvGrpSpPr>
        <p:grpSpPr bwMode="auto">
          <a:xfrm>
            <a:off x="4494213" y="3478213"/>
            <a:ext cx="700087" cy="454025"/>
            <a:chOff x="3072" y="2160"/>
            <a:chExt cx="384" cy="240"/>
          </a:xfrm>
        </p:grpSpPr>
        <p:cxnSp>
          <p:nvCxnSpPr>
            <p:cNvPr id="28713" name="AutoShape 26"/>
            <p:cNvCxnSpPr>
              <a:cxnSpLocks noChangeShapeType="1"/>
            </p:cNvCxnSpPr>
            <p:nvPr/>
          </p:nvCxnSpPr>
          <p:spPr bwMode="auto">
            <a:xfrm>
              <a:off x="3216" y="2160"/>
              <a:ext cx="0" cy="144"/>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cxnSp>
          <p:nvCxnSpPr>
            <p:cNvPr id="28714" name="AutoShape 27"/>
            <p:cNvCxnSpPr>
              <a:cxnSpLocks noChangeShapeType="1"/>
            </p:cNvCxnSpPr>
            <p:nvPr/>
          </p:nvCxnSpPr>
          <p:spPr bwMode="auto">
            <a:xfrm flipH="1">
              <a:off x="3072" y="2304"/>
              <a:ext cx="144" cy="96"/>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cxnSp>
          <p:nvCxnSpPr>
            <p:cNvPr id="28715" name="AutoShape 28"/>
            <p:cNvCxnSpPr>
              <a:cxnSpLocks noChangeShapeType="1"/>
            </p:cNvCxnSpPr>
            <p:nvPr/>
          </p:nvCxnSpPr>
          <p:spPr bwMode="auto">
            <a:xfrm>
              <a:off x="3216" y="2304"/>
              <a:ext cx="96" cy="96"/>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cxnSp>
          <p:nvCxnSpPr>
            <p:cNvPr id="28716" name="AutoShape 29"/>
            <p:cNvCxnSpPr>
              <a:cxnSpLocks noChangeShapeType="1"/>
            </p:cNvCxnSpPr>
            <p:nvPr/>
          </p:nvCxnSpPr>
          <p:spPr bwMode="auto">
            <a:xfrm flipH="1" flipV="1">
              <a:off x="3216" y="2304"/>
              <a:ext cx="240" cy="96"/>
            </a:xfrm>
            <a:prstGeom prst="straightConnector1">
              <a:avLst/>
            </a:prstGeom>
            <a:noFill/>
            <a:ln w="25400">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grpSp>
      <p:pic>
        <p:nvPicPr>
          <p:cNvPr id="28689" name="Picture 30" descr="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18846">
            <a:off x="6272213" y="1916113"/>
            <a:ext cx="730250"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0" name="Text Box 31"/>
          <p:cNvSpPr txBox="1">
            <a:spLocks noChangeArrowheads="1"/>
          </p:cNvSpPr>
          <p:nvPr/>
        </p:nvSpPr>
        <p:spPr bwMode="auto">
          <a:xfrm>
            <a:off x="3338513" y="3932238"/>
            <a:ext cx="11795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800">
                <a:latin typeface="Book Antiqua" charset="0"/>
                <a:ea typeface="MS PGothic" charset="0"/>
                <a:cs typeface="Times New Roman" charset="0"/>
              </a:rPr>
              <a:t>Single Mediated View</a:t>
            </a:r>
          </a:p>
        </p:txBody>
      </p:sp>
      <p:sp>
        <p:nvSpPr>
          <p:cNvPr id="28691" name="Text Box 32"/>
          <p:cNvSpPr txBox="1">
            <a:spLocks noChangeArrowheads="1"/>
          </p:cNvSpPr>
          <p:nvPr/>
        </p:nvSpPr>
        <p:spPr bwMode="auto">
          <a:xfrm>
            <a:off x="1295400" y="5257800"/>
            <a:ext cx="218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latin typeface="Book Antiqua" charset="0"/>
                <a:ea typeface="MS PGothic" charset="0"/>
                <a:cs typeface="Times New Roman" charset="0"/>
              </a:rPr>
              <a:t>Legacy Databases</a:t>
            </a:r>
            <a:endParaRPr lang="en-US" sz="900">
              <a:latin typeface="Book Antiqua" charset="0"/>
              <a:ea typeface="MS PGothic" charset="0"/>
              <a:cs typeface="Times New Roman" charset="0"/>
            </a:endParaRPr>
          </a:p>
        </p:txBody>
      </p:sp>
      <p:sp>
        <p:nvSpPr>
          <p:cNvPr id="28692" name="Text Box 33"/>
          <p:cNvSpPr txBox="1">
            <a:spLocks noChangeArrowheads="1"/>
          </p:cNvSpPr>
          <p:nvPr/>
        </p:nvSpPr>
        <p:spPr bwMode="auto">
          <a:xfrm>
            <a:off x="3581400" y="5486400"/>
            <a:ext cx="3097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latin typeface="Book Antiqua" charset="0"/>
                <a:ea typeface="MS PGothic" charset="0"/>
                <a:cs typeface="Times New Roman" charset="0"/>
              </a:rPr>
              <a:t>Services and Applications</a:t>
            </a:r>
          </a:p>
        </p:txBody>
      </p:sp>
      <p:sp>
        <p:nvSpPr>
          <p:cNvPr id="28693" name="Text Box 34"/>
          <p:cNvSpPr txBox="1">
            <a:spLocks noChangeArrowheads="1"/>
          </p:cNvSpPr>
          <p:nvPr/>
        </p:nvSpPr>
        <p:spPr bwMode="auto">
          <a:xfrm>
            <a:off x="1690688" y="1752600"/>
            <a:ext cx="2549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latin typeface="Book Antiqua" charset="0"/>
                <a:ea typeface="MS PGothic" charset="0"/>
                <a:cs typeface="Times New Roman" charset="0"/>
              </a:rPr>
              <a:t>Enterprise Databases</a:t>
            </a:r>
          </a:p>
        </p:txBody>
      </p:sp>
      <p:pic>
        <p:nvPicPr>
          <p:cNvPr id="28694" name="Picture 35" descr="repo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3" y="4159250"/>
            <a:ext cx="11017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36" descr="brows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413" y="2911475"/>
            <a:ext cx="110172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6" name="Line 37"/>
          <p:cNvSpPr>
            <a:spLocks noChangeShapeType="1"/>
          </p:cNvSpPr>
          <p:nvPr/>
        </p:nvSpPr>
        <p:spPr bwMode="auto">
          <a:xfrm flipV="1">
            <a:off x="5194300" y="2684463"/>
            <a:ext cx="900113" cy="681037"/>
          </a:xfrm>
          <a:prstGeom prst="line">
            <a:avLst/>
          </a:prstGeom>
          <a:noFill/>
          <a:ln w="9525">
            <a:solidFill>
              <a:srgbClr val="0000FF"/>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8697" name="Line 38"/>
          <p:cNvSpPr>
            <a:spLocks noChangeShapeType="1"/>
          </p:cNvSpPr>
          <p:nvPr/>
        </p:nvSpPr>
        <p:spPr bwMode="auto">
          <a:xfrm flipV="1">
            <a:off x="5494338" y="3478213"/>
            <a:ext cx="500062" cy="227012"/>
          </a:xfrm>
          <a:prstGeom prst="line">
            <a:avLst/>
          </a:prstGeom>
          <a:noFill/>
          <a:ln w="9525">
            <a:solidFill>
              <a:srgbClr val="0000FF"/>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8698" name="Line 39"/>
          <p:cNvSpPr>
            <a:spLocks noChangeShapeType="1"/>
          </p:cNvSpPr>
          <p:nvPr/>
        </p:nvSpPr>
        <p:spPr bwMode="auto">
          <a:xfrm>
            <a:off x="5294313" y="4044950"/>
            <a:ext cx="700087" cy="568325"/>
          </a:xfrm>
          <a:prstGeom prst="line">
            <a:avLst/>
          </a:prstGeom>
          <a:noFill/>
          <a:ln w="9525">
            <a:solidFill>
              <a:srgbClr val="0000FF"/>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8699" name="Line 40"/>
          <p:cNvSpPr>
            <a:spLocks noChangeShapeType="1"/>
          </p:cNvSpPr>
          <p:nvPr/>
        </p:nvSpPr>
        <p:spPr bwMode="auto">
          <a:xfrm>
            <a:off x="1890713" y="3705225"/>
            <a:ext cx="801687" cy="0"/>
          </a:xfrm>
          <a:prstGeom prst="line">
            <a:avLst/>
          </a:prstGeom>
          <a:noFill/>
          <a:ln w="127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700" name="Line 41"/>
          <p:cNvSpPr>
            <a:spLocks noChangeShapeType="1"/>
          </p:cNvSpPr>
          <p:nvPr/>
        </p:nvSpPr>
        <p:spPr bwMode="auto">
          <a:xfrm>
            <a:off x="2392363" y="3138488"/>
            <a:ext cx="400050" cy="227012"/>
          </a:xfrm>
          <a:prstGeom prst="line">
            <a:avLst/>
          </a:prstGeom>
          <a:noFill/>
          <a:ln w="127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701" name="Line 42"/>
          <p:cNvSpPr>
            <a:spLocks noChangeShapeType="1"/>
          </p:cNvSpPr>
          <p:nvPr/>
        </p:nvSpPr>
        <p:spPr bwMode="auto">
          <a:xfrm flipV="1">
            <a:off x="2292350" y="3932238"/>
            <a:ext cx="500063" cy="227012"/>
          </a:xfrm>
          <a:prstGeom prst="line">
            <a:avLst/>
          </a:prstGeom>
          <a:noFill/>
          <a:ln w="127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702" name="Line 43"/>
          <p:cNvSpPr>
            <a:spLocks noChangeShapeType="1"/>
          </p:cNvSpPr>
          <p:nvPr/>
        </p:nvSpPr>
        <p:spPr bwMode="auto">
          <a:xfrm flipV="1">
            <a:off x="2892425" y="4159250"/>
            <a:ext cx="300038" cy="339725"/>
          </a:xfrm>
          <a:prstGeom prst="line">
            <a:avLst/>
          </a:prstGeom>
          <a:noFill/>
          <a:ln w="127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703" name="Line 44"/>
          <p:cNvSpPr>
            <a:spLocks noChangeShapeType="1"/>
          </p:cNvSpPr>
          <p:nvPr/>
        </p:nvSpPr>
        <p:spPr bwMode="auto">
          <a:xfrm flipV="1">
            <a:off x="3692525" y="4386263"/>
            <a:ext cx="100013" cy="339725"/>
          </a:xfrm>
          <a:prstGeom prst="line">
            <a:avLst/>
          </a:prstGeom>
          <a:noFill/>
          <a:ln w="127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704" name="Line 45"/>
          <p:cNvSpPr>
            <a:spLocks noChangeShapeType="1"/>
          </p:cNvSpPr>
          <p:nvPr/>
        </p:nvSpPr>
        <p:spPr bwMode="auto">
          <a:xfrm flipH="1" flipV="1">
            <a:off x="4394200" y="4386263"/>
            <a:ext cx="100013" cy="227012"/>
          </a:xfrm>
          <a:prstGeom prst="line">
            <a:avLst/>
          </a:prstGeom>
          <a:noFill/>
          <a:ln w="127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705" name="Line 46"/>
          <p:cNvSpPr>
            <a:spLocks noChangeShapeType="1"/>
          </p:cNvSpPr>
          <p:nvPr/>
        </p:nvSpPr>
        <p:spPr bwMode="auto">
          <a:xfrm>
            <a:off x="4894263" y="4386263"/>
            <a:ext cx="300037" cy="227012"/>
          </a:xfrm>
          <a:prstGeom prst="line">
            <a:avLst/>
          </a:prstGeom>
          <a:noFill/>
          <a:ln w="127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706" name="Line 47"/>
          <p:cNvSpPr>
            <a:spLocks noChangeShapeType="1"/>
          </p:cNvSpPr>
          <p:nvPr/>
        </p:nvSpPr>
        <p:spPr bwMode="auto">
          <a:xfrm>
            <a:off x="2992438" y="2911475"/>
            <a:ext cx="200025" cy="227013"/>
          </a:xfrm>
          <a:prstGeom prst="line">
            <a:avLst/>
          </a:prstGeom>
          <a:noFill/>
          <a:ln w="127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707" name="Line 48"/>
          <p:cNvSpPr>
            <a:spLocks noChangeShapeType="1"/>
          </p:cNvSpPr>
          <p:nvPr/>
        </p:nvSpPr>
        <p:spPr bwMode="auto">
          <a:xfrm>
            <a:off x="3692525" y="2684463"/>
            <a:ext cx="100013" cy="339725"/>
          </a:xfrm>
          <a:prstGeom prst="line">
            <a:avLst/>
          </a:prstGeom>
          <a:noFill/>
          <a:ln w="127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708" name="Line 49"/>
          <p:cNvSpPr>
            <a:spLocks noChangeShapeType="1"/>
          </p:cNvSpPr>
          <p:nvPr/>
        </p:nvSpPr>
        <p:spPr bwMode="auto">
          <a:xfrm flipH="1">
            <a:off x="4292600" y="2570163"/>
            <a:ext cx="101600" cy="454025"/>
          </a:xfrm>
          <a:prstGeom prst="line">
            <a:avLst/>
          </a:prstGeom>
          <a:noFill/>
          <a:ln w="127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709" name="Line 50"/>
          <p:cNvSpPr>
            <a:spLocks noChangeShapeType="1"/>
          </p:cNvSpPr>
          <p:nvPr/>
        </p:nvSpPr>
        <p:spPr bwMode="auto">
          <a:xfrm flipH="1">
            <a:off x="4594225" y="2570163"/>
            <a:ext cx="400050" cy="454025"/>
          </a:xfrm>
          <a:prstGeom prst="line">
            <a:avLst/>
          </a:prstGeom>
          <a:noFill/>
          <a:ln w="127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8710" name="Text Box 51"/>
          <p:cNvSpPr txBox="1">
            <a:spLocks noChangeArrowheads="1"/>
          </p:cNvSpPr>
          <p:nvPr/>
        </p:nvSpPr>
        <p:spPr bwMode="auto">
          <a:xfrm>
            <a:off x="7223125" y="2762250"/>
            <a:ext cx="134778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800" dirty="0">
                <a:latin typeface="Comic Sans MS" charset="0"/>
                <a:ea typeface="MS PGothic" charset="0"/>
                <a:cs typeface="Times New Roman" charset="0"/>
              </a:rPr>
              <a:t>CRM</a:t>
            </a:r>
          </a:p>
          <a:p>
            <a:pPr eaLnBrk="1" hangingPunct="1"/>
            <a:r>
              <a:rPr lang="en-US" sz="2800" dirty="0">
                <a:latin typeface="Comic Sans MS" charset="0"/>
                <a:ea typeface="MS PGothic" charset="0"/>
                <a:cs typeface="Times New Roman" charset="0"/>
              </a:rPr>
              <a:t>ERP</a:t>
            </a:r>
          </a:p>
          <a:p>
            <a:pPr eaLnBrk="1" hangingPunct="1"/>
            <a:r>
              <a:rPr lang="en-US" sz="2800" dirty="0">
                <a:latin typeface="Comic Sans MS" charset="0"/>
                <a:ea typeface="MS PGothic" charset="0"/>
                <a:cs typeface="Times New Roman" charset="0"/>
              </a:rPr>
              <a:t>Portals</a:t>
            </a:r>
          </a:p>
          <a:p>
            <a:pPr eaLnBrk="1" hangingPunct="1"/>
            <a:r>
              <a:rPr lang="en-US" sz="2800" dirty="0">
                <a:latin typeface="Comic Sans MS" charset="0"/>
                <a:ea typeface="MS PGothic" charset="0"/>
                <a:cs typeface="Times New Roman" charset="0"/>
              </a:rPr>
              <a:t>… </a:t>
            </a:r>
          </a:p>
        </p:txBody>
      </p:sp>
      <p:sp>
        <p:nvSpPr>
          <p:cNvPr id="28711" name="Text Box 52"/>
          <p:cNvSpPr txBox="1">
            <a:spLocks noChangeArrowheads="1"/>
          </p:cNvSpPr>
          <p:nvPr/>
        </p:nvSpPr>
        <p:spPr bwMode="auto">
          <a:xfrm>
            <a:off x="7146925" y="2000250"/>
            <a:ext cx="1820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800">
                <a:solidFill>
                  <a:srgbClr val="833A03"/>
                </a:solidFill>
                <a:latin typeface="Comic Sans MS" charset="0"/>
                <a:ea typeface="MS PGothic" charset="0"/>
                <a:cs typeface="Times New Roman" charset="0"/>
              </a:rPr>
              <a:t>EII Apps:</a:t>
            </a:r>
            <a:endParaRPr lang="en-US" sz="2800">
              <a:latin typeface="Comic Sans MS" charset="0"/>
              <a:ea typeface="MS PGothic" charset="0"/>
              <a:cs typeface="Times New Roman" charset="0"/>
            </a:endParaRPr>
          </a:p>
        </p:txBody>
      </p:sp>
      <p:sp>
        <p:nvSpPr>
          <p:cNvPr id="576565" name="Text Box 53"/>
          <p:cNvSpPr txBox="1">
            <a:spLocks noChangeArrowheads="1"/>
          </p:cNvSpPr>
          <p:nvPr/>
        </p:nvSpPr>
        <p:spPr bwMode="auto">
          <a:xfrm>
            <a:off x="1981200" y="5943600"/>
            <a:ext cx="59515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3200">
                <a:solidFill>
                  <a:srgbClr val="CF0048"/>
                </a:solidFill>
                <a:latin typeface="Comic Sans MS" charset="0"/>
                <a:ea typeface="MS PGothic" charset="0"/>
                <a:cs typeface="Times New Roman" charset="0"/>
              </a:rPr>
              <a:t>50% of all IT $$$ spent here!</a:t>
            </a:r>
            <a:endParaRPr lang="en-US" sz="2800">
              <a:latin typeface="Comic Sans MS" charset="0"/>
              <a:ea typeface="MS PGothic" charset="0"/>
              <a:cs typeface="Times New Roman" charset="0"/>
            </a:endParaRPr>
          </a:p>
        </p:txBody>
      </p:sp>
      <p:sp>
        <p:nvSpPr>
          <p:cNvPr id="2" name="TextBox 1"/>
          <p:cNvSpPr txBox="1"/>
          <p:nvPr/>
        </p:nvSpPr>
        <p:spPr>
          <a:xfrm>
            <a:off x="5460135" y="6581001"/>
            <a:ext cx="3671133" cy="276999"/>
          </a:xfrm>
          <a:prstGeom prst="rect">
            <a:avLst/>
          </a:prstGeom>
          <a:noFill/>
        </p:spPr>
        <p:txBody>
          <a:bodyPr wrap="none" rtlCol="0">
            <a:spAutoFit/>
          </a:bodyPr>
          <a:lstStyle/>
          <a:p>
            <a:r>
              <a:rPr lang="en-US" sz="1200" dirty="0">
                <a:latin typeface="+mn-lt"/>
              </a:rPr>
              <a:t>[from Doan, Halevy, Ives, Principles of Data Integration]</a:t>
            </a:r>
          </a:p>
        </p:txBody>
      </p:sp>
    </p:spTree>
    <p:extLst>
      <p:ext uri="{BB962C8B-B14F-4D97-AF65-F5344CB8AC3E}">
        <p14:creationId xmlns:p14="http://schemas.microsoft.com/office/powerpoint/2010/main" val="8853123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6565"/>
                                        </p:tgtEl>
                                        <p:attrNameLst>
                                          <p:attrName>style.visibility</p:attrName>
                                        </p:attrNameLst>
                                      </p:cBhvr>
                                      <p:to>
                                        <p:strVal val="visible"/>
                                      </p:to>
                                    </p:set>
                                    <p:animEffect transition="in" filter="fade">
                                      <p:cBhvr>
                                        <p:cTn id="7" dur="500"/>
                                        <p:tgtEl>
                                          <p:spTgt spid="57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6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222"/>
            <a:ext cx="8279649" cy="1143000"/>
          </a:xfrm>
        </p:spPr>
        <p:txBody>
          <a:bodyPr/>
          <a:lstStyle/>
          <a:p>
            <a:r>
              <a:rPr lang="en-US" sz="3600" dirty="0"/>
              <a:t>Application Area 1: Business </a:t>
            </a:r>
            <a:br>
              <a:rPr lang="en-US" sz="3600" dirty="0"/>
            </a:br>
            <a:r>
              <a:rPr lang="en-US" sz="3600" dirty="0"/>
              <a:t>Stock Market Sentiment Analysis</a:t>
            </a:r>
          </a:p>
        </p:txBody>
      </p:sp>
      <p:pic>
        <p:nvPicPr>
          <p:cNvPr id="3" name="Picture 2"/>
          <p:cNvPicPr>
            <a:picLocks noChangeAspect="1"/>
          </p:cNvPicPr>
          <p:nvPr/>
        </p:nvPicPr>
        <p:blipFill rotWithShape="1">
          <a:blip r:embed="rId3"/>
          <a:srcRect t="14897"/>
          <a:stretch/>
        </p:blipFill>
        <p:spPr>
          <a:xfrm>
            <a:off x="271362" y="2213572"/>
            <a:ext cx="4829163" cy="3082328"/>
          </a:xfrm>
          <a:prstGeom prst="rect">
            <a:avLst/>
          </a:prstGeom>
          <a:ln>
            <a:solidFill>
              <a:srgbClr val="000000"/>
            </a:solidFill>
          </a:ln>
        </p:spPr>
      </p:pic>
      <p:grpSp>
        <p:nvGrpSpPr>
          <p:cNvPr id="7" name="Group 6"/>
          <p:cNvGrpSpPr/>
          <p:nvPr/>
        </p:nvGrpSpPr>
        <p:grpSpPr>
          <a:xfrm>
            <a:off x="5681437" y="2213572"/>
            <a:ext cx="3109830" cy="3082328"/>
            <a:chOff x="4304216" y="4360697"/>
            <a:chExt cx="2224817" cy="2240441"/>
          </a:xfrm>
        </p:grpSpPr>
        <p:pic>
          <p:nvPicPr>
            <p:cNvPr id="4" name="Picture 3" descr="Screen Shot 2019-01-06 at 10.20.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4216" y="4360697"/>
              <a:ext cx="2224817" cy="2240441"/>
            </a:xfrm>
            <a:prstGeom prst="rect">
              <a:avLst/>
            </a:prstGeom>
            <a:ln>
              <a:solidFill>
                <a:srgbClr val="000000"/>
              </a:solidFill>
            </a:ln>
          </p:spPr>
        </p:pic>
        <p:pic>
          <p:nvPicPr>
            <p:cNvPr id="6" name="Picture 5"/>
            <p:cNvPicPr>
              <a:picLocks noChangeAspect="1"/>
            </p:cNvPicPr>
            <p:nvPr/>
          </p:nvPicPr>
          <p:blipFill>
            <a:blip r:embed="rId5"/>
            <a:stretch>
              <a:fillRect/>
            </a:stretch>
          </p:blipFill>
          <p:spPr>
            <a:xfrm>
              <a:off x="5880954" y="4387529"/>
              <a:ext cx="621248" cy="621248"/>
            </a:xfrm>
            <a:prstGeom prst="rect">
              <a:avLst/>
            </a:prstGeom>
            <a:ln>
              <a:solidFill>
                <a:srgbClr val="000000"/>
              </a:solidFill>
            </a:ln>
          </p:spPr>
        </p:pic>
      </p:grpSp>
      <p:sp>
        <p:nvSpPr>
          <p:cNvPr id="8" name="Right Arrow 7"/>
          <p:cNvSpPr/>
          <p:nvPr/>
        </p:nvSpPr>
        <p:spPr>
          <a:xfrm>
            <a:off x="5183056" y="3429000"/>
            <a:ext cx="404944" cy="536173"/>
          </a:xfrm>
          <a:prstGeom prst="rightArrow">
            <a:avLst/>
          </a:prstGeom>
          <a:solidFill>
            <a:srgbClr val="C0504D"/>
          </a:solidFill>
          <a:ln/>
        </p:spPr>
        <p:style>
          <a:lnRef idx="2">
            <a:schemeClr val="accent2"/>
          </a:lnRef>
          <a:fillRef idx="1">
            <a:schemeClr val="lt1"/>
          </a:fillRef>
          <a:effectRef idx="0">
            <a:schemeClr val="accent2"/>
          </a:effectRef>
          <a:fontRef idx="minor">
            <a:schemeClr val="dk1"/>
          </a:fontRef>
        </p:style>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4182352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222"/>
            <a:ext cx="8279649" cy="1143000"/>
          </a:xfrm>
        </p:spPr>
        <p:txBody>
          <a:bodyPr/>
          <a:lstStyle/>
          <a:p>
            <a:r>
              <a:rPr lang="en-US" sz="3600" dirty="0"/>
              <a:t>Application Area 1: Business </a:t>
            </a:r>
            <a:br>
              <a:rPr lang="en-US" sz="3600" dirty="0"/>
            </a:br>
            <a:r>
              <a:rPr lang="en-US" sz="3600" dirty="0"/>
              <a:t>Stock Market Sentiment Analysis</a:t>
            </a:r>
          </a:p>
        </p:txBody>
      </p:sp>
      <p:pic>
        <p:nvPicPr>
          <p:cNvPr id="5" name="Picture 4"/>
          <p:cNvPicPr>
            <a:picLocks noChangeAspect="1"/>
          </p:cNvPicPr>
          <p:nvPr/>
        </p:nvPicPr>
        <p:blipFill rotWithShape="1">
          <a:blip r:embed="rId3"/>
          <a:srcRect l="3460" t="5922" r="3586"/>
          <a:stretch/>
        </p:blipFill>
        <p:spPr>
          <a:xfrm>
            <a:off x="229352" y="1643380"/>
            <a:ext cx="3948839" cy="2649217"/>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4766715" y="1518234"/>
            <a:ext cx="4147933" cy="2901366"/>
          </a:xfrm>
          <a:prstGeom prst="rect">
            <a:avLst/>
          </a:prstGeom>
          <a:ln>
            <a:solidFill>
              <a:srgbClr val="000000"/>
            </a:solidFill>
          </a:ln>
        </p:spPr>
      </p:pic>
      <p:sp>
        <p:nvSpPr>
          <p:cNvPr id="8" name="Right Arrow 7"/>
          <p:cNvSpPr/>
          <p:nvPr/>
        </p:nvSpPr>
        <p:spPr>
          <a:xfrm>
            <a:off x="4256434" y="2690718"/>
            <a:ext cx="470518" cy="554543"/>
          </a:xfrm>
          <a:prstGeom prst="rightArrow">
            <a:avLst/>
          </a:prstGeom>
          <a:solidFill>
            <a:srgbClr val="C0504D"/>
          </a:solidFill>
          <a:ln/>
        </p:spPr>
        <p:style>
          <a:lnRef idx="2">
            <a:schemeClr val="accent2"/>
          </a:lnRef>
          <a:fillRef idx="1">
            <a:schemeClr val="lt1"/>
          </a:fillRef>
          <a:effectRef idx="0">
            <a:schemeClr val="accent2"/>
          </a:effectRef>
          <a:fontRef idx="minor">
            <a:schemeClr val="dk1"/>
          </a:fontRef>
        </p:style>
        <p:txBody>
          <a:bodyPr rtlCol="0" anchor="ctr">
            <a:noAutofit/>
          </a:bodyPr>
          <a:lstStyle/>
          <a:p>
            <a:pPr algn="ctr"/>
            <a:endParaRPr lang="en-US" dirty="0">
              <a:latin typeface="+mn-lt"/>
            </a:endParaRPr>
          </a:p>
        </p:txBody>
      </p:sp>
      <p:pic>
        <p:nvPicPr>
          <p:cNvPr id="11" name="Picture 10" descr="Screen Shot 2019-01-06 at 10.12.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3655" y="4705067"/>
            <a:ext cx="5386735" cy="1590135"/>
          </a:xfrm>
          <a:prstGeom prst="rect">
            <a:avLst/>
          </a:prstGeom>
          <a:ln>
            <a:solidFill>
              <a:srgbClr val="000000"/>
            </a:solidFill>
          </a:ln>
        </p:spPr>
      </p:pic>
    </p:spTree>
    <p:extLst>
      <p:ext uri="{BB962C8B-B14F-4D97-AF65-F5344CB8AC3E}">
        <p14:creationId xmlns:p14="http://schemas.microsoft.com/office/powerpoint/2010/main" val="1554841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85" name="AutoShape 3"/>
          <p:cNvCxnSpPr>
            <a:cxnSpLocks noChangeShapeType="1"/>
            <a:stCxn id="7200" idx="1"/>
          </p:cNvCxnSpPr>
          <p:nvPr/>
        </p:nvCxnSpPr>
        <p:spPr bwMode="auto">
          <a:xfrm flipH="1" flipV="1">
            <a:off x="914400" y="3060700"/>
            <a:ext cx="163513" cy="965200"/>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86" name="AutoShape 4"/>
          <p:cNvCxnSpPr>
            <a:cxnSpLocks noChangeShapeType="1"/>
            <a:stCxn id="7200" idx="1"/>
          </p:cNvCxnSpPr>
          <p:nvPr/>
        </p:nvCxnSpPr>
        <p:spPr bwMode="auto">
          <a:xfrm flipV="1">
            <a:off x="1077913" y="2960688"/>
            <a:ext cx="1381125" cy="1065212"/>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87" name="AutoShape 5"/>
          <p:cNvCxnSpPr>
            <a:cxnSpLocks noChangeShapeType="1"/>
            <a:stCxn id="7204" idx="1"/>
          </p:cNvCxnSpPr>
          <p:nvPr/>
        </p:nvCxnSpPr>
        <p:spPr bwMode="auto">
          <a:xfrm flipH="1" flipV="1">
            <a:off x="914400" y="3060700"/>
            <a:ext cx="1154113" cy="1955800"/>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88" name="AutoShape 6"/>
          <p:cNvCxnSpPr>
            <a:cxnSpLocks noChangeShapeType="1"/>
            <a:stCxn id="7204" idx="1"/>
          </p:cNvCxnSpPr>
          <p:nvPr/>
        </p:nvCxnSpPr>
        <p:spPr bwMode="auto">
          <a:xfrm flipV="1">
            <a:off x="2068513" y="2960688"/>
            <a:ext cx="390525" cy="2055812"/>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89" name="AutoShape 7"/>
          <p:cNvCxnSpPr>
            <a:cxnSpLocks noChangeShapeType="1"/>
            <a:stCxn id="7204" idx="1"/>
          </p:cNvCxnSpPr>
          <p:nvPr/>
        </p:nvCxnSpPr>
        <p:spPr bwMode="auto">
          <a:xfrm flipV="1">
            <a:off x="2068513" y="3429000"/>
            <a:ext cx="1085850" cy="1587500"/>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90" name="AutoShape 8"/>
          <p:cNvCxnSpPr>
            <a:cxnSpLocks noChangeShapeType="1"/>
            <a:stCxn id="7202" idx="1"/>
          </p:cNvCxnSpPr>
          <p:nvPr/>
        </p:nvCxnSpPr>
        <p:spPr bwMode="auto">
          <a:xfrm flipH="1" flipV="1">
            <a:off x="2459038" y="2960688"/>
            <a:ext cx="598487" cy="1066800"/>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91" name="AutoShape 9"/>
          <p:cNvCxnSpPr>
            <a:cxnSpLocks noChangeShapeType="1"/>
            <a:stCxn id="7206" idx="1"/>
          </p:cNvCxnSpPr>
          <p:nvPr/>
        </p:nvCxnSpPr>
        <p:spPr bwMode="auto">
          <a:xfrm flipH="1" flipV="1">
            <a:off x="2459038" y="2960688"/>
            <a:ext cx="1589087" cy="2057400"/>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92" name="AutoShape 10"/>
          <p:cNvCxnSpPr>
            <a:cxnSpLocks noChangeShapeType="1"/>
            <a:stCxn id="7206" idx="1"/>
          </p:cNvCxnSpPr>
          <p:nvPr/>
        </p:nvCxnSpPr>
        <p:spPr bwMode="auto">
          <a:xfrm flipH="1" flipV="1">
            <a:off x="3154363" y="3429000"/>
            <a:ext cx="893762" cy="1589088"/>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93" name="AutoShape 11"/>
          <p:cNvCxnSpPr>
            <a:cxnSpLocks noChangeShapeType="1"/>
            <a:stCxn id="7201" idx="1"/>
          </p:cNvCxnSpPr>
          <p:nvPr/>
        </p:nvCxnSpPr>
        <p:spPr bwMode="auto">
          <a:xfrm flipH="1" flipV="1">
            <a:off x="3154363" y="3429000"/>
            <a:ext cx="1884362" cy="598488"/>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94" name="AutoShape 12"/>
          <p:cNvCxnSpPr>
            <a:cxnSpLocks noChangeShapeType="1"/>
            <a:stCxn id="7201" idx="1"/>
          </p:cNvCxnSpPr>
          <p:nvPr/>
        </p:nvCxnSpPr>
        <p:spPr bwMode="auto">
          <a:xfrm flipV="1">
            <a:off x="5038725" y="3048000"/>
            <a:ext cx="1185863" cy="979488"/>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95" name="AutoShape 13"/>
          <p:cNvCxnSpPr>
            <a:cxnSpLocks noChangeShapeType="1"/>
            <a:stCxn id="7205" idx="1"/>
          </p:cNvCxnSpPr>
          <p:nvPr/>
        </p:nvCxnSpPr>
        <p:spPr bwMode="auto">
          <a:xfrm flipH="1" flipV="1">
            <a:off x="3154363" y="3429000"/>
            <a:ext cx="2874962" cy="1589088"/>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96" name="AutoShape 14"/>
          <p:cNvCxnSpPr>
            <a:cxnSpLocks noChangeShapeType="1"/>
            <a:stCxn id="7205" idx="1"/>
          </p:cNvCxnSpPr>
          <p:nvPr/>
        </p:nvCxnSpPr>
        <p:spPr bwMode="auto">
          <a:xfrm flipH="1" flipV="1">
            <a:off x="4924425" y="3400425"/>
            <a:ext cx="1104900" cy="1617663"/>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97" name="AutoShape 15"/>
          <p:cNvCxnSpPr>
            <a:cxnSpLocks noChangeShapeType="1"/>
            <a:stCxn id="7205" idx="1"/>
          </p:cNvCxnSpPr>
          <p:nvPr/>
        </p:nvCxnSpPr>
        <p:spPr bwMode="auto">
          <a:xfrm flipV="1">
            <a:off x="6029325" y="3048000"/>
            <a:ext cx="195263" cy="1970088"/>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98" name="AutoShape 16"/>
          <p:cNvCxnSpPr>
            <a:cxnSpLocks noChangeShapeType="1"/>
            <a:stCxn id="7203" idx="1"/>
          </p:cNvCxnSpPr>
          <p:nvPr/>
        </p:nvCxnSpPr>
        <p:spPr bwMode="auto">
          <a:xfrm flipH="1" flipV="1">
            <a:off x="6224588" y="3048000"/>
            <a:ext cx="795337" cy="979488"/>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cxnSp>
        <p:nvCxnSpPr>
          <p:cNvPr id="7199" name="AutoShape 17"/>
          <p:cNvCxnSpPr>
            <a:cxnSpLocks noChangeShapeType="1"/>
            <a:stCxn id="7207" idx="1"/>
          </p:cNvCxnSpPr>
          <p:nvPr/>
        </p:nvCxnSpPr>
        <p:spPr bwMode="auto">
          <a:xfrm flipH="1" flipV="1">
            <a:off x="8008938" y="3589338"/>
            <a:ext cx="1587" cy="1428750"/>
          </a:xfrm>
          <a:prstGeom prst="straightConnector1">
            <a:avLst/>
          </a:prstGeom>
          <a:noFill/>
          <a:ln w="25400">
            <a:solidFill>
              <a:schemeClr val="bg2"/>
            </a:solidFill>
            <a:round/>
            <a:headEnd type="oval" w="med" len="med"/>
            <a:tailEnd type="oval" w="med" len="med"/>
          </a:ln>
          <a:extLst>
            <a:ext uri="{909E8E84-426E-40dd-AFC4-6F175D3DCCD1}">
              <a14:hiddenFill xmlns:a14="http://schemas.microsoft.com/office/drawing/2010/main">
                <a:noFill/>
              </a14:hiddenFill>
            </a:ext>
          </a:extLst>
        </p:spPr>
      </p:cxnSp>
      <p:sp>
        <p:nvSpPr>
          <p:cNvPr id="7200" name="AutoShape 18"/>
          <p:cNvSpPr>
            <a:spLocks noChangeArrowheads="1"/>
          </p:cNvSpPr>
          <p:nvPr/>
        </p:nvSpPr>
        <p:spPr bwMode="auto">
          <a:xfrm>
            <a:off x="620713" y="4038600"/>
            <a:ext cx="914400" cy="914400"/>
          </a:xfrm>
          <a:prstGeom prst="flowChartMagneticDisk">
            <a:avLst/>
          </a:prstGeom>
          <a:solidFill>
            <a:srgbClr val="FFFF99"/>
          </a:solidFill>
          <a:ln w="25400">
            <a:solidFill>
              <a:schemeClr val="tx1"/>
            </a:solidFill>
            <a:round/>
            <a:headEnd/>
            <a:tailEnd/>
          </a:ln>
        </p:spPr>
        <p:txBody>
          <a:bodyPr wrap="none" anchor="ctr"/>
          <a:lstStyle/>
          <a:p>
            <a:pPr algn="ctr" eaLnBrk="0" hangingPunct="0"/>
            <a:r>
              <a:rPr lang="en-US" sz="1800">
                <a:latin typeface="Century Gothic" charset="0"/>
              </a:rPr>
              <a:t>OMIM</a:t>
            </a:r>
          </a:p>
        </p:txBody>
      </p:sp>
      <p:sp>
        <p:nvSpPr>
          <p:cNvPr id="7201" name="AutoShape 19"/>
          <p:cNvSpPr>
            <a:spLocks noChangeArrowheads="1"/>
          </p:cNvSpPr>
          <p:nvPr/>
        </p:nvSpPr>
        <p:spPr bwMode="auto">
          <a:xfrm>
            <a:off x="4581525" y="4040188"/>
            <a:ext cx="914400" cy="914400"/>
          </a:xfrm>
          <a:prstGeom prst="flowChartMagneticDisk">
            <a:avLst/>
          </a:prstGeom>
          <a:solidFill>
            <a:srgbClr val="FFFF99"/>
          </a:solidFill>
          <a:ln w="25400">
            <a:solidFill>
              <a:schemeClr val="tx1"/>
            </a:solidFill>
            <a:round/>
            <a:headEnd/>
            <a:tailEnd/>
          </a:ln>
        </p:spPr>
        <p:txBody>
          <a:bodyPr wrap="none" anchor="ctr"/>
          <a:lstStyle/>
          <a:p>
            <a:pPr algn="ctr" eaLnBrk="0" hangingPunct="0"/>
            <a:r>
              <a:rPr lang="en-US" sz="1800">
                <a:latin typeface="Century Gothic" charset="0"/>
              </a:rPr>
              <a:t>Swiss-</a:t>
            </a:r>
          </a:p>
          <a:p>
            <a:pPr algn="ctr" eaLnBrk="0" hangingPunct="0"/>
            <a:r>
              <a:rPr lang="en-US" sz="1800">
                <a:latin typeface="Century Gothic" charset="0"/>
              </a:rPr>
              <a:t>Prot</a:t>
            </a:r>
          </a:p>
        </p:txBody>
      </p:sp>
      <p:sp>
        <p:nvSpPr>
          <p:cNvPr id="7202" name="AutoShape 20"/>
          <p:cNvSpPr>
            <a:spLocks noChangeArrowheads="1"/>
          </p:cNvSpPr>
          <p:nvPr/>
        </p:nvSpPr>
        <p:spPr bwMode="auto">
          <a:xfrm>
            <a:off x="2600325" y="4040188"/>
            <a:ext cx="914400" cy="914400"/>
          </a:xfrm>
          <a:prstGeom prst="flowChartMagneticDisk">
            <a:avLst/>
          </a:prstGeom>
          <a:solidFill>
            <a:srgbClr val="FFFF99"/>
          </a:solidFill>
          <a:ln w="25400">
            <a:solidFill>
              <a:schemeClr val="tx1"/>
            </a:solidFill>
            <a:round/>
            <a:headEnd/>
            <a:tailEnd/>
          </a:ln>
        </p:spPr>
        <p:txBody>
          <a:bodyPr wrap="none" anchor="ctr"/>
          <a:lstStyle/>
          <a:p>
            <a:pPr algn="ctr" eaLnBrk="0" hangingPunct="0"/>
            <a:r>
              <a:rPr lang="en-US" sz="1800">
                <a:latin typeface="Century Gothic" charset="0"/>
              </a:rPr>
              <a:t>HUGO</a:t>
            </a:r>
          </a:p>
        </p:txBody>
      </p:sp>
      <p:sp>
        <p:nvSpPr>
          <p:cNvPr id="7203" name="AutoShape 21"/>
          <p:cNvSpPr>
            <a:spLocks noChangeArrowheads="1"/>
          </p:cNvSpPr>
          <p:nvPr/>
        </p:nvSpPr>
        <p:spPr bwMode="auto">
          <a:xfrm>
            <a:off x="6562725" y="4040188"/>
            <a:ext cx="914400" cy="914400"/>
          </a:xfrm>
          <a:prstGeom prst="flowChartMagneticDisk">
            <a:avLst/>
          </a:prstGeom>
          <a:solidFill>
            <a:srgbClr val="FFFF99"/>
          </a:solidFill>
          <a:ln w="25400">
            <a:solidFill>
              <a:schemeClr val="tx1"/>
            </a:solidFill>
            <a:round/>
            <a:headEnd/>
            <a:tailEnd/>
          </a:ln>
        </p:spPr>
        <p:txBody>
          <a:bodyPr wrap="none" anchor="ctr"/>
          <a:lstStyle/>
          <a:p>
            <a:pPr algn="ctr" eaLnBrk="0" hangingPunct="0"/>
            <a:r>
              <a:rPr lang="en-US" sz="1800">
                <a:latin typeface="Century Gothic" charset="0"/>
              </a:rPr>
              <a:t>GO</a:t>
            </a:r>
          </a:p>
        </p:txBody>
      </p:sp>
      <p:sp>
        <p:nvSpPr>
          <p:cNvPr id="7204" name="AutoShape 22"/>
          <p:cNvSpPr>
            <a:spLocks noChangeArrowheads="1"/>
          </p:cNvSpPr>
          <p:nvPr/>
        </p:nvSpPr>
        <p:spPr bwMode="auto">
          <a:xfrm>
            <a:off x="1611313" y="5029200"/>
            <a:ext cx="914400" cy="914400"/>
          </a:xfrm>
          <a:prstGeom prst="flowChartMagneticDisk">
            <a:avLst/>
          </a:prstGeom>
          <a:solidFill>
            <a:srgbClr val="FFFF99"/>
          </a:solidFill>
          <a:ln w="25400">
            <a:solidFill>
              <a:schemeClr val="tx1"/>
            </a:solidFill>
            <a:round/>
            <a:headEnd/>
            <a:tailEnd/>
          </a:ln>
        </p:spPr>
        <p:txBody>
          <a:bodyPr wrap="none" anchor="ctr"/>
          <a:lstStyle/>
          <a:p>
            <a:pPr algn="ctr" eaLnBrk="0" hangingPunct="0"/>
            <a:r>
              <a:rPr lang="en-US" sz="1800">
                <a:latin typeface="Century Gothic" charset="0"/>
              </a:rPr>
              <a:t>Gene-</a:t>
            </a:r>
          </a:p>
          <a:p>
            <a:pPr algn="ctr" eaLnBrk="0" hangingPunct="0"/>
            <a:r>
              <a:rPr lang="en-US" sz="1800">
                <a:latin typeface="Century Gothic" charset="0"/>
              </a:rPr>
              <a:t>Clinics</a:t>
            </a:r>
          </a:p>
        </p:txBody>
      </p:sp>
      <p:sp>
        <p:nvSpPr>
          <p:cNvPr id="7205" name="AutoShape 23"/>
          <p:cNvSpPr>
            <a:spLocks noChangeArrowheads="1"/>
          </p:cNvSpPr>
          <p:nvPr/>
        </p:nvSpPr>
        <p:spPr bwMode="auto">
          <a:xfrm>
            <a:off x="5572125" y="5030788"/>
            <a:ext cx="914400" cy="914400"/>
          </a:xfrm>
          <a:prstGeom prst="flowChartMagneticDisk">
            <a:avLst/>
          </a:prstGeom>
          <a:solidFill>
            <a:srgbClr val="FFFF99"/>
          </a:solidFill>
          <a:ln w="25400">
            <a:solidFill>
              <a:schemeClr val="tx1"/>
            </a:solidFill>
            <a:round/>
            <a:headEnd/>
            <a:tailEnd/>
          </a:ln>
        </p:spPr>
        <p:txBody>
          <a:bodyPr wrap="none" anchor="ctr"/>
          <a:lstStyle/>
          <a:p>
            <a:pPr algn="ctr" eaLnBrk="0" hangingPunct="0"/>
            <a:r>
              <a:rPr lang="en-US" sz="1800">
                <a:latin typeface="Century Gothic" charset="0"/>
              </a:rPr>
              <a:t>Entrez</a:t>
            </a:r>
          </a:p>
        </p:txBody>
      </p:sp>
      <p:sp>
        <p:nvSpPr>
          <p:cNvPr id="7206" name="AutoShape 24"/>
          <p:cNvSpPr>
            <a:spLocks noChangeArrowheads="1"/>
          </p:cNvSpPr>
          <p:nvPr/>
        </p:nvSpPr>
        <p:spPr bwMode="auto">
          <a:xfrm>
            <a:off x="3590925" y="5030788"/>
            <a:ext cx="914400" cy="914400"/>
          </a:xfrm>
          <a:prstGeom prst="flowChartMagneticDisk">
            <a:avLst/>
          </a:prstGeom>
          <a:solidFill>
            <a:srgbClr val="FFFF99"/>
          </a:solidFill>
          <a:ln w="25400">
            <a:solidFill>
              <a:schemeClr val="tx1"/>
            </a:solidFill>
            <a:round/>
            <a:headEnd/>
            <a:tailEnd/>
          </a:ln>
        </p:spPr>
        <p:txBody>
          <a:bodyPr wrap="none" anchor="ctr"/>
          <a:lstStyle/>
          <a:p>
            <a:pPr algn="ctr" eaLnBrk="0" hangingPunct="0"/>
            <a:r>
              <a:rPr lang="en-US" sz="1800">
                <a:latin typeface="Century Gothic" charset="0"/>
              </a:rPr>
              <a:t>Locus-</a:t>
            </a:r>
          </a:p>
          <a:p>
            <a:pPr algn="ctr" eaLnBrk="0" hangingPunct="0"/>
            <a:r>
              <a:rPr lang="en-US" sz="1800">
                <a:latin typeface="Century Gothic" charset="0"/>
              </a:rPr>
              <a:t>Link</a:t>
            </a:r>
          </a:p>
        </p:txBody>
      </p:sp>
      <p:sp>
        <p:nvSpPr>
          <p:cNvPr id="7207" name="AutoShape 25"/>
          <p:cNvSpPr>
            <a:spLocks noChangeArrowheads="1"/>
          </p:cNvSpPr>
          <p:nvPr/>
        </p:nvSpPr>
        <p:spPr bwMode="auto">
          <a:xfrm>
            <a:off x="7553325" y="5030788"/>
            <a:ext cx="914400" cy="914400"/>
          </a:xfrm>
          <a:prstGeom prst="flowChartMagneticDisk">
            <a:avLst/>
          </a:prstGeom>
          <a:solidFill>
            <a:srgbClr val="FFFF99"/>
          </a:solidFill>
          <a:ln w="25400">
            <a:solidFill>
              <a:schemeClr val="tx1"/>
            </a:solidFill>
            <a:round/>
            <a:headEnd/>
            <a:tailEnd/>
          </a:ln>
        </p:spPr>
        <p:txBody>
          <a:bodyPr wrap="none" anchor="ctr"/>
          <a:lstStyle/>
          <a:p>
            <a:pPr algn="ctr" eaLnBrk="0" hangingPunct="0"/>
            <a:r>
              <a:rPr lang="en-US" sz="1800">
                <a:latin typeface="Century Gothic" charset="0"/>
              </a:rPr>
              <a:t>GEO</a:t>
            </a:r>
          </a:p>
        </p:txBody>
      </p:sp>
      <p:sp>
        <p:nvSpPr>
          <p:cNvPr id="7208" name="Text Box 26"/>
          <p:cNvSpPr txBox="1">
            <a:spLocks noChangeArrowheads="1"/>
          </p:cNvSpPr>
          <p:nvPr/>
        </p:nvSpPr>
        <p:spPr bwMode="auto">
          <a:xfrm>
            <a:off x="3057525" y="1209675"/>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sz="1800">
                <a:latin typeface="Calibri" charset="0"/>
                <a:ea typeface="MS PGothic" charset="0"/>
                <a:cs typeface="Calibri" charset="0"/>
              </a:rPr>
              <a:t>Sequenceable Entity</a:t>
            </a:r>
          </a:p>
        </p:txBody>
      </p:sp>
      <p:sp>
        <p:nvSpPr>
          <p:cNvPr id="7209" name="Text Box 27"/>
          <p:cNvSpPr txBox="1">
            <a:spLocks noChangeArrowheads="1"/>
          </p:cNvSpPr>
          <p:nvPr/>
        </p:nvSpPr>
        <p:spPr bwMode="auto">
          <a:xfrm>
            <a:off x="1762125" y="1343025"/>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sz="1800">
                <a:latin typeface="Calibri" charset="0"/>
                <a:ea typeface="MS PGothic" charset="0"/>
                <a:cs typeface="Calibri" charset="0"/>
              </a:rPr>
              <a:t>Gene</a:t>
            </a:r>
          </a:p>
        </p:txBody>
      </p:sp>
      <p:sp>
        <p:nvSpPr>
          <p:cNvPr id="7210" name="Text Box 28"/>
          <p:cNvSpPr txBox="1">
            <a:spLocks noChangeArrowheads="1"/>
          </p:cNvSpPr>
          <p:nvPr/>
        </p:nvSpPr>
        <p:spPr bwMode="auto">
          <a:xfrm>
            <a:off x="200025" y="1343025"/>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sz="1800">
                <a:latin typeface="Calibri" charset="0"/>
                <a:ea typeface="MS PGothic" charset="0"/>
                <a:cs typeface="Calibri" charset="0"/>
              </a:rPr>
              <a:t>Phenotype</a:t>
            </a:r>
          </a:p>
        </p:txBody>
      </p:sp>
      <p:sp>
        <p:nvSpPr>
          <p:cNvPr id="7211" name="Text Box 29"/>
          <p:cNvSpPr txBox="1">
            <a:spLocks noChangeArrowheads="1"/>
          </p:cNvSpPr>
          <p:nvPr/>
        </p:nvSpPr>
        <p:spPr bwMode="auto">
          <a:xfrm>
            <a:off x="5105400" y="1209675"/>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sz="1800">
                <a:latin typeface="Calibri" charset="0"/>
                <a:ea typeface="MS PGothic" charset="0"/>
                <a:cs typeface="Calibri" charset="0"/>
              </a:rPr>
              <a:t>Structured Vocabulary</a:t>
            </a:r>
          </a:p>
        </p:txBody>
      </p:sp>
      <p:sp>
        <p:nvSpPr>
          <p:cNvPr id="7212" name="Text Box 30"/>
          <p:cNvSpPr txBox="1">
            <a:spLocks noChangeArrowheads="1"/>
          </p:cNvSpPr>
          <p:nvPr/>
        </p:nvSpPr>
        <p:spPr bwMode="auto">
          <a:xfrm>
            <a:off x="7296150" y="13335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sz="1800">
                <a:latin typeface="Calibri" charset="0"/>
                <a:ea typeface="MS PGothic" charset="0"/>
                <a:cs typeface="Calibri" charset="0"/>
              </a:rPr>
              <a:t>Experiment</a:t>
            </a:r>
          </a:p>
        </p:txBody>
      </p:sp>
      <p:sp>
        <p:nvSpPr>
          <p:cNvPr id="7213" name="Text Box 31"/>
          <p:cNvSpPr txBox="1">
            <a:spLocks noChangeArrowheads="1"/>
          </p:cNvSpPr>
          <p:nvPr/>
        </p:nvSpPr>
        <p:spPr bwMode="auto">
          <a:xfrm>
            <a:off x="2438400" y="2333625"/>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sz="1800">
                <a:latin typeface="Calibri" charset="0"/>
                <a:ea typeface="MS PGothic" charset="0"/>
                <a:cs typeface="Calibri" charset="0"/>
              </a:rPr>
              <a:t>Protein</a:t>
            </a:r>
          </a:p>
        </p:txBody>
      </p:sp>
      <p:sp>
        <p:nvSpPr>
          <p:cNvPr id="7214" name="Text Box 32"/>
          <p:cNvSpPr txBox="1">
            <a:spLocks noChangeArrowheads="1"/>
          </p:cNvSpPr>
          <p:nvPr/>
        </p:nvSpPr>
        <p:spPr bwMode="auto">
          <a:xfrm>
            <a:off x="3933825" y="219075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sz="1800">
                <a:latin typeface="Calibri" charset="0"/>
                <a:ea typeface="MS PGothic" charset="0"/>
                <a:cs typeface="Calibri" charset="0"/>
              </a:rPr>
              <a:t>Nucleotide Sequence</a:t>
            </a:r>
          </a:p>
        </p:txBody>
      </p:sp>
      <p:sp>
        <p:nvSpPr>
          <p:cNvPr id="7215" name="Text Box 33"/>
          <p:cNvSpPr txBox="1">
            <a:spLocks noChangeArrowheads="1"/>
          </p:cNvSpPr>
          <p:nvPr/>
        </p:nvSpPr>
        <p:spPr bwMode="auto">
          <a:xfrm>
            <a:off x="6991350" y="219075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sz="1800">
                <a:latin typeface="Calibri" charset="0"/>
                <a:ea typeface="MS PGothic" charset="0"/>
                <a:cs typeface="Calibri" charset="0"/>
              </a:rPr>
              <a:t>Microarray Experiment</a:t>
            </a:r>
          </a:p>
        </p:txBody>
      </p:sp>
      <p:cxnSp>
        <p:nvCxnSpPr>
          <p:cNvPr id="7216" name="AutoShape 34"/>
          <p:cNvCxnSpPr>
            <a:cxnSpLocks noChangeShapeType="1"/>
            <a:stCxn id="7213" idx="0"/>
            <a:endCxn id="7208" idx="2"/>
          </p:cNvCxnSpPr>
          <p:nvPr/>
        </p:nvCxnSpPr>
        <p:spPr bwMode="auto">
          <a:xfrm flipV="1">
            <a:off x="3162300" y="1851025"/>
            <a:ext cx="923925" cy="482600"/>
          </a:xfrm>
          <a:prstGeom prst="straightConnector1">
            <a:avLst/>
          </a:prstGeom>
          <a:noFill/>
          <a:ln w="25400">
            <a:solidFill>
              <a:schemeClr val="tx1"/>
            </a:solidFill>
            <a:round/>
            <a:headEnd/>
            <a:tailEnd type="oval" w="med" len="med"/>
          </a:ln>
          <a:extLst>
            <a:ext uri="{909E8E84-426E-40dd-AFC4-6F175D3DCCD1}">
              <a14:hiddenFill xmlns:a14="http://schemas.microsoft.com/office/drawing/2010/main">
                <a:noFill/>
              </a14:hiddenFill>
            </a:ext>
          </a:extLst>
        </p:spPr>
      </p:cxnSp>
      <p:cxnSp>
        <p:nvCxnSpPr>
          <p:cNvPr id="7217" name="AutoShape 35"/>
          <p:cNvCxnSpPr>
            <a:cxnSpLocks noChangeShapeType="1"/>
            <a:stCxn id="7214" idx="0"/>
            <a:endCxn id="7208" idx="2"/>
          </p:cNvCxnSpPr>
          <p:nvPr/>
        </p:nvCxnSpPr>
        <p:spPr bwMode="auto">
          <a:xfrm flipH="1" flipV="1">
            <a:off x="4086225" y="1851025"/>
            <a:ext cx="876300" cy="339725"/>
          </a:xfrm>
          <a:prstGeom prst="straightConnector1">
            <a:avLst/>
          </a:prstGeom>
          <a:noFill/>
          <a:ln w="25400">
            <a:solidFill>
              <a:schemeClr val="tx1"/>
            </a:solidFill>
            <a:round/>
            <a:headEnd/>
            <a:tailEnd type="oval" w="med" len="med"/>
          </a:ln>
          <a:extLst>
            <a:ext uri="{909E8E84-426E-40dd-AFC4-6F175D3DCCD1}">
              <a14:hiddenFill xmlns:a14="http://schemas.microsoft.com/office/drawing/2010/main">
                <a:noFill/>
              </a14:hiddenFill>
            </a:ext>
          </a:extLst>
        </p:spPr>
      </p:cxnSp>
      <p:cxnSp>
        <p:nvCxnSpPr>
          <p:cNvPr id="7218" name="AutoShape 36"/>
          <p:cNvCxnSpPr>
            <a:cxnSpLocks noChangeShapeType="1"/>
            <a:stCxn id="7215" idx="0"/>
            <a:endCxn id="7212" idx="2"/>
          </p:cNvCxnSpPr>
          <p:nvPr/>
        </p:nvCxnSpPr>
        <p:spPr bwMode="auto">
          <a:xfrm flipV="1">
            <a:off x="8020050" y="1700213"/>
            <a:ext cx="0" cy="490537"/>
          </a:xfrm>
          <a:prstGeom prst="straightConnector1">
            <a:avLst/>
          </a:prstGeom>
          <a:noFill/>
          <a:ln w="25400">
            <a:solidFill>
              <a:schemeClr val="tx1"/>
            </a:solidFill>
            <a:round/>
            <a:headEnd/>
            <a:tailEnd type="oval" w="med" len="med"/>
          </a:ln>
          <a:extLst>
            <a:ext uri="{909E8E84-426E-40dd-AFC4-6F175D3DCCD1}">
              <a14:hiddenFill xmlns:a14="http://schemas.microsoft.com/office/drawing/2010/main">
                <a:noFill/>
              </a14:hiddenFill>
            </a:ext>
          </a:extLst>
        </p:spPr>
      </p:cxnSp>
      <p:graphicFrame>
        <p:nvGraphicFramePr>
          <p:cNvPr id="7184" name="Object 16"/>
          <p:cNvGraphicFramePr>
            <a:graphicFrameLocks noChangeAspect="1"/>
          </p:cNvGraphicFramePr>
          <p:nvPr/>
        </p:nvGraphicFramePr>
        <p:xfrm>
          <a:off x="4448175" y="2828925"/>
          <a:ext cx="952500" cy="571500"/>
        </p:xfrm>
        <a:graphic>
          <a:graphicData uri="http://schemas.openxmlformats.org/presentationml/2006/ole">
            <mc:AlternateContent xmlns:mc="http://schemas.openxmlformats.org/markup-compatibility/2006">
              <mc:Choice xmlns:v="urn:schemas-microsoft-com:vml" Requires="v">
                <p:oleObj spid="_x0000_s14823" name="Photo Editor Photo" r:id="rId4" imgW="952633" imgH="571731" progId="">
                  <p:embed/>
                </p:oleObj>
              </mc:Choice>
              <mc:Fallback>
                <p:oleObj name="Photo Editor Photo" r:id="rId4" imgW="952633" imgH="57173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8175" y="2828925"/>
                        <a:ext cx="952500" cy="5715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7219" name="Picture 38" descr="umls-logo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1905000"/>
            <a:ext cx="10175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0" name="Picture 39" descr="prote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2606675"/>
            <a:ext cx="822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1" name="Picture 40" descr="ge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1800225"/>
            <a:ext cx="649288"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2" name="Picture 41" descr="davinciCol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1676400"/>
            <a:ext cx="914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3" name="Picture 42" descr="microarra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2819400"/>
            <a:ext cx="7762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4" name="Text Box 43"/>
          <p:cNvSpPr txBox="1">
            <a:spLocks noChangeArrowheads="1"/>
          </p:cNvSpPr>
          <p:nvPr/>
        </p:nvSpPr>
        <p:spPr bwMode="auto">
          <a:xfrm>
            <a:off x="438150" y="6038850"/>
            <a:ext cx="8267700" cy="40005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28600" indent="-228600" algn="r" eaLnBrk="0" hangingPunct="0">
              <a:defRPr sz="2400">
                <a:solidFill>
                  <a:schemeClr val="tx1"/>
                </a:solidFill>
                <a:latin typeface="Times New Roman" charset="0"/>
                <a:ea typeface="ＭＳ Ｐゴシック" charset="0"/>
              </a:defRPr>
            </a:lvl1pPr>
            <a:lvl2pPr marL="742950" indent="-285750" algn="r" eaLnBrk="0" hangingPunct="0">
              <a:defRPr sz="2400">
                <a:solidFill>
                  <a:schemeClr val="tx1"/>
                </a:solidFill>
                <a:latin typeface="Times New Roman" charset="0"/>
                <a:ea typeface="ＭＳ Ｐゴシック" charset="0"/>
              </a:defRPr>
            </a:lvl2pPr>
            <a:lvl3pPr marL="1143000" indent="-228600" algn="r" eaLnBrk="0" hangingPunct="0">
              <a:defRPr sz="2400">
                <a:solidFill>
                  <a:schemeClr val="tx1"/>
                </a:solidFill>
                <a:latin typeface="Times New Roman" charset="0"/>
                <a:ea typeface="ＭＳ Ｐゴシック" charset="0"/>
              </a:defRPr>
            </a:lvl3pPr>
            <a:lvl4pPr marL="1600200" indent="-228600" algn="r" eaLnBrk="0" hangingPunct="0">
              <a:defRPr sz="2400">
                <a:solidFill>
                  <a:schemeClr val="tx1"/>
                </a:solidFill>
                <a:latin typeface="Times New Roman" charset="0"/>
                <a:ea typeface="ＭＳ Ｐゴシック" charset="0"/>
              </a:defRPr>
            </a:lvl4pPr>
            <a:lvl5pPr marL="2057400" indent="-228600" algn="r" eaLnBrk="0" hangingPunct="0">
              <a:defRPr sz="2400">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50000"/>
              </a:spcBef>
            </a:pPr>
            <a:r>
              <a:rPr lang="en-US" sz="2000" b="1">
                <a:solidFill>
                  <a:srgbClr val="A50021"/>
                </a:solidFill>
                <a:latin typeface="Calibri" charset="0"/>
                <a:ea typeface="MS PGothic" charset="0"/>
                <a:cs typeface="Calibri" charset="0"/>
              </a:rPr>
              <a:t>Hundreds of biomedical data sources available; growing rapidly!</a:t>
            </a:r>
            <a:endParaRPr lang="en-US" sz="2000">
              <a:solidFill>
                <a:srgbClr val="A50021"/>
              </a:solidFill>
              <a:latin typeface="Calibri" charset="0"/>
              <a:ea typeface="MS PGothic" charset="0"/>
              <a:cs typeface="Calibri" charset="0"/>
            </a:endParaRPr>
          </a:p>
        </p:txBody>
      </p:sp>
      <p:sp>
        <p:nvSpPr>
          <p:cNvPr id="44" name="Title 43"/>
          <p:cNvSpPr>
            <a:spLocks noGrp="1"/>
          </p:cNvSpPr>
          <p:nvPr>
            <p:ph type="title"/>
          </p:nvPr>
        </p:nvSpPr>
        <p:spPr/>
        <p:txBody>
          <a:bodyPr/>
          <a:lstStyle/>
          <a:p>
            <a:pPr>
              <a:defRPr/>
            </a:pPr>
            <a:r>
              <a:rPr lang="en-US" dirty="0">
                <a:ea typeface="+mj-ea"/>
              </a:rPr>
              <a:t>Application Area 2: Science</a:t>
            </a:r>
          </a:p>
        </p:txBody>
      </p:sp>
      <p:sp>
        <p:nvSpPr>
          <p:cNvPr id="2" name="TextBox 1">
            <a:extLst>
              <a:ext uri="{FF2B5EF4-FFF2-40B4-BE49-F238E27FC236}">
                <a16:creationId xmlns:a16="http://schemas.microsoft.com/office/drawing/2014/main" xmlns="" id="{75D698A7-802A-4248-9999-9686BF4325B5}"/>
              </a:ext>
            </a:extLst>
          </p:cNvPr>
          <p:cNvSpPr txBox="1"/>
          <p:nvPr/>
        </p:nvSpPr>
        <p:spPr>
          <a:xfrm>
            <a:off x="431841" y="6488668"/>
            <a:ext cx="4703403" cy="369332"/>
          </a:xfrm>
          <a:prstGeom prst="rect">
            <a:avLst/>
          </a:prstGeom>
          <a:noFill/>
        </p:spPr>
        <p:txBody>
          <a:bodyPr wrap="none" rtlCol="0">
            <a:spAutoFit/>
          </a:bodyPr>
          <a:lstStyle/>
          <a:p>
            <a:r>
              <a:rPr lang="en-US" sz="1800" dirty="0">
                <a:latin typeface="+mn-lt"/>
              </a:rPr>
              <a:t>Check the Nucleic Acids Journal, Database Issue </a:t>
            </a:r>
          </a:p>
        </p:txBody>
      </p:sp>
      <p:sp>
        <p:nvSpPr>
          <p:cNvPr id="46" name="TextBox 45">
            <a:extLst>
              <a:ext uri="{FF2B5EF4-FFF2-40B4-BE49-F238E27FC236}">
                <a16:creationId xmlns:a16="http://schemas.microsoft.com/office/drawing/2014/main" xmlns="" id="{E8A1F0CF-40D6-E246-9C9A-61A08B64B46E}"/>
              </a:ext>
            </a:extLst>
          </p:cNvPr>
          <p:cNvSpPr txBox="1"/>
          <p:nvPr/>
        </p:nvSpPr>
        <p:spPr>
          <a:xfrm>
            <a:off x="5460135" y="6581001"/>
            <a:ext cx="3671133" cy="276999"/>
          </a:xfrm>
          <a:prstGeom prst="rect">
            <a:avLst/>
          </a:prstGeom>
          <a:noFill/>
        </p:spPr>
        <p:txBody>
          <a:bodyPr wrap="none" rtlCol="0">
            <a:spAutoFit/>
          </a:bodyPr>
          <a:lstStyle/>
          <a:p>
            <a:r>
              <a:rPr lang="en-US" sz="1200" dirty="0">
                <a:latin typeface="+mn-lt"/>
              </a:rPr>
              <a:t>[from Doan, Halevy, Ives, Principles of Data Integration]</a:t>
            </a:r>
          </a:p>
        </p:txBody>
      </p:sp>
    </p:spTree>
    <p:extLst>
      <p:ext uri="{BB962C8B-B14F-4D97-AF65-F5344CB8AC3E}">
        <p14:creationId xmlns:p14="http://schemas.microsoft.com/office/powerpoint/2010/main" val="2846689167"/>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defRPr/>
            </a:pPr>
            <a:r>
              <a:rPr lang="en-US" sz="4000" dirty="0">
                <a:ea typeface="+mj-ea"/>
              </a:rPr>
              <a:t>Application Area 3: </a:t>
            </a:r>
            <a:r>
              <a:rPr lang="en-US" sz="4000" dirty="0"/>
              <a:t>W</a:t>
            </a:r>
            <a:r>
              <a:rPr lang="en-US" sz="4000" dirty="0">
                <a:ea typeface="+mj-ea"/>
              </a:rPr>
              <a:t>eb &amp; Deep Web</a:t>
            </a:r>
          </a:p>
        </p:txBody>
      </p:sp>
      <p:pic>
        <p:nvPicPr>
          <p:cNvPr id="337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648200"/>
            <a:ext cx="12573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5562600"/>
            <a:ext cx="101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524000"/>
            <a:ext cx="9032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572000"/>
            <a:ext cx="850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6019800"/>
            <a:ext cx="12827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4495800"/>
            <a:ext cx="14986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5562600"/>
            <a:ext cx="1397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2667000"/>
            <a:ext cx="13335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72400" y="3429000"/>
            <a:ext cx="12700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0200" y="4876800"/>
            <a:ext cx="14605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0" y="2286000"/>
            <a:ext cx="1409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5"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5181600"/>
            <a:ext cx="1435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6"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4000" y="2209800"/>
            <a:ext cx="1219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7"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00400" y="2514600"/>
            <a:ext cx="939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8"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2400" y="1752600"/>
            <a:ext cx="1181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9"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39000" y="5029200"/>
            <a:ext cx="15621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0"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14600" y="4419600"/>
            <a:ext cx="13589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1"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8400" y="4800600"/>
            <a:ext cx="1295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2"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24200" y="3200400"/>
            <a:ext cx="134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3"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43200" y="1981200"/>
            <a:ext cx="1384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4" name="Picture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3400" y="3429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5"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67000" y="5715000"/>
            <a:ext cx="8890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6" name="Picture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96000" y="1676400"/>
            <a:ext cx="1612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7" name="Picture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5000" y="5257800"/>
            <a:ext cx="1346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8" name="Picture 2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72000" y="2819400"/>
            <a:ext cx="1143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9" name="Picture 2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00600" y="3733800"/>
            <a:ext cx="12573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0" name="Picture 2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14800" y="5715000"/>
            <a:ext cx="965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1" name="Picture 3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600200" y="6019800"/>
            <a:ext cx="965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2" name="Picture 3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828800" y="3581400"/>
            <a:ext cx="1270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3" name="Picture 3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19600" y="1981200"/>
            <a:ext cx="12827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xmlns="" id="{2CEBF3BD-23F5-6A47-A57E-51A0333A90C9}"/>
              </a:ext>
            </a:extLst>
          </p:cNvPr>
          <p:cNvSpPr txBox="1"/>
          <p:nvPr/>
        </p:nvSpPr>
        <p:spPr>
          <a:xfrm>
            <a:off x="5460135" y="6581001"/>
            <a:ext cx="3671133" cy="276999"/>
          </a:xfrm>
          <a:prstGeom prst="rect">
            <a:avLst/>
          </a:prstGeom>
          <a:noFill/>
        </p:spPr>
        <p:txBody>
          <a:bodyPr wrap="none" rtlCol="0">
            <a:spAutoFit/>
          </a:bodyPr>
          <a:lstStyle/>
          <a:p>
            <a:r>
              <a:rPr lang="en-US" sz="1200" dirty="0">
                <a:latin typeface="+mn-lt"/>
              </a:rPr>
              <a:t>[from Doan, Halevy, Ives, Principles of Data Integration]</a:t>
            </a:r>
          </a:p>
        </p:txBody>
      </p:sp>
    </p:spTree>
    <p:extLst>
      <p:ext uri="{BB962C8B-B14F-4D97-AF65-F5344CB8AC3E}">
        <p14:creationId xmlns:p14="http://schemas.microsoft.com/office/powerpoint/2010/main" val="1308410873"/>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237165" cy="737542"/>
          </a:xfrm>
        </p:spPr>
        <p:txBody>
          <a:bodyPr>
            <a:normAutofit fontScale="90000"/>
          </a:bodyPr>
          <a:lstStyle/>
          <a:p>
            <a:r>
              <a:rPr lang="en-US" dirty="0"/>
              <a:t>Web Example: Airfare Prediction</a:t>
            </a:r>
          </a:p>
        </p:txBody>
      </p:sp>
      <p:sp>
        <p:nvSpPr>
          <p:cNvPr id="7" name="Content Placeholder 6"/>
          <p:cNvSpPr>
            <a:spLocks noGrp="1"/>
          </p:cNvSpPr>
          <p:nvPr>
            <p:ph idx="1"/>
          </p:nvPr>
        </p:nvSpPr>
        <p:spPr>
          <a:xfrm>
            <a:off x="457199" y="1292740"/>
            <a:ext cx="8228641" cy="4967889"/>
          </a:xfrm>
        </p:spPr>
        <p:txBody>
          <a:bodyPr/>
          <a:lstStyle/>
          <a:p>
            <a:r>
              <a:rPr lang="en-US" sz="2800" dirty="0"/>
              <a:t>Monitor, integrate flight prices across airlines</a:t>
            </a:r>
          </a:p>
          <a:p>
            <a:r>
              <a:rPr lang="en-US" sz="2800" dirty="0"/>
              <a:t>Predict cheapest time to buy flight</a:t>
            </a:r>
          </a:p>
          <a:p>
            <a:endParaRPr lang="en-US" sz="2800" dirty="0"/>
          </a:p>
          <a:p>
            <a:endParaRPr lang="en-US" sz="2800" dirty="0"/>
          </a:p>
          <a:p>
            <a:endParaRPr lang="en-US" sz="2800" dirty="0"/>
          </a:p>
          <a:p>
            <a:endParaRPr lang="en-US" sz="2800" dirty="0"/>
          </a:p>
          <a:p>
            <a:endParaRPr lang="en-US" sz="2800" dirty="0"/>
          </a:p>
          <a:p>
            <a:endParaRPr lang="en-US" sz="2800" dirty="0"/>
          </a:p>
          <a:p>
            <a:pPr marL="114300" indent="0">
              <a:buNone/>
            </a:pPr>
            <a:endParaRPr lang="en-US" sz="2800" dirty="0"/>
          </a:p>
          <a:p>
            <a:r>
              <a:rPr lang="en-US" sz="2000" dirty="0"/>
              <a:t>[</a:t>
            </a:r>
            <a:r>
              <a:rPr lang="en-US" sz="2000" dirty="0" err="1"/>
              <a:t>Etzioni</a:t>
            </a:r>
            <a:r>
              <a:rPr lang="en-US" sz="2000" dirty="0"/>
              <a:t>, </a:t>
            </a:r>
            <a:r>
              <a:rPr lang="en-US" sz="2000" dirty="0" err="1"/>
              <a:t>Knoblock</a:t>
            </a:r>
            <a:r>
              <a:rPr lang="en-US" sz="2000" dirty="0"/>
              <a:t>, et al. KDD 2003], lead to</a:t>
            </a:r>
            <a:r>
              <a:rPr lang="en-US" sz="2000" dirty="0">
                <a:sym typeface="Wingdings"/>
              </a:rPr>
              <a:t> </a:t>
            </a:r>
            <a:r>
              <a:rPr lang="en-US" sz="2000" dirty="0"/>
              <a:t>startup: </a:t>
            </a:r>
            <a:r>
              <a:rPr lang="en-US" sz="2000" dirty="0" err="1"/>
              <a:t>Farecast</a:t>
            </a:r>
            <a:r>
              <a:rPr lang="en-US" sz="2000" dirty="0"/>
              <a:t>, bought by Microsoft, </a:t>
            </a:r>
            <a:r>
              <a:rPr lang="en-US" sz="2000" dirty="0" err="1"/>
              <a:t>incorported</a:t>
            </a:r>
            <a:r>
              <a:rPr lang="en-US" sz="2000" dirty="0"/>
              <a:t> in </a:t>
            </a:r>
            <a:r>
              <a:rPr lang="en-US" sz="2000" dirty="0" err="1"/>
              <a:t>travel.bing.com</a:t>
            </a:r>
            <a:r>
              <a:rPr lang="en-US" sz="2000" dirty="0"/>
              <a:t>, now in Kayak</a:t>
            </a:r>
            <a:endParaRPr lang="en-US" sz="2800" dirty="0"/>
          </a:p>
        </p:txBody>
      </p:sp>
      <p:grpSp>
        <p:nvGrpSpPr>
          <p:cNvPr id="4" name="Group 3"/>
          <p:cNvGrpSpPr/>
          <p:nvPr/>
        </p:nvGrpSpPr>
        <p:grpSpPr>
          <a:xfrm>
            <a:off x="128108" y="2317654"/>
            <a:ext cx="8934695" cy="3441625"/>
            <a:chOff x="128108" y="2268808"/>
            <a:chExt cx="8934695" cy="3441625"/>
          </a:xfrm>
        </p:grpSpPr>
        <p:pic>
          <p:nvPicPr>
            <p:cNvPr id="8" name="Picture 7"/>
            <p:cNvPicPr>
              <a:picLocks noChangeAspect="1"/>
            </p:cNvPicPr>
            <p:nvPr/>
          </p:nvPicPr>
          <p:blipFill>
            <a:blip r:embed="rId2"/>
            <a:stretch>
              <a:fillRect/>
            </a:stretch>
          </p:blipFill>
          <p:spPr>
            <a:xfrm>
              <a:off x="128108" y="2346172"/>
              <a:ext cx="4674541" cy="3286897"/>
            </a:xfrm>
            <a:prstGeom prst="rect">
              <a:avLst/>
            </a:prstGeom>
          </p:spPr>
        </p:pic>
        <p:pic>
          <p:nvPicPr>
            <p:cNvPr id="10" name="Picture 9" descr="Screen Shot 2013-01-14 at 12.56.40 .png"/>
            <p:cNvPicPr>
              <a:picLocks noChangeAspect="1"/>
            </p:cNvPicPr>
            <p:nvPr/>
          </p:nvPicPr>
          <p:blipFill rotWithShape="1">
            <a:blip r:embed="rId3">
              <a:extLst>
                <a:ext uri="{28A0092B-C50C-407E-A947-70E740481C1C}">
                  <a14:useLocalDpi xmlns:a14="http://schemas.microsoft.com/office/drawing/2010/main" val="0"/>
                </a:ext>
              </a:extLst>
            </a:blip>
            <a:srcRect l="6607" t="18405" r="6744" b="11507"/>
            <a:stretch/>
          </p:blipFill>
          <p:spPr>
            <a:xfrm>
              <a:off x="4802649" y="2268808"/>
              <a:ext cx="4260154" cy="3441625"/>
            </a:xfrm>
            <a:prstGeom prst="rect">
              <a:avLst/>
            </a:prstGeom>
          </p:spPr>
        </p:pic>
      </p:grpSp>
      <p:grpSp>
        <p:nvGrpSpPr>
          <p:cNvPr id="9" name="Group 8"/>
          <p:cNvGrpSpPr/>
          <p:nvPr/>
        </p:nvGrpSpPr>
        <p:grpSpPr>
          <a:xfrm>
            <a:off x="0" y="6323372"/>
            <a:ext cx="9182961" cy="548585"/>
            <a:chOff x="0" y="6323372"/>
            <a:chExt cx="9182961" cy="548585"/>
          </a:xfrm>
        </p:grpSpPr>
        <p:sp>
          <p:nvSpPr>
            <p:cNvPr id="11" name="TextBox 10"/>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12" name="TextBox 11"/>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13" name="Picture 12"/>
            <p:cNvPicPr>
              <a:picLocks noChangeAspect="1"/>
            </p:cNvPicPr>
            <p:nvPr/>
          </p:nvPicPr>
          <p:blipFill>
            <a:blip r:embed="rId4">
              <a:alphaModFix amt="52000"/>
            </a:blip>
            <a:stretch>
              <a:fillRect/>
            </a:stretch>
          </p:blipFill>
          <p:spPr>
            <a:xfrm>
              <a:off x="8285824" y="6323372"/>
              <a:ext cx="779618" cy="274638"/>
            </a:xfrm>
            <a:prstGeom prst="rect">
              <a:avLst/>
            </a:prstGeom>
          </p:spPr>
        </p:pic>
      </p:grpSp>
      <p:pic>
        <p:nvPicPr>
          <p:cNvPr id="5" name="Picture 4" descr="Screen Shot 2015-01-09 at 16.05.0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3178" y="2395018"/>
            <a:ext cx="6251315" cy="3477027"/>
          </a:xfrm>
          <a:prstGeom prst="rect">
            <a:avLst/>
          </a:prstGeom>
        </p:spPr>
      </p:pic>
    </p:spTree>
    <p:extLst>
      <p:ext uri="{BB962C8B-B14F-4D97-AF65-F5344CB8AC3E}">
        <p14:creationId xmlns:p14="http://schemas.microsoft.com/office/powerpoint/2010/main" val="42863496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Area 4: Semantic Web &amp; Linked Data</a:t>
            </a:r>
          </a:p>
        </p:txBody>
      </p:sp>
      <p:pic>
        <p:nvPicPr>
          <p:cNvPr id="5" name="Picture 4"/>
          <p:cNvPicPr>
            <a:picLocks noChangeAspect="1"/>
          </p:cNvPicPr>
          <p:nvPr/>
        </p:nvPicPr>
        <p:blipFill>
          <a:blip r:embed="rId3"/>
          <a:stretch>
            <a:fillRect/>
          </a:stretch>
        </p:blipFill>
        <p:spPr>
          <a:xfrm>
            <a:off x="380362" y="1538788"/>
            <a:ext cx="8103646" cy="5343640"/>
          </a:xfrm>
          <a:prstGeom prst="rect">
            <a:avLst/>
          </a:prstGeom>
        </p:spPr>
      </p:pic>
    </p:spTree>
    <p:extLst>
      <p:ext uri="{BB962C8B-B14F-4D97-AF65-F5344CB8AC3E}">
        <p14:creationId xmlns:p14="http://schemas.microsoft.com/office/powerpoint/2010/main" val="2727119545"/>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222"/>
            <a:ext cx="8279649" cy="1143000"/>
          </a:xfrm>
        </p:spPr>
        <p:txBody>
          <a:bodyPr/>
          <a:lstStyle/>
          <a:p>
            <a:r>
              <a:rPr lang="en-US" dirty="0"/>
              <a:t>Application Area 5: Big Data</a:t>
            </a:r>
          </a:p>
        </p:txBody>
      </p:sp>
      <p:pic>
        <p:nvPicPr>
          <p:cNvPr id="5" name="Picture 4"/>
          <p:cNvPicPr>
            <a:picLocks noChangeAspect="1"/>
          </p:cNvPicPr>
          <p:nvPr/>
        </p:nvPicPr>
        <p:blipFill>
          <a:blip r:embed="rId3"/>
          <a:stretch>
            <a:fillRect/>
          </a:stretch>
        </p:blipFill>
        <p:spPr>
          <a:xfrm>
            <a:off x="0" y="1240536"/>
            <a:ext cx="9144000" cy="5617464"/>
          </a:xfrm>
          <a:prstGeom prst="rect">
            <a:avLst/>
          </a:prstGeom>
        </p:spPr>
      </p:pic>
    </p:spTree>
    <p:extLst>
      <p:ext uri="{BB962C8B-B14F-4D97-AF65-F5344CB8AC3E}">
        <p14:creationId xmlns:p14="http://schemas.microsoft.com/office/powerpoint/2010/main" val="3539975870"/>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architectur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0826"/>
            <a:ext cx="9144000" cy="2734519"/>
          </a:xfrm>
          <a:prstGeom prst="rect">
            <a:avLst/>
          </a:prstGeom>
        </p:spPr>
      </p:pic>
      <p:sp>
        <p:nvSpPr>
          <p:cNvPr id="5" name="Title 4"/>
          <p:cNvSpPr>
            <a:spLocks noGrp="1"/>
          </p:cNvSpPr>
          <p:nvPr>
            <p:ph type="title"/>
          </p:nvPr>
        </p:nvSpPr>
        <p:spPr/>
        <p:txBody>
          <a:bodyPr/>
          <a:lstStyle/>
          <a:p>
            <a:r>
              <a:rPr lang="en-US" dirty="0"/>
              <a:t>Typical Architecture</a:t>
            </a:r>
          </a:p>
        </p:txBody>
      </p:sp>
      <p:grpSp>
        <p:nvGrpSpPr>
          <p:cNvPr id="6" name="Group 5"/>
          <p:cNvGrpSpPr/>
          <p:nvPr/>
        </p:nvGrpSpPr>
        <p:grpSpPr>
          <a:xfrm>
            <a:off x="0" y="6323372"/>
            <a:ext cx="9182961" cy="548585"/>
            <a:chOff x="0" y="6323372"/>
            <a:chExt cx="9182961" cy="548585"/>
          </a:xfrm>
        </p:grpSpPr>
        <p:sp>
          <p:nvSpPr>
            <p:cNvPr id="7" name="TextBox 6"/>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8" name="TextBox 7"/>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9" name="Picture 8"/>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3359518667"/>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Overview of </a:t>
            </a:r>
            <a:br>
              <a:rPr lang="en-US" dirty="0"/>
            </a:br>
            <a:r>
              <a:rPr lang="en-US" dirty="0"/>
              <a:t>Lecture Topics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01905944"/>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6A6870-4A20-A84A-93C7-AB8E71F649E8}"/>
              </a:ext>
            </a:extLst>
          </p:cNvPr>
          <p:cNvSpPr>
            <a:spLocks noGrp="1"/>
          </p:cNvSpPr>
          <p:nvPr>
            <p:ph type="title"/>
          </p:nvPr>
        </p:nvSpPr>
        <p:spPr/>
        <p:txBody>
          <a:bodyPr/>
          <a:lstStyle/>
          <a:p>
            <a:r>
              <a:rPr lang="en-US" dirty="0"/>
              <a:t>Jose Luis Ambite, PhD</a:t>
            </a:r>
          </a:p>
        </p:txBody>
      </p:sp>
      <p:sp>
        <p:nvSpPr>
          <p:cNvPr id="3" name="Content Placeholder 2">
            <a:extLst>
              <a:ext uri="{FF2B5EF4-FFF2-40B4-BE49-F238E27FC236}">
                <a16:creationId xmlns:a16="http://schemas.microsoft.com/office/drawing/2014/main" xmlns="" id="{F95EBFF3-C8A6-D44B-BC0F-EB387C8B235E}"/>
              </a:ext>
            </a:extLst>
          </p:cNvPr>
          <p:cNvSpPr>
            <a:spLocks noGrp="1"/>
          </p:cNvSpPr>
          <p:nvPr>
            <p:ph idx="1"/>
          </p:nvPr>
        </p:nvSpPr>
        <p:spPr/>
        <p:txBody>
          <a:bodyPr/>
          <a:lstStyle/>
          <a:p>
            <a:r>
              <a:rPr lang="en-US" sz="2800" dirty="0"/>
              <a:t>Associate Research Professor, Computer Science</a:t>
            </a:r>
          </a:p>
          <a:p>
            <a:r>
              <a:rPr lang="en-US" sz="2800" dirty="0"/>
              <a:t>Research Team Leader, Information Sciences Institute </a:t>
            </a:r>
          </a:p>
          <a:p>
            <a:r>
              <a:rPr lang="en-US" sz="2800" dirty="0"/>
              <a:t>Core expertise in data integration, coming from AI and DB background</a:t>
            </a:r>
          </a:p>
          <a:p>
            <a:pPr lvl="1"/>
            <a:r>
              <a:rPr lang="en-US" sz="2400" dirty="0"/>
              <a:t>Mediators, query </a:t>
            </a:r>
            <a:r>
              <a:rPr lang="en-US" sz="2400" dirty="0" err="1"/>
              <a:t>rewirting</a:t>
            </a:r>
            <a:endParaRPr lang="en-US" sz="2400" dirty="0"/>
          </a:p>
          <a:p>
            <a:pPr lvl="1"/>
            <a:r>
              <a:rPr lang="en-US" sz="2400" dirty="0"/>
              <a:t>Schema mapping, source modeling</a:t>
            </a:r>
          </a:p>
          <a:p>
            <a:pPr lvl="1"/>
            <a:r>
              <a:rPr lang="en-US" sz="2400" dirty="0"/>
              <a:t>Entity Linkage</a:t>
            </a:r>
          </a:p>
          <a:p>
            <a:pPr lvl="1"/>
            <a:r>
              <a:rPr lang="en-US" sz="2400" dirty="0"/>
              <a:t>Semantic Web</a:t>
            </a:r>
          </a:p>
          <a:p>
            <a:r>
              <a:rPr lang="en-US" sz="2800" dirty="0"/>
              <a:t>Interests on biomedicine and genetics</a:t>
            </a:r>
          </a:p>
          <a:p>
            <a:pPr lvl="1"/>
            <a:endParaRPr lang="en-US" sz="2400" dirty="0"/>
          </a:p>
          <a:p>
            <a:pPr lvl="1"/>
            <a:endParaRPr lang="en-US" sz="2400" dirty="0"/>
          </a:p>
        </p:txBody>
      </p:sp>
    </p:spTree>
    <p:extLst>
      <p:ext uri="{BB962C8B-B14F-4D97-AF65-F5344CB8AC3E}">
        <p14:creationId xmlns:p14="http://schemas.microsoft.com/office/powerpoint/2010/main" val="3540606929"/>
      </p:ext>
    </p:extLst>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8979B7-B5B6-B94B-B9A0-B5FBF10D4864}"/>
              </a:ext>
            </a:extLst>
          </p:cNvPr>
          <p:cNvSpPr>
            <a:spLocks noGrp="1"/>
          </p:cNvSpPr>
          <p:nvPr>
            <p:ph type="title"/>
          </p:nvPr>
        </p:nvSpPr>
        <p:spPr/>
        <p:txBody>
          <a:bodyPr/>
          <a:lstStyle/>
          <a:p>
            <a:r>
              <a:rPr lang="en-US" dirty="0"/>
              <a:t>Major Areas</a:t>
            </a:r>
          </a:p>
        </p:txBody>
      </p:sp>
      <p:sp>
        <p:nvSpPr>
          <p:cNvPr id="3" name="Content Placeholder 2">
            <a:extLst>
              <a:ext uri="{FF2B5EF4-FFF2-40B4-BE49-F238E27FC236}">
                <a16:creationId xmlns:a16="http://schemas.microsoft.com/office/drawing/2014/main" xmlns="" id="{4519927B-F924-1146-B1C7-12BC001C7C25}"/>
              </a:ext>
            </a:extLst>
          </p:cNvPr>
          <p:cNvSpPr>
            <a:spLocks noGrp="1"/>
          </p:cNvSpPr>
          <p:nvPr>
            <p:ph idx="1"/>
          </p:nvPr>
        </p:nvSpPr>
        <p:spPr/>
        <p:txBody>
          <a:bodyPr>
            <a:normAutofit fontScale="77500" lnSpcReduction="20000"/>
          </a:bodyPr>
          <a:lstStyle/>
          <a:p>
            <a:r>
              <a:rPr lang="en-US" dirty="0"/>
              <a:t>Information Extraction</a:t>
            </a:r>
          </a:p>
          <a:p>
            <a:pPr lvl="1"/>
            <a:r>
              <a:rPr lang="en-US" dirty="0"/>
              <a:t>Semi-structured: Web, HTML</a:t>
            </a:r>
          </a:p>
          <a:p>
            <a:pPr lvl="1"/>
            <a:r>
              <a:rPr lang="en-US" dirty="0"/>
              <a:t>Unstructured: Text, Adds, Tweets, …</a:t>
            </a:r>
          </a:p>
          <a:p>
            <a:r>
              <a:rPr lang="en-US" dirty="0"/>
              <a:t>Entity Linkage, Data Cleaning, Normalization</a:t>
            </a:r>
          </a:p>
          <a:p>
            <a:r>
              <a:rPr lang="en-US" dirty="0"/>
              <a:t>Logical Data Integration</a:t>
            </a:r>
          </a:p>
          <a:p>
            <a:pPr lvl="1"/>
            <a:r>
              <a:rPr lang="en-US" dirty="0"/>
              <a:t>Mediators, Query Rewriting</a:t>
            </a:r>
          </a:p>
          <a:p>
            <a:pPr lvl="1"/>
            <a:r>
              <a:rPr lang="en-US" dirty="0"/>
              <a:t>Warehouse, Logical Data Exchange</a:t>
            </a:r>
          </a:p>
          <a:p>
            <a:r>
              <a:rPr lang="en-US" dirty="0"/>
              <a:t>Automatic Source Modeling/Learning Schema Mappings</a:t>
            </a:r>
          </a:p>
          <a:p>
            <a:r>
              <a:rPr lang="en-US" dirty="0"/>
              <a:t>Semantic Web</a:t>
            </a:r>
          </a:p>
          <a:p>
            <a:pPr lvl="1"/>
            <a:r>
              <a:rPr lang="en-US" dirty="0"/>
              <a:t>RDF, SPARQL, OWL, Linked Data</a:t>
            </a:r>
          </a:p>
          <a:p>
            <a:r>
              <a:rPr lang="en-US" dirty="0"/>
              <a:t>Advanced Topics</a:t>
            </a:r>
          </a:p>
          <a:p>
            <a:pPr lvl="1"/>
            <a:r>
              <a:rPr lang="en-US" dirty="0"/>
              <a:t>Geospatial Data Integration, Knowledge Graphs</a:t>
            </a:r>
          </a:p>
          <a:p>
            <a:pPr lvl="1"/>
            <a:endParaRPr lang="en-US" dirty="0"/>
          </a:p>
          <a:p>
            <a:endParaRPr lang="en-US" dirty="0"/>
          </a:p>
          <a:p>
            <a:pPr lvl="1"/>
            <a:endParaRPr lang="en-US" dirty="0"/>
          </a:p>
          <a:p>
            <a:pPr lvl="1"/>
            <a:endParaRPr lang="en-US" dirty="0"/>
          </a:p>
        </p:txBody>
      </p:sp>
    </p:spTree>
    <p:extLst>
      <p:ext uri="{BB962C8B-B14F-4D97-AF65-F5344CB8AC3E}">
        <p14:creationId xmlns:p14="http://schemas.microsoft.com/office/powerpoint/2010/main" val="275696763"/>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AB70B5-BBA6-3546-8140-EF23C6E56DE6}"/>
              </a:ext>
            </a:extLst>
          </p:cNvPr>
          <p:cNvSpPr>
            <a:spLocks noGrp="1"/>
          </p:cNvSpPr>
          <p:nvPr>
            <p:ph type="title"/>
          </p:nvPr>
        </p:nvSpPr>
        <p:spPr/>
        <p:txBody>
          <a:bodyPr/>
          <a:lstStyle/>
          <a:p>
            <a:r>
              <a:rPr lang="en-US" dirty="0"/>
              <a:t>Information Extraction</a:t>
            </a:r>
            <a:br>
              <a:rPr lang="en-US" dirty="0"/>
            </a:br>
            <a:r>
              <a:rPr lang="en-US" dirty="0"/>
              <a:t> </a:t>
            </a:r>
          </a:p>
        </p:txBody>
      </p:sp>
      <p:graphicFrame>
        <p:nvGraphicFramePr>
          <p:cNvPr id="10" name="Table 9">
            <a:extLst>
              <a:ext uri="{FF2B5EF4-FFF2-40B4-BE49-F238E27FC236}">
                <a16:creationId xmlns:a16="http://schemas.microsoft.com/office/drawing/2014/main" xmlns="" id="{69D49DED-B579-B64C-8407-A163A090500D}"/>
              </a:ext>
            </a:extLst>
          </p:cNvPr>
          <p:cNvGraphicFramePr>
            <a:graphicFrameLocks noGrp="1"/>
          </p:cNvGraphicFramePr>
          <p:nvPr>
            <p:extLst>
              <p:ext uri="{D42A27DB-BD31-4B8C-83A1-F6EECF244321}">
                <p14:modId xmlns:p14="http://schemas.microsoft.com/office/powerpoint/2010/main" val="4078062576"/>
              </p:ext>
            </p:extLst>
          </p:nvPr>
        </p:nvGraphicFramePr>
        <p:xfrm>
          <a:off x="201881" y="846138"/>
          <a:ext cx="8728364" cy="5877248"/>
        </p:xfrm>
        <a:graphic>
          <a:graphicData uri="http://schemas.openxmlformats.org/drawingml/2006/table">
            <a:tbl>
              <a:tblPr firstRow="1" firstCol="1" bandRow="1" bandCol="1">
                <a:tableStyleId>{5C22544A-7EE6-4342-B048-85BDC9FD1C3A}</a:tableStyleId>
              </a:tblPr>
              <a:tblGrid>
                <a:gridCol w="471219">
                  <a:extLst>
                    <a:ext uri="{9D8B030D-6E8A-4147-A177-3AD203B41FA5}">
                      <a16:colId xmlns:a16="http://schemas.microsoft.com/office/drawing/2014/main" xmlns="" val="1017041183"/>
                    </a:ext>
                  </a:extLst>
                </a:gridCol>
                <a:gridCol w="1689100">
                  <a:extLst>
                    <a:ext uri="{9D8B030D-6E8A-4147-A177-3AD203B41FA5}">
                      <a16:colId xmlns:a16="http://schemas.microsoft.com/office/drawing/2014/main" xmlns="" val="735419799"/>
                    </a:ext>
                  </a:extLst>
                </a:gridCol>
                <a:gridCol w="4889500">
                  <a:extLst>
                    <a:ext uri="{9D8B030D-6E8A-4147-A177-3AD203B41FA5}">
                      <a16:colId xmlns:a16="http://schemas.microsoft.com/office/drawing/2014/main" xmlns="" val="487819081"/>
                    </a:ext>
                  </a:extLst>
                </a:gridCol>
                <a:gridCol w="850900">
                  <a:extLst>
                    <a:ext uri="{9D8B030D-6E8A-4147-A177-3AD203B41FA5}">
                      <a16:colId xmlns:a16="http://schemas.microsoft.com/office/drawing/2014/main" xmlns="" val="1146286628"/>
                    </a:ext>
                  </a:extLst>
                </a:gridCol>
                <a:gridCol w="827645">
                  <a:extLst>
                    <a:ext uri="{9D8B030D-6E8A-4147-A177-3AD203B41FA5}">
                      <a16:colId xmlns:a16="http://schemas.microsoft.com/office/drawing/2014/main" xmlns="" val="1548861917"/>
                    </a:ext>
                  </a:extLst>
                </a:gridCol>
              </a:tblGrid>
              <a:tr h="183631">
                <a:tc>
                  <a:txBody>
                    <a:bodyPr/>
                    <a:lstStyle/>
                    <a:p>
                      <a:pPr marL="0" marR="0" algn="just">
                        <a:spcBef>
                          <a:spcPts val="0"/>
                        </a:spcBef>
                        <a:spcAft>
                          <a:spcPts val="0"/>
                        </a:spcAft>
                      </a:pPr>
                      <a:r>
                        <a:rPr lang="en-US" sz="1200" dirty="0">
                          <a:effectLst/>
                        </a:rPr>
                        <a:t> </a:t>
                      </a:r>
                      <a:endParaRPr lang="en-US" sz="1200" b="1" dirty="0">
                        <a:effectLst/>
                        <a:latin typeface="Times New Roman" panose="02020603050405020304" pitchFamily="18" charset="0"/>
                      </a:endParaRPr>
                    </a:p>
                  </a:txBody>
                  <a:tcPr marL="18047" marR="18047" marT="0" marB="0"/>
                </a:tc>
                <a:tc>
                  <a:txBody>
                    <a:bodyPr/>
                    <a:lstStyle/>
                    <a:p>
                      <a:pPr marL="0" marR="0" algn="l">
                        <a:spcBef>
                          <a:spcPts val="0"/>
                        </a:spcBef>
                        <a:spcAft>
                          <a:spcPts val="0"/>
                        </a:spcAft>
                      </a:pPr>
                      <a:r>
                        <a:rPr lang="en-US" sz="1200" dirty="0">
                          <a:effectLst/>
                        </a:rPr>
                        <a:t>Topics</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0"/>
                        </a:spcAft>
                        <a:tabLst>
                          <a:tab pos="2743200" algn="ctr"/>
                          <a:tab pos="5486400" algn="r"/>
                          <a:tab pos="457200" algn="l"/>
                        </a:tabLst>
                      </a:pPr>
                      <a:r>
                        <a:rPr lang="en-US" sz="1200" dirty="0">
                          <a:effectLst/>
                        </a:rPr>
                        <a:t>Readings </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tabLst>
                          <a:tab pos="2743200" algn="ctr"/>
                          <a:tab pos="5486400" algn="r"/>
                          <a:tab pos="457200" algn="l"/>
                        </a:tabLst>
                      </a:pPr>
                      <a:r>
                        <a:rPr lang="en-US" sz="1200" dirty="0" err="1">
                          <a:effectLst/>
                        </a:rPr>
                        <a:t>Homeworks</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tabLst>
                          <a:tab pos="2743200" algn="ctr"/>
                          <a:tab pos="5486400" algn="r"/>
                          <a:tab pos="457200" algn="l"/>
                        </a:tabLst>
                      </a:pPr>
                      <a:r>
                        <a:rPr lang="en-US" sz="1200" dirty="0">
                          <a:effectLst/>
                        </a:rPr>
                        <a:t>Instructor</a:t>
                      </a:r>
                      <a:endParaRPr lang="en-US" sz="1200" dirty="0">
                        <a:effectLst/>
                        <a:latin typeface="Times New Roman" panose="02020603050405020304" pitchFamily="18" charset="0"/>
                        <a:ea typeface="Times New Roman" panose="02020603050405020304" pitchFamily="18" charset="0"/>
                      </a:endParaRPr>
                    </a:p>
                  </a:txBody>
                  <a:tcPr marL="18047" marR="18047" marT="0" marB="0"/>
                </a:tc>
                <a:extLst>
                  <a:ext uri="{0D108BD9-81ED-4DB2-BD59-A6C34878D82A}">
                    <a16:rowId xmlns:a16="http://schemas.microsoft.com/office/drawing/2014/main" xmlns="" val="4063827922"/>
                  </a:ext>
                </a:extLst>
              </a:tr>
              <a:tr h="183631">
                <a:tc>
                  <a:txBody>
                    <a:bodyPr/>
                    <a:lstStyle/>
                    <a:p>
                      <a:pPr marL="0" marR="0" algn="just">
                        <a:spcBef>
                          <a:spcPts val="0"/>
                        </a:spcBef>
                        <a:spcAft>
                          <a:spcPts val="0"/>
                        </a:spcAft>
                      </a:pPr>
                      <a:r>
                        <a:rPr lang="en-US" sz="1200">
                          <a:effectLst/>
                        </a:rPr>
                        <a:t>Jan 7</a:t>
                      </a:r>
                      <a:endParaRPr lang="en-US" sz="120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0"/>
                        </a:spcAft>
                      </a:pPr>
                      <a:r>
                        <a:rPr lang="en-US" sz="1200">
                          <a:effectLst/>
                        </a:rPr>
                        <a:t>Course Introduction</a:t>
                      </a:r>
                      <a:endParaRPr lang="en-US" sz="120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120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pPr>
                      <a:r>
                        <a:rPr lang="en-US" sz="1200">
                          <a:effectLst/>
                        </a:rPr>
                        <a:t>Prof. Ambite</a:t>
                      </a:r>
                      <a:endParaRPr lang="en-US" sz="1200" dirty="0">
                        <a:effectLst/>
                        <a:latin typeface="Times New Roman" panose="02020603050405020304" pitchFamily="18" charset="0"/>
                        <a:ea typeface="Times New Roman" panose="02020603050405020304" pitchFamily="18" charset="0"/>
                      </a:endParaRPr>
                    </a:p>
                  </a:txBody>
                  <a:tcPr marL="18047" marR="18047" marT="0" marB="0"/>
                </a:tc>
                <a:extLst>
                  <a:ext uri="{0D108BD9-81ED-4DB2-BD59-A6C34878D82A}">
                    <a16:rowId xmlns:a16="http://schemas.microsoft.com/office/drawing/2014/main" xmlns="" val="1612795631"/>
                  </a:ext>
                </a:extLst>
              </a:tr>
              <a:tr h="924058">
                <a:tc>
                  <a:txBody>
                    <a:bodyPr/>
                    <a:lstStyle/>
                    <a:p>
                      <a:pPr marL="0" marR="0" algn="just">
                        <a:spcBef>
                          <a:spcPts val="0"/>
                        </a:spcBef>
                        <a:spcAft>
                          <a:spcPts val="0"/>
                        </a:spcAft>
                      </a:pPr>
                      <a:r>
                        <a:rPr lang="en-US" sz="1200">
                          <a:effectLst/>
                        </a:rPr>
                        <a:t>Jan 9</a:t>
                      </a:r>
                      <a:endParaRPr lang="en-US" sz="120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0"/>
                        </a:spcAft>
                      </a:pPr>
                      <a:r>
                        <a:rPr lang="en-US" sz="1200">
                          <a:effectLst/>
                        </a:rPr>
                        <a:t>Wrapper Generation</a:t>
                      </a:r>
                      <a:endParaRPr lang="en-US" sz="120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600"/>
                        </a:spcAft>
                      </a:pPr>
                      <a:r>
                        <a:rPr lang="en-US" sz="1200" dirty="0" err="1">
                          <a:effectLst/>
                        </a:rPr>
                        <a:t>AnHai</a:t>
                      </a:r>
                      <a:r>
                        <a:rPr lang="en-US" sz="1200" dirty="0">
                          <a:effectLst/>
                        </a:rPr>
                        <a:t> Doan, Alon Y. Halevy, and Zachary G. Ives. Principles of Data Integration, chapter 9. Morgan Kaufmann, 2012. </a:t>
                      </a:r>
                    </a:p>
                    <a:p>
                      <a:pPr marL="0" marR="0" algn="l">
                        <a:spcBef>
                          <a:spcPts val="0"/>
                        </a:spcBef>
                        <a:spcAft>
                          <a:spcPts val="600"/>
                        </a:spcAft>
                      </a:pPr>
                      <a:r>
                        <a:rPr lang="en-US" sz="1200" dirty="0">
                          <a:effectLst/>
                        </a:rPr>
                        <a:t>Optional: Ion </a:t>
                      </a:r>
                      <a:r>
                        <a:rPr lang="en-US" sz="1200" dirty="0" err="1">
                          <a:effectLst/>
                        </a:rPr>
                        <a:t>Muslea</a:t>
                      </a:r>
                      <a:r>
                        <a:rPr lang="en-US" sz="1200" dirty="0">
                          <a:effectLst/>
                        </a:rPr>
                        <a:t>, Steve Minton, and Craig A. </a:t>
                      </a:r>
                      <a:r>
                        <a:rPr lang="en-US" sz="1200" dirty="0" err="1">
                          <a:effectLst/>
                        </a:rPr>
                        <a:t>Knoblock</a:t>
                      </a:r>
                      <a:r>
                        <a:rPr lang="en-US" sz="1200" dirty="0">
                          <a:effectLst/>
                        </a:rPr>
                        <a:t>. A hierarchical approach to wrapper induction …</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pPr>
                      <a:r>
                        <a:rPr lang="en-US" sz="1200">
                          <a:effectLst/>
                        </a:rPr>
                        <a:t>HW1: Wrappers</a:t>
                      </a:r>
                    </a:p>
                    <a:p>
                      <a:pPr marL="0" marR="0" algn="just">
                        <a:spcBef>
                          <a:spcPts val="0"/>
                        </a:spcBef>
                        <a:spcAft>
                          <a:spcPts val="0"/>
                        </a:spcAft>
                      </a:pPr>
                      <a:r>
                        <a:rPr lang="en-US" sz="1200">
                          <a:effectLst/>
                        </a:rPr>
                        <a:t>(due Jan 18)</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effectLst/>
                        </a:rPr>
                        <a:t>Prof. Ambite</a:t>
                      </a:r>
                      <a:endParaRPr lang="en-US" sz="12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endParaRPr lang="en-US" sz="1200" b="1" dirty="0">
                        <a:effectLst/>
                        <a:latin typeface="Times New Roman" panose="02020603050405020304" pitchFamily="18" charset="0"/>
                      </a:endParaRPr>
                    </a:p>
                  </a:txBody>
                  <a:tcPr marL="18047" marR="18047" marT="0" marB="0"/>
                </a:tc>
                <a:extLst>
                  <a:ext uri="{0D108BD9-81ED-4DB2-BD59-A6C34878D82A}">
                    <a16:rowId xmlns:a16="http://schemas.microsoft.com/office/drawing/2014/main" xmlns="" val="1420993293"/>
                  </a:ext>
                </a:extLst>
              </a:tr>
              <a:tr h="783542">
                <a:tc>
                  <a:txBody>
                    <a:bodyPr/>
                    <a:lstStyle/>
                    <a:p>
                      <a:pPr marL="0" marR="0" algn="just">
                        <a:spcBef>
                          <a:spcPts val="0"/>
                        </a:spcBef>
                        <a:spcAft>
                          <a:spcPts val="0"/>
                        </a:spcAft>
                      </a:pPr>
                      <a:r>
                        <a:rPr lang="en-US" sz="1200">
                          <a:effectLst/>
                        </a:rPr>
                        <a:t>Jan 14</a:t>
                      </a:r>
                    </a:p>
                    <a:p>
                      <a:pPr marL="0" marR="0" algn="just">
                        <a:spcBef>
                          <a:spcPts val="0"/>
                        </a:spcBef>
                        <a:spcAft>
                          <a:spcPts val="0"/>
                        </a:spcAft>
                      </a:pPr>
                      <a:r>
                        <a:rPr lang="en-US" sz="1200">
                          <a:effectLst/>
                        </a:rPr>
                        <a:t> </a:t>
                      </a:r>
                      <a:endParaRPr lang="en-US" sz="1200" b="1">
                        <a:effectLst/>
                        <a:latin typeface="Times New Roman" panose="02020603050405020304" pitchFamily="18" charset="0"/>
                      </a:endParaRPr>
                    </a:p>
                  </a:txBody>
                  <a:tcPr marL="18047" marR="18047" marT="0" marB="0"/>
                </a:tc>
                <a:tc>
                  <a:txBody>
                    <a:bodyPr/>
                    <a:lstStyle/>
                    <a:p>
                      <a:pPr marL="0" marR="0" algn="l">
                        <a:spcBef>
                          <a:spcPts val="0"/>
                        </a:spcBef>
                        <a:spcAft>
                          <a:spcPts val="0"/>
                        </a:spcAft>
                      </a:pPr>
                      <a:r>
                        <a:rPr lang="en-US" sz="1200">
                          <a:effectLst/>
                        </a:rPr>
                        <a:t>Information Extraction 1: (Introduction,</a:t>
                      </a:r>
                    </a:p>
                    <a:p>
                      <a:pPr marL="0" marR="0" algn="l">
                        <a:spcBef>
                          <a:spcPts val="0"/>
                        </a:spcBef>
                        <a:spcAft>
                          <a:spcPts val="0"/>
                        </a:spcAft>
                      </a:pPr>
                      <a:r>
                        <a:rPr lang="en-US" sz="1200">
                          <a:effectLst/>
                        </a:rPr>
                        <a:t>CRF, and Name Entity Extraction)</a:t>
                      </a:r>
                      <a:endParaRPr lang="en-US" sz="1200" dirty="0">
                        <a:effectLst/>
                      </a:endParaRPr>
                    </a:p>
                  </a:txBody>
                  <a:tcPr marL="18047" marR="18047" marT="0" marB="0"/>
                </a:tc>
                <a:tc>
                  <a:txBody>
                    <a:bodyPr/>
                    <a:lstStyle/>
                    <a:p>
                      <a:pPr marL="0" marR="0" algn="l">
                        <a:spcBef>
                          <a:spcPts val="0"/>
                        </a:spcBef>
                        <a:spcAft>
                          <a:spcPts val="600"/>
                        </a:spcAft>
                      </a:pPr>
                      <a:r>
                        <a:rPr lang="en-US" sz="1200">
                          <a:effectLst/>
                        </a:rPr>
                        <a:t>Andrew McCallum.  Information Extraction: Distilling Structured Data from Unstructured Text. ACM Queue, volume 3, Number 9, 2005</a:t>
                      </a:r>
                    </a:p>
                    <a:p>
                      <a:pPr marL="0" marR="0" algn="l">
                        <a:spcBef>
                          <a:spcPts val="0"/>
                        </a:spcBef>
                        <a:spcAft>
                          <a:spcPts val="600"/>
                        </a:spcAft>
                      </a:pPr>
                      <a:r>
                        <a:rPr lang="en-US" sz="1200">
                          <a:effectLst/>
                        </a:rPr>
                        <a:t>Hanna M. Wallach, Conditional Random Fields: An Introduction, 2004. …</a:t>
                      </a:r>
                      <a:endParaRPr lang="en-US" sz="1200" dirty="0">
                        <a:effectLst/>
                      </a:endParaRPr>
                    </a:p>
                  </a:txBody>
                  <a:tcPr marL="18047" marR="18047" marT="0" marB="0"/>
                </a:tc>
                <a:tc>
                  <a:txBody>
                    <a:bodyPr/>
                    <a:lstStyle/>
                    <a:p>
                      <a:pPr marL="0" marR="0" algn="just">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pPr>
                      <a:r>
                        <a:rPr lang="en-US" sz="1200">
                          <a:effectLst/>
                        </a:rPr>
                        <a:t>Dr. Fakhraei</a:t>
                      </a:r>
                      <a:endParaRPr lang="en-US" sz="1200" b="1">
                        <a:effectLst/>
                        <a:latin typeface="Times New Roman" panose="02020603050405020304" pitchFamily="18" charset="0"/>
                      </a:endParaRPr>
                    </a:p>
                  </a:txBody>
                  <a:tcPr marL="18047" marR="18047" marT="0" marB="0"/>
                </a:tc>
                <a:extLst>
                  <a:ext uri="{0D108BD9-81ED-4DB2-BD59-A6C34878D82A}">
                    <a16:rowId xmlns:a16="http://schemas.microsoft.com/office/drawing/2014/main" xmlns="" val="1340814488"/>
                  </a:ext>
                </a:extLst>
              </a:tr>
              <a:tr h="1101786">
                <a:tc>
                  <a:txBody>
                    <a:bodyPr/>
                    <a:lstStyle/>
                    <a:p>
                      <a:pPr marL="0" marR="0" algn="just">
                        <a:spcBef>
                          <a:spcPts val="0"/>
                        </a:spcBef>
                        <a:spcAft>
                          <a:spcPts val="0"/>
                        </a:spcAft>
                      </a:pPr>
                      <a:r>
                        <a:rPr lang="en-US" sz="1200">
                          <a:effectLst/>
                        </a:rPr>
                        <a:t>Jan 16</a:t>
                      </a:r>
                    </a:p>
                    <a:p>
                      <a:pPr marL="0" marR="0" algn="just">
                        <a:spcBef>
                          <a:spcPts val="0"/>
                        </a:spcBef>
                        <a:spcAft>
                          <a:spcPts val="0"/>
                        </a:spcAft>
                      </a:pPr>
                      <a:r>
                        <a:rPr lang="en-US" sz="1200">
                          <a:effectLst/>
                        </a:rPr>
                        <a:t> </a:t>
                      </a:r>
                      <a:endParaRPr lang="en-US" sz="1200" b="1">
                        <a:effectLst/>
                        <a:latin typeface="Times New Roman" panose="02020603050405020304" pitchFamily="18" charset="0"/>
                      </a:endParaRPr>
                    </a:p>
                  </a:txBody>
                  <a:tcPr marL="18047" marR="18047" marT="0" marB="0"/>
                </a:tc>
                <a:tc>
                  <a:txBody>
                    <a:bodyPr/>
                    <a:lstStyle/>
                    <a:p>
                      <a:pPr marL="0" marR="0" algn="l">
                        <a:spcBef>
                          <a:spcPts val="0"/>
                        </a:spcBef>
                        <a:spcAft>
                          <a:spcPts val="0"/>
                        </a:spcAft>
                      </a:pPr>
                      <a:r>
                        <a:rPr lang="en-US" sz="1200">
                          <a:effectLst/>
                        </a:rPr>
                        <a:t>Information Extraction 2</a:t>
                      </a:r>
                    </a:p>
                    <a:p>
                      <a:pPr marL="0" marR="0" algn="l">
                        <a:spcBef>
                          <a:spcPts val="0"/>
                        </a:spcBef>
                        <a:spcAft>
                          <a:spcPts val="0"/>
                        </a:spcAft>
                      </a:pPr>
                      <a:r>
                        <a:rPr lang="en-US" sz="1200">
                          <a:effectLst/>
                        </a:rPr>
                        <a:t>(Name Entity Extraction, Relation Extraction)</a:t>
                      </a:r>
                    </a:p>
                    <a:p>
                      <a:pPr marL="0" marR="0" algn="l">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600"/>
                        </a:spcAft>
                      </a:pPr>
                      <a:r>
                        <a:rPr lang="en-US" sz="1200" dirty="0" err="1">
                          <a:effectLst/>
                        </a:rPr>
                        <a:t>Sarawagi</a:t>
                      </a:r>
                      <a:r>
                        <a:rPr lang="en-US" sz="1200" dirty="0">
                          <a:effectLst/>
                        </a:rPr>
                        <a:t>, Sunita. "Information extraction." Foundations and Trends in Databases 1.3 (2008): 261-377 (Part 4). </a:t>
                      </a:r>
                    </a:p>
                    <a:p>
                      <a:pPr marL="0" marR="0" algn="l">
                        <a:spcBef>
                          <a:spcPts val="0"/>
                        </a:spcBef>
                        <a:spcAft>
                          <a:spcPts val="600"/>
                        </a:spcAft>
                      </a:pPr>
                      <a:r>
                        <a:rPr lang="en-US" sz="1200" dirty="0">
                          <a:effectLst/>
                        </a:rPr>
                        <a:t>Michele </a:t>
                      </a:r>
                      <a:r>
                        <a:rPr lang="en-US" sz="1200" dirty="0" err="1">
                          <a:effectLst/>
                        </a:rPr>
                        <a:t>Banko</a:t>
                      </a:r>
                      <a:r>
                        <a:rPr lang="en-US" sz="1200" dirty="0">
                          <a:effectLst/>
                        </a:rPr>
                        <a:t>, Michael J </a:t>
                      </a:r>
                      <a:r>
                        <a:rPr lang="en-US" sz="1200" dirty="0" err="1">
                          <a:effectLst/>
                        </a:rPr>
                        <a:t>Cafarella</a:t>
                      </a:r>
                      <a:r>
                        <a:rPr lang="en-US" sz="1200" dirty="0">
                          <a:effectLst/>
                        </a:rPr>
                        <a:t>, Stephen </a:t>
                      </a:r>
                      <a:r>
                        <a:rPr lang="en-US" sz="1200" dirty="0" err="1">
                          <a:effectLst/>
                        </a:rPr>
                        <a:t>Soderland</a:t>
                      </a:r>
                      <a:r>
                        <a:rPr lang="en-US" sz="1200" dirty="0">
                          <a:effectLst/>
                        </a:rPr>
                        <a:t>, Matt Broadhead and Oren Etzioni, Open Information Extraction from the Web, 2007.</a:t>
                      </a:r>
                    </a:p>
                  </a:txBody>
                  <a:tcPr marL="18047" marR="18047" marT="0" marB="0"/>
                </a:tc>
                <a:tc>
                  <a:txBody>
                    <a:bodyPr/>
                    <a:lstStyle/>
                    <a:p>
                      <a:pPr marL="0" marR="0" algn="just">
                        <a:spcBef>
                          <a:spcPts val="0"/>
                        </a:spcBef>
                        <a:spcAft>
                          <a:spcPts val="0"/>
                        </a:spcAft>
                      </a:pPr>
                      <a:r>
                        <a:rPr lang="en-US" sz="1200">
                          <a:effectLst/>
                        </a:rPr>
                        <a:t>HW2: Information Extraction (due Jan 30)</a:t>
                      </a:r>
                      <a:endParaRPr lang="en-US" sz="1200" b="1">
                        <a:effectLst/>
                        <a:latin typeface="Times New Roman" panose="02020603050405020304" pitchFamily="18" charset="0"/>
                      </a:endParaRPr>
                    </a:p>
                  </a:txBody>
                  <a:tcPr marL="18047" marR="18047" marT="0" marB="0"/>
                </a:tc>
                <a:tc>
                  <a:txBody>
                    <a:bodyPr/>
                    <a:lstStyle/>
                    <a:p>
                      <a:pPr marL="0" marR="0" algn="just">
                        <a:spcBef>
                          <a:spcPts val="0"/>
                        </a:spcBef>
                        <a:spcAft>
                          <a:spcPts val="0"/>
                        </a:spcAft>
                      </a:pPr>
                      <a:r>
                        <a:rPr lang="en-US" sz="1200">
                          <a:effectLst/>
                        </a:rPr>
                        <a:t>Dr. Fakhraei</a:t>
                      </a:r>
                      <a:endParaRPr lang="en-US" sz="1200" b="1">
                        <a:effectLst/>
                        <a:latin typeface="Times New Roman" panose="02020603050405020304" pitchFamily="18" charset="0"/>
                      </a:endParaRPr>
                    </a:p>
                  </a:txBody>
                  <a:tcPr marL="18047" marR="18047" marT="0" marB="0"/>
                </a:tc>
                <a:extLst>
                  <a:ext uri="{0D108BD9-81ED-4DB2-BD59-A6C34878D82A}">
                    <a16:rowId xmlns:a16="http://schemas.microsoft.com/office/drawing/2014/main" xmlns="" val="110506265"/>
                  </a:ext>
                </a:extLst>
              </a:tr>
              <a:tr h="1718093">
                <a:tc>
                  <a:txBody>
                    <a:bodyPr/>
                    <a:lstStyle/>
                    <a:p>
                      <a:pPr marL="0" marR="0" algn="just">
                        <a:spcBef>
                          <a:spcPts val="0"/>
                        </a:spcBef>
                        <a:spcAft>
                          <a:spcPts val="0"/>
                        </a:spcAft>
                      </a:pPr>
                      <a:r>
                        <a:rPr lang="en-US" sz="1200">
                          <a:effectLst/>
                        </a:rPr>
                        <a:t>Jan 23</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0"/>
                        </a:spcAft>
                      </a:pPr>
                      <a:r>
                        <a:rPr lang="en-US" sz="1200" dirty="0">
                          <a:effectLst/>
                        </a:rPr>
                        <a:t>Information Extraction 3</a:t>
                      </a:r>
                    </a:p>
                    <a:p>
                      <a:pPr marL="0" marR="0" algn="l">
                        <a:spcBef>
                          <a:spcPts val="0"/>
                        </a:spcBef>
                        <a:spcAft>
                          <a:spcPts val="0"/>
                        </a:spcAft>
                      </a:pPr>
                      <a:r>
                        <a:rPr lang="en-US" sz="1200" dirty="0">
                          <a:effectLst/>
                        </a:rPr>
                        <a:t>(Ungrammatical, </a:t>
                      </a:r>
                      <a:r>
                        <a:rPr lang="en-US" sz="1200" dirty="0" err="1">
                          <a:effectLst/>
                        </a:rPr>
                        <a:t>Unstructered</a:t>
                      </a:r>
                      <a:r>
                        <a:rPr lang="en-US" sz="1200" dirty="0">
                          <a:effectLst/>
                        </a:rPr>
                        <a:t>)</a:t>
                      </a:r>
                    </a:p>
                    <a:p>
                      <a:pPr marL="0" marR="0" algn="l">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600"/>
                        </a:spcAft>
                      </a:pPr>
                      <a:r>
                        <a:rPr lang="en-US" sz="1200">
                          <a:effectLst/>
                        </a:rPr>
                        <a:t>Matthew Michelson and Craig A. Knoblock. Semantic Annotation of Unstructured and Ungrammatical Text.  IJCAI, Edinburgh, 2005</a:t>
                      </a:r>
                    </a:p>
                    <a:p>
                      <a:pPr marL="0" marR="0" algn="l">
                        <a:spcBef>
                          <a:spcPts val="0"/>
                        </a:spcBef>
                        <a:spcAft>
                          <a:spcPts val="600"/>
                        </a:spcAft>
                      </a:pPr>
                      <a:r>
                        <a:rPr lang="en-US" sz="1200">
                          <a:effectLst/>
                        </a:rPr>
                        <a:t>Ritter, Alan, Sam Clark, and Oren Etzioni. "Named entity recognition in tweets: an experimental study." Proceedings of the conference on empirical methods in natural language processing. Association for Computational Linguistics, 2011.</a:t>
                      </a:r>
                    </a:p>
                    <a:p>
                      <a:pPr marL="0" marR="0" algn="l">
                        <a:spcBef>
                          <a:spcPts val="0"/>
                        </a:spcBef>
                        <a:spcAft>
                          <a:spcPts val="600"/>
                        </a:spcAft>
                      </a:pPr>
                      <a:r>
                        <a:rPr lang="en-US" sz="1200">
                          <a:effectLst/>
                        </a:rPr>
                        <a:t>Ritter, Alan, Oren Etzioni, and Sam Clark. "Open domain event extraction from twitter." SIGKDD. ACM, 2012.</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pPr>
                      <a:r>
                        <a:rPr lang="en-US" sz="1200">
                          <a:effectLst/>
                        </a:rPr>
                        <a:t> </a:t>
                      </a:r>
                      <a:endParaRPr lang="en-US" sz="1200" b="1">
                        <a:effectLst/>
                        <a:latin typeface="Times New Roman" panose="02020603050405020304" pitchFamily="18" charset="0"/>
                      </a:endParaRPr>
                    </a:p>
                  </a:txBody>
                  <a:tcPr marL="18047" marR="18047" marT="0" marB="0"/>
                </a:tc>
                <a:tc>
                  <a:txBody>
                    <a:bodyPr/>
                    <a:lstStyle/>
                    <a:p>
                      <a:pPr marL="0" marR="0" algn="just">
                        <a:spcBef>
                          <a:spcPts val="0"/>
                        </a:spcBef>
                        <a:spcAft>
                          <a:spcPts val="0"/>
                        </a:spcAft>
                      </a:pPr>
                      <a:r>
                        <a:rPr lang="en-US" sz="1200">
                          <a:effectLst/>
                        </a:rPr>
                        <a:t>Dr. Fakhraei </a:t>
                      </a:r>
                    </a:p>
                    <a:p>
                      <a:pPr marL="0" marR="0" algn="just">
                        <a:spcBef>
                          <a:spcPts val="0"/>
                        </a:spcBef>
                        <a:spcAft>
                          <a:spcPts val="0"/>
                        </a:spcAft>
                      </a:pPr>
                      <a:r>
                        <a:rPr lang="en-US" sz="1200">
                          <a:effectLst/>
                        </a:rPr>
                        <a:t> </a:t>
                      </a:r>
                    </a:p>
                    <a:p>
                      <a:pPr marL="0" marR="0" algn="just">
                        <a:spcBef>
                          <a:spcPts val="0"/>
                        </a:spcBef>
                        <a:spcAft>
                          <a:spcPts val="0"/>
                        </a:spcAft>
                      </a:pPr>
                      <a:r>
                        <a:rPr lang="en-US" sz="1200">
                          <a:effectLst/>
                        </a:rPr>
                        <a:t>Prof. Ambite</a:t>
                      </a:r>
                      <a:endParaRPr lang="en-US" sz="1200" b="1" dirty="0">
                        <a:effectLst/>
                        <a:latin typeface="Times New Roman" panose="02020603050405020304" pitchFamily="18" charset="0"/>
                      </a:endParaRPr>
                    </a:p>
                  </a:txBody>
                  <a:tcPr marL="18047" marR="18047" marT="0" marB="0"/>
                </a:tc>
                <a:extLst>
                  <a:ext uri="{0D108BD9-81ED-4DB2-BD59-A6C34878D82A}">
                    <a16:rowId xmlns:a16="http://schemas.microsoft.com/office/drawing/2014/main" xmlns="" val="2963137692"/>
                  </a:ext>
                </a:extLst>
              </a:tr>
              <a:tr h="982507">
                <a:tc>
                  <a:txBody>
                    <a:bodyPr/>
                    <a:lstStyle/>
                    <a:p>
                      <a:pPr marL="0" marR="0" algn="just">
                        <a:spcBef>
                          <a:spcPts val="0"/>
                        </a:spcBef>
                        <a:spcAft>
                          <a:spcPts val="0"/>
                        </a:spcAft>
                      </a:pPr>
                      <a:r>
                        <a:rPr lang="en-US" sz="1200">
                          <a:effectLst/>
                        </a:rPr>
                        <a:t>Jan 28</a:t>
                      </a:r>
                      <a:endParaRPr lang="en-US" sz="120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0"/>
                        </a:spcAft>
                      </a:pPr>
                      <a:r>
                        <a:rPr lang="en-US" sz="1200">
                          <a:effectLst/>
                        </a:rPr>
                        <a:t>Information Extraction 4</a:t>
                      </a:r>
                    </a:p>
                    <a:p>
                      <a:pPr marL="0" marR="0" algn="l">
                        <a:spcBef>
                          <a:spcPts val="0"/>
                        </a:spcBef>
                        <a:spcAft>
                          <a:spcPts val="0"/>
                        </a:spcAft>
                      </a:pPr>
                      <a:r>
                        <a:rPr lang="en-US" sz="1200">
                          <a:effectLst/>
                        </a:rPr>
                        <a:t>(Deep Learning Methods)</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600"/>
                        </a:spcAft>
                      </a:pPr>
                      <a:r>
                        <a:rPr lang="en-US" sz="1200">
                          <a:effectLst/>
                        </a:rPr>
                        <a:t>Ma, Xuezhe, and Eduard Hovy. "End-to-end sequence labeling via bi-directional LSTM-CNN-CRF." arXiv preprint arXiv:1603.01354 (2016).</a:t>
                      </a:r>
                    </a:p>
                    <a:p>
                      <a:pPr marL="0" marR="0" algn="l">
                        <a:spcBef>
                          <a:spcPts val="0"/>
                        </a:spcBef>
                        <a:spcAft>
                          <a:spcPts val="600"/>
                        </a:spcAft>
                      </a:pPr>
                      <a:r>
                        <a:rPr lang="en-US" sz="1200">
                          <a:effectLst/>
                        </a:rPr>
                        <a:t>Optional: Li, Jing, et al. "A Survey on Deep Learning for Named Entity Recognition." arXiv preprint arXiv:1812.09449 (2018).</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1200"/>
                        </a:spcAft>
                      </a:pPr>
                      <a:endParaRPr lang="en-US" sz="1200" dirty="0">
                        <a:effectLst/>
                        <a:latin typeface="Times New Roman" panose="02020603050405020304" pitchFamily="18" charset="0"/>
                        <a:ea typeface="Times New Roman" panose="02020603050405020304" pitchFamily="18" charset="0"/>
                      </a:endParaRPr>
                    </a:p>
                  </a:txBody>
                  <a:tcPr marL="114300" marR="114300" marT="0" marB="0"/>
                </a:tc>
                <a:tc>
                  <a:txBody>
                    <a:bodyPr/>
                    <a:lstStyle/>
                    <a:p>
                      <a:pPr marL="0" marR="0" algn="just">
                        <a:spcBef>
                          <a:spcPts val="0"/>
                        </a:spcBef>
                        <a:spcAft>
                          <a:spcPts val="0"/>
                        </a:spcAft>
                      </a:pPr>
                      <a:r>
                        <a:rPr lang="en-US" sz="1200" dirty="0">
                          <a:effectLst/>
                        </a:rPr>
                        <a:t>Dr. </a:t>
                      </a:r>
                      <a:r>
                        <a:rPr lang="en-US" sz="1200" dirty="0" err="1">
                          <a:effectLst/>
                        </a:rPr>
                        <a:t>Fakhraei</a:t>
                      </a:r>
                      <a:endParaRPr lang="en-US" sz="1200" b="1" dirty="0">
                        <a:effectLst/>
                        <a:latin typeface="Times New Roman" panose="02020603050405020304" pitchFamily="18" charset="0"/>
                      </a:endParaRPr>
                    </a:p>
                  </a:txBody>
                  <a:tcPr marL="18047" marR="18047" marT="0" marB="0"/>
                </a:tc>
                <a:extLst>
                  <a:ext uri="{0D108BD9-81ED-4DB2-BD59-A6C34878D82A}">
                    <a16:rowId xmlns:a16="http://schemas.microsoft.com/office/drawing/2014/main" xmlns="" val="2587764841"/>
                  </a:ext>
                </a:extLst>
              </a:tr>
            </a:tbl>
          </a:graphicData>
        </a:graphic>
      </p:graphicFrame>
    </p:spTree>
    <p:extLst>
      <p:ext uri="{BB962C8B-B14F-4D97-AF65-F5344CB8AC3E}">
        <p14:creationId xmlns:p14="http://schemas.microsoft.com/office/powerpoint/2010/main" val="1519778407"/>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fontAlgn="auto">
              <a:spcAft>
                <a:spcPts val="0"/>
              </a:spcAft>
              <a:defRPr/>
            </a:pPr>
            <a:r>
              <a:rPr lang="en-US"/>
              <a:t>Wrapper Generation and Learning</a:t>
            </a:r>
            <a:endParaRPr lang="en-US" dirty="0"/>
          </a:p>
        </p:txBody>
      </p:sp>
      <p:sp>
        <p:nvSpPr>
          <p:cNvPr id="200706" name="Rectangle 3"/>
          <p:cNvSpPr>
            <a:spLocks noGrp="1" noChangeArrowheads="1"/>
          </p:cNvSpPr>
          <p:nvPr>
            <p:ph idx="1"/>
          </p:nvPr>
        </p:nvSpPr>
        <p:spPr>
          <a:xfrm>
            <a:off x="457200" y="1874658"/>
            <a:ext cx="7620000" cy="4526141"/>
          </a:xfrm>
        </p:spPr>
        <p:txBody>
          <a:bodyPr/>
          <a:lstStyle/>
          <a:p>
            <a:r>
              <a:rPr lang="en-US" sz="2400" dirty="0"/>
              <a:t>Turning online sources into structured information</a:t>
            </a:r>
          </a:p>
          <a:p>
            <a:r>
              <a:rPr lang="en-US" sz="2400" dirty="0"/>
              <a:t>Research Topics</a:t>
            </a:r>
          </a:p>
          <a:p>
            <a:pPr lvl="1"/>
            <a:r>
              <a:rPr lang="en-US" sz="2400" dirty="0"/>
              <a:t>Wrapper Learning</a:t>
            </a:r>
          </a:p>
          <a:p>
            <a:pPr lvl="1"/>
            <a:r>
              <a:rPr lang="en-US" sz="2400" dirty="0"/>
              <a:t>Automatic Wrapper Generation</a:t>
            </a:r>
          </a:p>
          <a:p>
            <a:pPr lvl="1"/>
            <a:r>
              <a:rPr lang="en-US" sz="2400" dirty="0"/>
              <a:t>Wrapper Maintenance</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609471011"/>
      </p:ext>
    </p:extLst>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fontAlgn="auto">
              <a:spcAft>
                <a:spcPts val="0"/>
              </a:spcAft>
              <a:defRPr/>
            </a:pPr>
            <a:r>
              <a:rPr lang="en-US"/>
              <a:t>Wrapper Generation and Learning</a:t>
            </a:r>
            <a:endParaRPr lang="en-US" dirty="0"/>
          </a:p>
        </p:txBody>
      </p:sp>
      <p:pic>
        <p:nvPicPr>
          <p:cNvPr id="198661" name="Picture 3" descr="bbfrag"/>
          <p:cNvPicPr>
            <a:picLocks noChangeAspect="1" noChangeArrowheads="1"/>
          </p:cNvPicPr>
          <p:nvPr/>
        </p:nvPicPr>
        <p:blipFill>
          <a:blip r:embed="rId3"/>
          <a:srcRect/>
          <a:stretch>
            <a:fillRect/>
          </a:stretch>
        </p:blipFill>
        <p:spPr bwMode="auto">
          <a:xfrm>
            <a:off x="209550" y="1955800"/>
            <a:ext cx="4157663" cy="3482975"/>
          </a:xfrm>
          <a:prstGeom prst="rect">
            <a:avLst/>
          </a:prstGeom>
          <a:noFill/>
          <a:ln w="3175">
            <a:solidFill>
              <a:srgbClr val="000000"/>
            </a:solidFill>
            <a:miter lim="800000"/>
            <a:headEnd/>
            <a:tailEnd/>
          </a:ln>
        </p:spPr>
      </p:pic>
      <p:sp>
        <p:nvSpPr>
          <p:cNvPr id="198662" name="Text Box 4"/>
          <p:cNvSpPr txBox="1">
            <a:spLocks noChangeArrowheads="1"/>
          </p:cNvSpPr>
          <p:nvPr/>
        </p:nvSpPr>
        <p:spPr bwMode="auto">
          <a:xfrm>
            <a:off x="4876800" y="2968625"/>
            <a:ext cx="4267200" cy="1463675"/>
          </a:xfrm>
          <a:prstGeom prst="rect">
            <a:avLst/>
          </a:prstGeom>
          <a:solidFill>
            <a:schemeClr val="bg1"/>
          </a:solidFill>
          <a:ln w="9525">
            <a:noFill/>
            <a:miter lim="800000"/>
            <a:headEnd/>
            <a:tailEnd/>
          </a:ln>
        </p:spPr>
        <p:txBody>
          <a:bodyPr>
            <a:spAutoFit/>
          </a:bodyPr>
          <a:lstStyle/>
          <a:p>
            <a:pPr>
              <a:lnSpc>
                <a:spcPct val="75000"/>
              </a:lnSpc>
              <a:spcBef>
                <a:spcPct val="50000"/>
              </a:spcBef>
            </a:pPr>
            <a:r>
              <a:rPr lang="en-US" sz="2000" b="1">
                <a:latin typeface="Courier New" pitchFamily="49" charset="0"/>
              </a:rPr>
              <a:t>NAME</a:t>
            </a:r>
            <a:r>
              <a:rPr lang="en-US" sz="1800" b="1">
                <a:latin typeface="Arial" charset="0"/>
              </a:rPr>
              <a:t>	</a:t>
            </a:r>
            <a:r>
              <a:rPr lang="en-US" sz="1800">
                <a:latin typeface="Arial" charset="0"/>
              </a:rPr>
              <a:t>       </a:t>
            </a:r>
            <a:r>
              <a:rPr lang="en-US" sz="2000">
                <a:latin typeface="Tahoma" pitchFamily="34" charset="0"/>
              </a:rPr>
              <a:t>Casablanca Restaurant</a:t>
            </a:r>
          </a:p>
          <a:p>
            <a:pPr>
              <a:lnSpc>
                <a:spcPct val="75000"/>
              </a:lnSpc>
              <a:spcBef>
                <a:spcPct val="50000"/>
              </a:spcBef>
            </a:pPr>
            <a:r>
              <a:rPr lang="en-US" sz="2000" b="1">
                <a:latin typeface="Courier New" pitchFamily="49" charset="0"/>
              </a:rPr>
              <a:t>STREET  </a:t>
            </a:r>
            <a:r>
              <a:rPr lang="en-US" sz="1800" b="1">
                <a:latin typeface="Arial" charset="0"/>
              </a:rPr>
              <a:t>  </a:t>
            </a:r>
            <a:r>
              <a:rPr lang="en-US" sz="2000">
                <a:latin typeface="Arial" charset="0"/>
              </a:rPr>
              <a:t>220 Lincoln Boulevard</a:t>
            </a:r>
          </a:p>
          <a:p>
            <a:pPr>
              <a:lnSpc>
                <a:spcPct val="75000"/>
              </a:lnSpc>
              <a:spcBef>
                <a:spcPct val="50000"/>
              </a:spcBef>
            </a:pPr>
            <a:r>
              <a:rPr lang="en-US" sz="2000" b="1">
                <a:latin typeface="Courier New" pitchFamily="49" charset="0"/>
              </a:rPr>
              <a:t>CITY</a:t>
            </a:r>
            <a:r>
              <a:rPr lang="en-US" sz="2000">
                <a:latin typeface="Arial" charset="0"/>
              </a:rPr>
              <a:t>          Venice</a:t>
            </a:r>
          </a:p>
          <a:p>
            <a:pPr>
              <a:lnSpc>
                <a:spcPct val="75000"/>
              </a:lnSpc>
              <a:spcBef>
                <a:spcPct val="50000"/>
              </a:spcBef>
            </a:pPr>
            <a:r>
              <a:rPr lang="en-US" sz="2000" b="1">
                <a:latin typeface="Courier New" pitchFamily="49" charset="0"/>
              </a:rPr>
              <a:t>PHONE</a:t>
            </a:r>
            <a:r>
              <a:rPr lang="en-US" sz="1800">
                <a:latin typeface="Arial" charset="0"/>
              </a:rPr>
              <a:t>         </a:t>
            </a:r>
            <a:r>
              <a:rPr lang="en-US" sz="2000">
                <a:latin typeface="Arial" charset="0"/>
              </a:rPr>
              <a:t>(310) 392-5751</a:t>
            </a:r>
          </a:p>
        </p:txBody>
      </p:sp>
      <p:sp>
        <p:nvSpPr>
          <p:cNvPr id="198663" name="AutoShape 5"/>
          <p:cNvSpPr>
            <a:spLocks noChangeArrowheads="1"/>
          </p:cNvSpPr>
          <p:nvPr/>
        </p:nvSpPr>
        <p:spPr bwMode="auto">
          <a:xfrm rot="-5400000" flipH="1" flipV="1">
            <a:off x="4534694" y="1951832"/>
            <a:ext cx="795337" cy="9715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hlink"/>
          </a:solidFill>
          <a:ln w="9525">
            <a:solidFill>
              <a:schemeClr val="tx1"/>
            </a:solidFill>
            <a:miter lim="800000"/>
            <a:headEnd/>
            <a:tailEnd/>
          </a:ln>
        </p:spPr>
        <p:txBody>
          <a:bodyPr wrap="none" anchor="ctr"/>
          <a:lstStyle/>
          <a:p>
            <a:endParaRPr lang="en-US"/>
          </a:p>
        </p:txBody>
      </p:sp>
      <p:grpSp>
        <p:nvGrpSpPr>
          <p:cNvPr id="6" name="Group 5"/>
          <p:cNvGrpSpPr/>
          <p:nvPr/>
        </p:nvGrpSpPr>
        <p:grpSpPr>
          <a:xfrm>
            <a:off x="0" y="6323372"/>
            <a:ext cx="9182961" cy="548585"/>
            <a:chOff x="0" y="6323372"/>
            <a:chExt cx="9182961" cy="548585"/>
          </a:xfrm>
        </p:grpSpPr>
        <p:sp>
          <p:nvSpPr>
            <p:cNvPr id="7" name="TextBox 6"/>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8" name="TextBox 7"/>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9" name="Picture 8"/>
            <p:cNvPicPr>
              <a:picLocks noChangeAspect="1"/>
            </p:cNvPicPr>
            <p:nvPr/>
          </p:nvPicPr>
          <p:blipFill>
            <a:blip r:embed="rId4">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3277461572"/>
      </p:ext>
    </p:extLst>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p:txBody>
          <a:bodyPr/>
          <a:lstStyle/>
          <a:p>
            <a:r>
              <a:rPr lang="en-US" dirty="0"/>
              <a:t>Wrapper generation and learning</a:t>
            </a:r>
          </a:p>
        </p:txBody>
      </p:sp>
      <p:sp>
        <p:nvSpPr>
          <p:cNvPr id="681987" name="Rectangle 3"/>
          <p:cNvSpPr>
            <a:spLocks noGrp="1" noChangeArrowheads="1"/>
          </p:cNvSpPr>
          <p:nvPr>
            <p:ph type="body" idx="1"/>
          </p:nvPr>
        </p:nvSpPr>
        <p:spPr>
          <a:xfrm>
            <a:off x="685800" y="1351450"/>
            <a:ext cx="7772400" cy="5354150"/>
          </a:xfrm>
        </p:spPr>
        <p:txBody>
          <a:bodyPr/>
          <a:lstStyle/>
          <a:p>
            <a:r>
              <a:rPr lang="en-US" sz="2400" dirty="0"/>
              <a:t>Wrapper automatically learned based on a few examples</a:t>
            </a:r>
          </a:p>
        </p:txBody>
      </p:sp>
      <p:pic>
        <p:nvPicPr>
          <p:cNvPr id="68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3" y="1936750"/>
            <a:ext cx="7375525"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81989" name="Text Box 5"/>
          <p:cNvSpPr txBox="1">
            <a:spLocks noChangeArrowheads="1"/>
          </p:cNvSpPr>
          <p:nvPr/>
        </p:nvSpPr>
        <p:spPr bwMode="auto">
          <a:xfrm>
            <a:off x="1146175" y="6183313"/>
            <a:ext cx="6029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u="none">
                <a:solidFill>
                  <a:srgbClr val="990100"/>
                </a:solidFill>
                <a:sym typeface="Wingdings" charset="0"/>
              </a:rPr>
              <a:t> </a:t>
            </a:r>
            <a:r>
              <a:rPr lang="en-US" sz="2000" b="1" u="none">
                <a:solidFill>
                  <a:srgbClr val="990100"/>
                </a:solidFill>
              </a:rPr>
              <a:t>Startup: Fetch Technologies (www.fetch.com)</a:t>
            </a:r>
          </a:p>
        </p:txBody>
      </p:sp>
      <p:sp>
        <p:nvSpPr>
          <p:cNvPr id="681990" name="Text Box 6"/>
          <p:cNvSpPr txBox="1">
            <a:spLocks noChangeArrowheads="1"/>
          </p:cNvSpPr>
          <p:nvPr/>
        </p:nvSpPr>
        <p:spPr bwMode="auto">
          <a:xfrm>
            <a:off x="0" y="6583363"/>
            <a:ext cx="27019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b="1" u="none">
                <a:solidFill>
                  <a:schemeClr val="tx2"/>
                </a:solidFill>
              </a:rPr>
              <a:t>[Muslea, Minton &amp; Knoblock, 1999]</a:t>
            </a:r>
          </a:p>
        </p:txBody>
      </p:sp>
      <p:sp>
        <p:nvSpPr>
          <p:cNvPr id="681991" name="Text Box 7"/>
          <p:cNvSpPr txBox="1">
            <a:spLocks noChangeArrowheads="1"/>
          </p:cNvSpPr>
          <p:nvPr/>
        </p:nvSpPr>
        <p:spPr bwMode="auto">
          <a:xfrm>
            <a:off x="2686050" y="6583363"/>
            <a:ext cx="33369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b="1" u="none">
                <a:solidFill>
                  <a:schemeClr val="tx2"/>
                </a:solidFill>
              </a:rPr>
              <a:t>[Knoblock, Lerman, Minton &amp; Muslea, 2000]</a:t>
            </a:r>
          </a:p>
        </p:txBody>
      </p:sp>
    </p:spTree>
    <p:extLst>
      <p:ext uri="{BB962C8B-B14F-4D97-AF65-F5344CB8AC3E}">
        <p14:creationId xmlns:p14="http://schemas.microsoft.com/office/powerpoint/2010/main" val="968427930"/>
      </p:ext>
    </p:extLst>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Extraction (IE)</a:t>
            </a:r>
          </a:p>
        </p:txBody>
      </p:sp>
      <p:pic>
        <p:nvPicPr>
          <p:cNvPr id="6" name="Picture 5" descr="Screen Shot 2019-01-06 at 11.56.06 PM.png"/>
          <p:cNvPicPr>
            <a:picLocks noChangeAspect="1"/>
          </p:cNvPicPr>
          <p:nvPr/>
        </p:nvPicPr>
        <p:blipFill rotWithShape="1">
          <a:blip r:embed="rId2">
            <a:extLst>
              <a:ext uri="{28A0092B-C50C-407E-A947-70E740481C1C}">
                <a14:useLocalDpi xmlns:a14="http://schemas.microsoft.com/office/drawing/2010/main" val="0"/>
              </a:ext>
            </a:extLst>
          </a:blip>
          <a:srcRect t="14002" b="-1"/>
          <a:stretch/>
        </p:blipFill>
        <p:spPr>
          <a:xfrm>
            <a:off x="310500" y="1575893"/>
            <a:ext cx="8452148" cy="4812207"/>
          </a:xfrm>
          <a:prstGeom prst="rect">
            <a:avLst/>
          </a:prstGeom>
        </p:spPr>
      </p:pic>
    </p:spTree>
    <p:extLst>
      <p:ext uri="{BB962C8B-B14F-4D97-AF65-F5344CB8AC3E}">
        <p14:creationId xmlns:p14="http://schemas.microsoft.com/office/powerpoint/2010/main" val="1517286692"/>
      </p:ext>
    </p:extLst>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applications of IE </a:t>
            </a:r>
          </a:p>
        </p:txBody>
      </p:sp>
      <p:sp>
        <p:nvSpPr>
          <p:cNvPr id="3" name="Content Placeholder 2"/>
          <p:cNvSpPr>
            <a:spLocks noGrp="1"/>
          </p:cNvSpPr>
          <p:nvPr>
            <p:ph idx="1"/>
          </p:nvPr>
        </p:nvSpPr>
        <p:spPr>
          <a:xfrm>
            <a:off x="457199" y="1600200"/>
            <a:ext cx="8432801" cy="4800600"/>
          </a:xfrm>
        </p:spPr>
        <p:txBody>
          <a:bodyPr>
            <a:normAutofit fontScale="85000" lnSpcReduction="10000"/>
          </a:bodyPr>
          <a:lstStyle/>
          <a:p>
            <a:r>
              <a:rPr lang="en-US" dirty="0"/>
              <a:t>Building &amp; extending knowledge bases and ontologies</a:t>
            </a:r>
          </a:p>
          <a:p>
            <a:r>
              <a:rPr lang="en-US" dirty="0"/>
              <a:t>Scholarly literature databases: Google Scholar, </a:t>
            </a:r>
            <a:r>
              <a:rPr lang="en-US" dirty="0" err="1"/>
              <a:t>CiteSeerX</a:t>
            </a:r>
            <a:endParaRPr lang="en-US" dirty="0"/>
          </a:p>
          <a:p>
            <a:r>
              <a:rPr lang="en-US" dirty="0"/>
              <a:t>People directories: </a:t>
            </a:r>
            <a:r>
              <a:rPr lang="en-US" dirty="0" err="1"/>
              <a:t>Rapleaf</a:t>
            </a:r>
            <a:r>
              <a:rPr lang="en-US" dirty="0"/>
              <a:t>, Spoke, </a:t>
            </a:r>
            <a:r>
              <a:rPr lang="en-US" dirty="0" err="1"/>
              <a:t>Naymz</a:t>
            </a:r>
            <a:endParaRPr lang="en-US" dirty="0"/>
          </a:p>
          <a:p>
            <a:r>
              <a:rPr lang="en-US" dirty="0"/>
              <a:t>Shopping engines &amp; product search</a:t>
            </a:r>
          </a:p>
          <a:p>
            <a:r>
              <a:rPr lang="en-US" dirty="0"/>
              <a:t>Bioinformatics: clinical outcomes, gene interactions, </a:t>
            </a:r>
            <a:r>
              <a:rPr lang="mr-IN" dirty="0"/>
              <a:t>…</a:t>
            </a:r>
            <a:endParaRPr lang="en-US" dirty="0"/>
          </a:p>
          <a:p>
            <a:r>
              <a:rPr lang="en-US" dirty="0"/>
              <a:t>Patent analysis</a:t>
            </a:r>
          </a:p>
          <a:p>
            <a:r>
              <a:rPr lang="en-US" dirty="0"/>
              <a:t>Stock analysis: deals, acquisitions, earnings, </a:t>
            </a:r>
            <a:r>
              <a:rPr lang="en-US" dirty="0" err="1"/>
              <a:t>hirings</a:t>
            </a:r>
            <a:r>
              <a:rPr lang="en-US" dirty="0"/>
              <a:t> &amp; firings </a:t>
            </a:r>
          </a:p>
          <a:p>
            <a:r>
              <a:rPr lang="en-US" dirty="0"/>
              <a:t>SEC filings</a:t>
            </a:r>
          </a:p>
          <a:p>
            <a:r>
              <a:rPr lang="en-US" dirty="0"/>
              <a:t>Intelligence analysis for business &amp; government </a:t>
            </a:r>
          </a:p>
          <a:p>
            <a:pPr marL="114300" indent="0">
              <a:buNone/>
            </a:pPr>
            <a:endParaRPr lang="en-US" dirty="0"/>
          </a:p>
        </p:txBody>
      </p:sp>
    </p:spTree>
    <p:extLst>
      <p:ext uri="{BB962C8B-B14F-4D97-AF65-F5344CB8AC3E}">
        <p14:creationId xmlns:p14="http://schemas.microsoft.com/office/powerpoint/2010/main" val="1940621311"/>
      </p:ext>
    </p:extLst>
  </p:cSld>
  <p:clrMapOvr>
    <a:masterClrMapping/>
  </p:clrMapOvr>
  <p:transition xmlns:p14="http://schemas.microsoft.com/office/powerpoint/2010/mai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NER with Conditional Random Fields</a:t>
            </a:r>
          </a:p>
        </p:txBody>
      </p:sp>
      <p:pic>
        <p:nvPicPr>
          <p:cNvPr id="4" name="Picture 3" descr="Screen Shot 2019-01-07 at 12.23.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38" y="2017348"/>
            <a:ext cx="8172705" cy="4040552"/>
          </a:xfrm>
          <a:prstGeom prst="rect">
            <a:avLst/>
          </a:prstGeom>
        </p:spPr>
      </p:pic>
    </p:spTree>
    <p:extLst>
      <p:ext uri="{BB962C8B-B14F-4D97-AF65-F5344CB8AC3E}">
        <p14:creationId xmlns:p14="http://schemas.microsoft.com/office/powerpoint/2010/main" val="2250882444"/>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_7P0SUJRt0Yjf4H0prYW0S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658950"/>
            <a:ext cx="5194300" cy="5970822"/>
          </a:xfrm>
          <a:prstGeom prst="rect">
            <a:avLst/>
          </a:prstGeom>
        </p:spPr>
      </p:pic>
      <p:sp>
        <p:nvSpPr>
          <p:cNvPr id="2" name="Title 1"/>
          <p:cNvSpPr>
            <a:spLocks noGrp="1"/>
          </p:cNvSpPr>
          <p:nvPr>
            <p:ph type="title"/>
          </p:nvPr>
        </p:nvSpPr>
        <p:spPr/>
        <p:txBody>
          <a:bodyPr/>
          <a:lstStyle/>
          <a:p>
            <a:r>
              <a:rPr lang="en-US" dirty="0"/>
              <a:t>NER with Deep Learning</a:t>
            </a:r>
            <a:br>
              <a:rPr lang="en-US" dirty="0"/>
            </a:br>
            <a:r>
              <a:rPr lang="en-US" dirty="0"/>
              <a:t> </a:t>
            </a:r>
          </a:p>
        </p:txBody>
      </p:sp>
    </p:spTree>
    <p:extLst>
      <p:ext uri="{BB962C8B-B14F-4D97-AF65-F5344CB8AC3E}">
        <p14:creationId xmlns:p14="http://schemas.microsoft.com/office/powerpoint/2010/main" val="2231930233"/>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Extraction</a:t>
            </a:r>
          </a:p>
        </p:txBody>
      </p:sp>
      <p:pic>
        <p:nvPicPr>
          <p:cNvPr id="4" name="Picture 3"/>
          <p:cNvPicPr>
            <a:picLocks noChangeAspect="1"/>
          </p:cNvPicPr>
          <p:nvPr/>
        </p:nvPicPr>
        <p:blipFill>
          <a:blip r:embed="rId2"/>
          <a:stretch>
            <a:fillRect/>
          </a:stretch>
        </p:blipFill>
        <p:spPr>
          <a:xfrm>
            <a:off x="635000" y="1525553"/>
            <a:ext cx="7874000" cy="2959100"/>
          </a:xfrm>
          <a:prstGeom prst="rect">
            <a:avLst/>
          </a:prstGeom>
        </p:spPr>
      </p:pic>
      <p:pic>
        <p:nvPicPr>
          <p:cNvPr id="5" name="Picture 4"/>
          <p:cNvPicPr>
            <a:picLocks noChangeAspect="1"/>
          </p:cNvPicPr>
          <p:nvPr/>
        </p:nvPicPr>
        <p:blipFill>
          <a:blip r:embed="rId3"/>
          <a:stretch>
            <a:fillRect/>
          </a:stretch>
        </p:blipFill>
        <p:spPr>
          <a:xfrm>
            <a:off x="1779103" y="4634677"/>
            <a:ext cx="5770950" cy="1793674"/>
          </a:xfrm>
          <a:prstGeom prst="rect">
            <a:avLst/>
          </a:prstGeom>
        </p:spPr>
      </p:pic>
    </p:spTree>
    <p:extLst>
      <p:ext uri="{BB962C8B-B14F-4D97-AF65-F5344CB8AC3E}">
        <p14:creationId xmlns:p14="http://schemas.microsoft.com/office/powerpoint/2010/main" val="1366295153"/>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8A0BCBE0-8191-504B-8149-2A4E3E619860}"/>
              </a:ext>
            </a:extLst>
          </p:cNvPr>
          <p:cNvSpPr>
            <a:spLocks noGrp="1"/>
          </p:cNvSpPr>
          <p:nvPr>
            <p:ph type="title"/>
          </p:nvPr>
        </p:nvSpPr>
        <p:spPr/>
        <p:txBody>
          <a:bodyPr/>
          <a:lstStyle/>
          <a:p>
            <a:r>
              <a:rPr lang="en-US" dirty="0"/>
              <a:t>Prof. Ambite: Recent Projects (1)</a:t>
            </a:r>
          </a:p>
        </p:txBody>
      </p:sp>
      <p:sp>
        <p:nvSpPr>
          <p:cNvPr id="3" name="Content Placeholder 2">
            <a:extLst>
              <a:ext uri="{FF2B5EF4-FFF2-40B4-BE49-F238E27FC236}">
                <a16:creationId xmlns:a16="http://schemas.microsoft.com/office/drawing/2014/main" xmlns="" id="{CB9BCCD4-D070-5D4F-A7AB-B3DE907542E1}"/>
              </a:ext>
            </a:extLst>
          </p:cNvPr>
          <p:cNvSpPr>
            <a:spLocks noGrp="1"/>
          </p:cNvSpPr>
          <p:nvPr>
            <p:ph idx="1"/>
          </p:nvPr>
        </p:nvSpPr>
        <p:spPr>
          <a:xfrm>
            <a:off x="457199" y="1600200"/>
            <a:ext cx="8484920" cy="4800600"/>
          </a:xfrm>
        </p:spPr>
        <p:txBody>
          <a:bodyPr/>
          <a:lstStyle/>
          <a:p>
            <a:r>
              <a:rPr lang="en-US" sz="2400" dirty="0"/>
              <a:t>NIH-NIBIB Pediatric Research using Integrated Sensor Monitoring Systems (PRISMS): Data and Software Coordination and Integration Center (DSCIC) (prisms-</a:t>
            </a:r>
            <a:r>
              <a:rPr lang="en-US" sz="2400" dirty="0" err="1"/>
              <a:t>study.org</a:t>
            </a:r>
            <a:r>
              <a:rPr lang="en-US" sz="2400" dirty="0"/>
              <a:t>)</a:t>
            </a:r>
          </a:p>
          <a:p>
            <a:pPr lvl="1"/>
            <a:r>
              <a:rPr lang="en-US" sz="2000" dirty="0"/>
              <a:t>Predict asthma attacks based on multiple sources: smart watch, environmental sensors, geospatial data, EMAs, …</a:t>
            </a:r>
          </a:p>
          <a:p>
            <a:r>
              <a:rPr lang="en-US" sz="2400" dirty="0"/>
              <a:t>NIH Big Data to Knowledge (BD2K) Biomedical Data Science Training Coordination Center (</a:t>
            </a:r>
            <a:r>
              <a:rPr lang="en-US" sz="2400" dirty="0" err="1"/>
              <a:t>bigdatau.org</a:t>
            </a:r>
            <a:r>
              <a:rPr lang="en-US" sz="2400" dirty="0"/>
              <a:t>)</a:t>
            </a:r>
          </a:p>
          <a:p>
            <a:pPr lvl="1"/>
            <a:r>
              <a:rPr lang="en-US" sz="2000" dirty="0"/>
              <a:t>Automatically discover, describe, organize, and personalize training materials in biomedical big data. </a:t>
            </a:r>
          </a:p>
          <a:p>
            <a:r>
              <a:rPr lang="en-US" sz="2400" dirty="0"/>
              <a:t>NIH-NIMH SchizConnect (</a:t>
            </a:r>
            <a:r>
              <a:rPr lang="en-US" sz="2400" dirty="0" err="1"/>
              <a:t>schizconnect.org</a:t>
            </a:r>
            <a:r>
              <a:rPr lang="en-US" sz="2400" dirty="0"/>
              <a:t>)</a:t>
            </a:r>
          </a:p>
          <a:p>
            <a:pPr lvl="1"/>
            <a:r>
              <a:rPr lang="en-US" sz="2000" dirty="0"/>
              <a:t>Integrate distributed neuroimaging datasets</a:t>
            </a:r>
          </a:p>
          <a:p>
            <a:endParaRPr lang="en-US" sz="2400" dirty="0"/>
          </a:p>
        </p:txBody>
      </p:sp>
    </p:spTree>
    <p:extLst>
      <p:ext uri="{BB962C8B-B14F-4D97-AF65-F5344CB8AC3E}">
        <p14:creationId xmlns:p14="http://schemas.microsoft.com/office/powerpoint/2010/main" val="2697960397"/>
      </p:ext>
    </p:extLst>
  </p:cSld>
  <p:clrMapOvr>
    <a:masterClrMapping/>
  </p:clrMapOvr>
  <p:transition xmlns:p14="http://schemas.microsoft.com/office/powerpoint/2010/mai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fontAlgn="auto">
              <a:spcAft>
                <a:spcPts val="0"/>
              </a:spcAft>
              <a:defRPr/>
            </a:pPr>
            <a:r>
              <a:rPr lang="en-US" dirty="0"/>
              <a:t>Information Extraction: </a:t>
            </a:r>
            <a:br>
              <a:rPr lang="en-US" dirty="0"/>
            </a:br>
            <a:r>
              <a:rPr lang="en-US" dirty="0"/>
              <a:t>Unstructured, Ungrammatical</a:t>
            </a:r>
          </a:p>
        </p:txBody>
      </p:sp>
      <p:sp>
        <p:nvSpPr>
          <p:cNvPr id="188418" name="Rectangle 3"/>
          <p:cNvSpPr>
            <a:spLocks noGrp="1" noChangeArrowheads="1"/>
          </p:cNvSpPr>
          <p:nvPr>
            <p:ph idx="1"/>
          </p:nvPr>
        </p:nvSpPr>
        <p:spPr>
          <a:xfrm>
            <a:off x="591282" y="2084165"/>
            <a:ext cx="7956550" cy="2450522"/>
          </a:xfrm>
        </p:spPr>
        <p:txBody>
          <a:bodyPr/>
          <a:lstStyle/>
          <a:p>
            <a:pPr>
              <a:buFont typeface="Wingdings" pitchFamily="2" charset="2"/>
              <a:buNone/>
            </a:pPr>
            <a:r>
              <a:rPr lang="ja-JP" altLang="en-US" sz="3600" i="1" dirty="0">
                <a:latin typeface="Arial" charset="0"/>
              </a:rPr>
              <a:t>“</a:t>
            </a:r>
            <a:r>
              <a:rPr lang="en-US" altLang="ja-JP" sz="3600" i="1" dirty="0">
                <a:latin typeface="Arial" charset="0"/>
              </a:rPr>
              <a:t>1988 Honda </a:t>
            </a:r>
            <a:r>
              <a:rPr lang="en-US" altLang="ja-JP" sz="3600" i="1" dirty="0" err="1">
                <a:latin typeface="Arial" charset="0"/>
              </a:rPr>
              <a:t>Accrd</a:t>
            </a:r>
            <a:r>
              <a:rPr lang="en-US" altLang="ja-JP" sz="3600" i="1" dirty="0">
                <a:latin typeface="Arial" charset="0"/>
              </a:rPr>
              <a:t> for sale! Only 80k miles, Runs Like New, V6, 2WD... </a:t>
            </a:r>
            <a:r>
              <a:rPr lang="en-US" altLang="ja-JP" sz="3600" dirty="0">
                <a:latin typeface="Arial" charset="0"/>
              </a:rPr>
              <a:t>$</a:t>
            </a:r>
            <a:r>
              <a:rPr lang="en-US" altLang="ja-JP" sz="3600" i="1" dirty="0">
                <a:latin typeface="Arial" charset="0"/>
              </a:rPr>
              <a:t>2,500 obo. SUPER DEAL.</a:t>
            </a:r>
            <a:r>
              <a:rPr lang="ja-JP" altLang="en-US" sz="3600" i="1" dirty="0">
                <a:latin typeface="Arial" charset="0"/>
              </a:rPr>
              <a:t>”</a:t>
            </a:r>
            <a:endParaRPr lang="en-US" altLang="ja-JP" sz="3600" dirty="0">
              <a:latin typeface="Arial" charset="0"/>
            </a:endParaRPr>
          </a:p>
        </p:txBody>
      </p:sp>
      <p:grpSp>
        <p:nvGrpSpPr>
          <p:cNvPr id="2" name="Group 1"/>
          <p:cNvGrpSpPr/>
          <p:nvPr/>
        </p:nvGrpSpPr>
        <p:grpSpPr>
          <a:xfrm>
            <a:off x="972361" y="2202442"/>
            <a:ext cx="4139975" cy="1534401"/>
            <a:chOff x="972361" y="2202442"/>
            <a:chExt cx="4139975" cy="1534401"/>
          </a:xfrm>
        </p:grpSpPr>
        <p:sp>
          <p:nvSpPr>
            <p:cNvPr id="275460" name="Rectangle 4"/>
            <p:cNvSpPr>
              <a:spLocks noChangeArrowheads="1"/>
            </p:cNvSpPr>
            <p:nvPr/>
          </p:nvSpPr>
          <p:spPr bwMode="auto">
            <a:xfrm>
              <a:off x="1281914" y="2202442"/>
              <a:ext cx="1054456" cy="457200"/>
            </a:xfrm>
            <a:prstGeom prst="rect">
              <a:avLst/>
            </a:prstGeom>
            <a:noFill/>
            <a:ln w="25400">
              <a:solidFill>
                <a:srgbClr val="00FF00"/>
              </a:solidFill>
              <a:miter lim="800000"/>
              <a:headEnd/>
              <a:tailEnd/>
            </a:ln>
          </p:spPr>
          <p:txBody>
            <a:bodyPr wrap="none" anchor="ctr"/>
            <a:lstStyle/>
            <a:p>
              <a:pPr eaLnBrk="0" hangingPunct="0"/>
              <a:endParaRPr lang="en-US"/>
            </a:p>
          </p:txBody>
        </p:sp>
        <p:sp>
          <p:nvSpPr>
            <p:cNvPr id="275461" name="Rectangle 5"/>
            <p:cNvSpPr>
              <a:spLocks noChangeArrowheads="1"/>
            </p:cNvSpPr>
            <p:nvPr/>
          </p:nvSpPr>
          <p:spPr bwMode="auto">
            <a:xfrm>
              <a:off x="3793548" y="2202442"/>
              <a:ext cx="1318788" cy="457200"/>
            </a:xfrm>
            <a:prstGeom prst="rect">
              <a:avLst/>
            </a:prstGeom>
            <a:noFill/>
            <a:ln w="25400">
              <a:solidFill>
                <a:srgbClr val="33CCCC"/>
              </a:solidFill>
              <a:miter lim="800000"/>
              <a:headEnd/>
              <a:tailEnd/>
            </a:ln>
          </p:spPr>
          <p:txBody>
            <a:bodyPr wrap="none" anchor="ctr"/>
            <a:lstStyle/>
            <a:p>
              <a:pPr eaLnBrk="0" hangingPunct="0"/>
              <a:endParaRPr lang="en-US"/>
            </a:p>
          </p:txBody>
        </p:sp>
        <p:sp>
          <p:nvSpPr>
            <p:cNvPr id="275462" name="Rectangle 6"/>
            <p:cNvSpPr>
              <a:spLocks noChangeArrowheads="1"/>
            </p:cNvSpPr>
            <p:nvPr/>
          </p:nvSpPr>
          <p:spPr bwMode="auto">
            <a:xfrm>
              <a:off x="972361" y="2745359"/>
              <a:ext cx="2007122" cy="457200"/>
            </a:xfrm>
            <a:prstGeom prst="rect">
              <a:avLst/>
            </a:prstGeom>
            <a:noFill/>
            <a:ln w="25400">
              <a:solidFill>
                <a:srgbClr val="FF0000"/>
              </a:solidFill>
              <a:miter lim="800000"/>
              <a:headEnd/>
              <a:tailEnd/>
            </a:ln>
          </p:spPr>
          <p:txBody>
            <a:bodyPr wrap="none" anchor="ctr"/>
            <a:lstStyle/>
            <a:p>
              <a:pPr eaLnBrk="0" hangingPunct="0"/>
              <a:endParaRPr lang="en-US"/>
            </a:p>
          </p:txBody>
        </p:sp>
        <p:sp>
          <p:nvSpPr>
            <p:cNvPr id="275463" name="Rectangle 7"/>
            <p:cNvSpPr>
              <a:spLocks noChangeArrowheads="1"/>
            </p:cNvSpPr>
            <p:nvPr/>
          </p:nvSpPr>
          <p:spPr bwMode="auto">
            <a:xfrm>
              <a:off x="2509388" y="3296281"/>
              <a:ext cx="1520240" cy="440562"/>
            </a:xfrm>
            <a:prstGeom prst="rect">
              <a:avLst/>
            </a:prstGeom>
            <a:noFill/>
            <a:ln w="25400">
              <a:solidFill>
                <a:srgbClr val="800080"/>
              </a:solidFill>
              <a:miter lim="800000"/>
              <a:headEnd/>
              <a:tailEnd/>
            </a:ln>
          </p:spPr>
          <p:txBody>
            <a:bodyPr wrap="none" anchor="ctr"/>
            <a:lstStyle/>
            <a:p>
              <a:pPr eaLnBrk="0" hangingPunct="0"/>
              <a:endParaRPr lang="en-US"/>
            </a:p>
          </p:txBody>
        </p:sp>
        <p:sp>
          <p:nvSpPr>
            <p:cNvPr id="275464" name="Rectangle 8"/>
            <p:cNvSpPr>
              <a:spLocks noChangeArrowheads="1"/>
            </p:cNvSpPr>
            <p:nvPr/>
          </p:nvSpPr>
          <p:spPr bwMode="auto">
            <a:xfrm>
              <a:off x="2336369" y="2208418"/>
              <a:ext cx="1457179" cy="457200"/>
            </a:xfrm>
            <a:prstGeom prst="rect">
              <a:avLst/>
            </a:prstGeom>
            <a:noFill/>
            <a:ln w="25400">
              <a:solidFill>
                <a:srgbClr val="0000FF"/>
              </a:solidFill>
              <a:miter lim="800000"/>
              <a:headEnd/>
              <a:tailEnd/>
            </a:ln>
          </p:spPr>
          <p:txBody>
            <a:bodyPr wrap="none" anchor="ctr"/>
            <a:lstStyle/>
            <a:p>
              <a:pPr eaLnBrk="0" hangingPunct="0"/>
              <a:endParaRPr lang="en-US"/>
            </a:p>
          </p:txBody>
        </p:sp>
      </p:grpSp>
      <p:grpSp>
        <p:nvGrpSpPr>
          <p:cNvPr id="11" name="Group 10"/>
          <p:cNvGrpSpPr/>
          <p:nvPr/>
        </p:nvGrpSpPr>
        <p:grpSpPr>
          <a:xfrm>
            <a:off x="0" y="6323372"/>
            <a:ext cx="9182961" cy="548585"/>
            <a:chOff x="0" y="6323372"/>
            <a:chExt cx="9182961" cy="548585"/>
          </a:xfrm>
        </p:grpSpPr>
        <p:sp>
          <p:nvSpPr>
            <p:cNvPr id="12" name="TextBox 11"/>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13" name="TextBox 12"/>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14" name="Picture 13"/>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10758822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fontAlgn="auto">
              <a:spcAft>
                <a:spcPts val="0"/>
              </a:spcAft>
              <a:defRPr/>
            </a:pPr>
            <a:r>
              <a:rPr lang="en-US">
                <a:latin typeface="Arial" charset="0"/>
              </a:rPr>
              <a:t>Information Extraction</a:t>
            </a:r>
          </a:p>
        </p:txBody>
      </p:sp>
      <p:sp>
        <p:nvSpPr>
          <p:cNvPr id="190466" name="Rectangle 3"/>
          <p:cNvSpPr>
            <a:spLocks noGrp="1" noChangeArrowheads="1"/>
          </p:cNvSpPr>
          <p:nvPr>
            <p:ph idx="1"/>
          </p:nvPr>
        </p:nvSpPr>
        <p:spPr/>
        <p:txBody>
          <a:bodyPr/>
          <a:lstStyle/>
          <a:p>
            <a:r>
              <a:rPr lang="en-US" dirty="0">
                <a:latin typeface="Arial" charset="0"/>
              </a:rPr>
              <a:t>Finding structure in text</a:t>
            </a:r>
          </a:p>
          <a:p>
            <a:r>
              <a:rPr lang="en-US" dirty="0">
                <a:latin typeface="Arial" charset="0"/>
              </a:rPr>
              <a:t>Research Topics</a:t>
            </a:r>
          </a:p>
          <a:p>
            <a:pPr lvl="1"/>
            <a:r>
              <a:rPr lang="en-US" dirty="0">
                <a:latin typeface="Arial" charset="0"/>
              </a:rPr>
              <a:t>Extraction using NLP techniques</a:t>
            </a:r>
          </a:p>
          <a:p>
            <a:pPr lvl="1"/>
            <a:r>
              <a:rPr lang="en-US" dirty="0">
                <a:latin typeface="Arial" charset="0"/>
              </a:rPr>
              <a:t>Extraction with Conditional Random Fields</a:t>
            </a:r>
          </a:p>
          <a:p>
            <a:pPr lvl="1"/>
            <a:r>
              <a:rPr lang="en-US" dirty="0">
                <a:latin typeface="Arial" charset="0"/>
              </a:rPr>
              <a:t>Exploiting reference sets for extraction</a:t>
            </a:r>
          </a:p>
          <a:p>
            <a:pPr lvl="1"/>
            <a:r>
              <a:rPr lang="en-US" dirty="0">
                <a:latin typeface="Arial" charset="0"/>
              </a:rPr>
              <a:t>Deep Learning Techniques</a:t>
            </a:r>
          </a:p>
        </p:txBody>
      </p:sp>
      <p:grpSp>
        <p:nvGrpSpPr>
          <p:cNvPr id="5" name="Group 4"/>
          <p:cNvGrpSpPr/>
          <p:nvPr/>
        </p:nvGrpSpPr>
        <p:grpSpPr>
          <a:xfrm>
            <a:off x="0" y="6323372"/>
            <a:ext cx="9182961" cy="548585"/>
            <a:chOff x="0" y="6323372"/>
            <a:chExt cx="9182961" cy="548585"/>
          </a:xfrm>
        </p:grpSpPr>
        <p:sp>
          <p:nvSpPr>
            <p:cNvPr id="6" name="TextBox 5"/>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7" name="TextBox 6"/>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8" name="Picture 7"/>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150647264"/>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15FE00-2D27-6943-85FF-2A25C9A07FF2}"/>
              </a:ext>
            </a:extLst>
          </p:cNvPr>
          <p:cNvSpPr>
            <a:spLocks noGrp="1"/>
          </p:cNvSpPr>
          <p:nvPr>
            <p:ph type="title"/>
          </p:nvPr>
        </p:nvSpPr>
        <p:spPr>
          <a:xfrm>
            <a:off x="457199" y="274638"/>
            <a:ext cx="8389917" cy="1143000"/>
          </a:xfrm>
        </p:spPr>
        <p:txBody>
          <a:bodyPr/>
          <a:lstStyle/>
          <a:p>
            <a:r>
              <a:rPr lang="en-US" sz="4000" dirty="0"/>
              <a:t>Entity Linkage, Data Cleaning, Normalization</a:t>
            </a:r>
          </a:p>
        </p:txBody>
      </p:sp>
      <p:sp>
        <p:nvSpPr>
          <p:cNvPr id="6" name="Content Placeholder 5">
            <a:extLst>
              <a:ext uri="{FF2B5EF4-FFF2-40B4-BE49-F238E27FC236}">
                <a16:creationId xmlns:a16="http://schemas.microsoft.com/office/drawing/2014/main" xmlns="" id="{832755EB-A705-C04D-A735-0BB6F74775E3}"/>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xmlns="" id="{B8852EE5-14AD-804D-83D8-24F5646662CE}"/>
              </a:ext>
            </a:extLst>
          </p:cNvPr>
          <p:cNvGraphicFramePr>
            <a:graphicFrameLocks noGrp="1"/>
          </p:cNvGraphicFramePr>
          <p:nvPr>
            <p:extLst>
              <p:ext uri="{D42A27DB-BD31-4B8C-83A1-F6EECF244321}">
                <p14:modId xmlns:p14="http://schemas.microsoft.com/office/powerpoint/2010/main" val="4237874923"/>
              </p:ext>
            </p:extLst>
          </p:nvPr>
        </p:nvGraphicFramePr>
        <p:xfrm>
          <a:off x="273132" y="1460745"/>
          <a:ext cx="8573984" cy="5241895"/>
        </p:xfrm>
        <a:graphic>
          <a:graphicData uri="http://schemas.openxmlformats.org/drawingml/2006/table">
            <a:tbl>
              <a:tblPr firstRow="1" firstCol="1" bandRow="1" bandCol="1">
                <a:tableStyleId>{5C22544A-7EE6-4342-B048-85BDC9FD1C3A}</a:tableStyleId>
              </a:tblPr>
              <a:tblGrid>
                <a:gridCol w="655845">
                  <a:extLst>
                    <a:ext uri="{9D8B030D-6E8A-4147-A177-3AD203B41FA5}">
                      <a16:colId xmlns:a16="http://schemas.microsoft.com/office/drawing/2014/main" xmlns="" val="533379869"/>
                    </a:ext>
                  </a:extLst>
                </a:gridCol>
                <a:gridCol w="1155004">
                  <a:extLst>
                    <a:ext uri="{9D8B030D-6E8A-4147-A177-3AD203B41FA5}">
                      <a16:colId xmlns:a16="http://schemas.microsoft.com/office/drawing/2014/main" xmlns="" val="2666616083"/>
                    </a:ext>
                  </a:extLst>
                </a:gridCol>
                <a:gridCol w="4646428">
                  <a:extLst>
                    <a:ext uri="{9D8B030D-6E8A-4147-A177-3AD203B41FA5}">
                      <a16:colId xmlns:a16="http://schemas.microsoft.com/office/drawing/2014/main" xmlns="" val="1981965505"/>
                    </a:ext>
                  </a:extLst>
                </a:gridCol>
                <a:gridCol w="1236914">
                  <a:extLst>
                    <a:ext uri="{9D8B030D-6E8A-4147-A177-3AD203B41FA5}">
                      <a16:colId xmlns:a16="http://schemas.microsoft.com/office/drawing/2014/main" xmlns="" val="4078165518"/>
                    </a:ext>
                  </a:extLst>
                </a:gridCol>
                <a:gridCol w="879793">
                  <a:extLst>
                    <a:ext uri="{9D8B030D-6E8A-4147-A177-3AD203B41FA5}">
                      <a16:colId xmlns:a16="http://schemas.microsoft.com/office/drawing/2014/main" xmlns="" val="3960399418"/>
                    </a:ext>
                  </a:extLst>
                </a:gridCol>
              </a:tblGrid>
              <a:tr h="204442">
                <a:tc>
                  <a:txBody>
                    <a:bodyPr/>
                    <a:lstStyle/>
                    <a:p>
                      <a:pPr marL="0" marR="0" algn="just">
                        <a:spcBef>
                          <a:spcPts val="0"/>
                        </a:spcBef>
                        <a:spcAft>
                          <a:spcPts val="0"/>
                        </a:spcAft>
                      </a:pPr>
                      <a:r>
                        <a:rPr lang="en-US" sz="1200" dirty="0">
                          <a:effectLst/>
                        </a:rPr>
                        <a:t> </a:t>
                      </a:r>
                      <a:endParaRPr lang="en-US" sz="1200" b="1" dirty="0">
                        <a:effectLst/>
                        <a:latin typeface="Times New Roman" panose="02020603050405020304" pitchFamily="18" charset="0"/>
                      </a:endParaRPr>
                    </a:p>
                  </a:txBody>
                  <a:tcPr marL="18047" marR="18047" marT="0" marB="0"/>
                </a:tc>
                <a:tc>
                  <a:txBody>
                    <a:bodyPr/>
                    <a:lstStyle/>
                    <a:p>
                      <a:pPr marL="0" marR="0" algn="l">
                        <a:spcBef>
                          <a:spcPts val="0"/>
                        </a:spcBef>
                        <a:spcAft>
                          <a:spcPts val="0"/>
                        </a:spcAft>
                      </a:pPr>
                      <a:r>
                        <a:rPr lang="en-US" sz="1200" dirty="0">
                          <a:effectLst/>
                        </a:rPr>
                        <a:t>Topics</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600"/>
                        </a:spcAft>
                        <a:tabLst>
                          <a:tab pos="2743200" algn="ctr"/>
                          <a:tab pos="5486400" algn="r"/>
                          <a:tab pos="457200" algn="l"/>
                        </a:tabLst>
                      </a:pPr>
                      <a:r>
                        <a:rPr lang="en-US" sz="1200" dirty="0">
                          <a:effectLst/>
                        </a:rPr>
                        <a:t>Readings </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tabLst>
                          <a:tab pos="2743200" algn="ctr"/>
                          <a:tab pos="5486400" algn="r"/>
                          <a:tab pos="457200" algn="l"/>
                        </a:tabLst>
                      </a:pPr>
                      <a:r>
                        <a:rPr lang="en-US" sz="1200" dirty="0" err="1">
                          <a:effectLst/>
                        </a:rPr>
                        <a:t>Homeworks</a:t>
                      </a:r>
                      <a:endParaRPr lang="en-US" sz="12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tabLst>
                          <a:tab pos="2743200" algn="ctr"/>
                          <a:tab pos="5486400" algn="r"/>
                          <a:tab pos="457200" algn="l"/>
                        </a:tabLst>
                      </a:pPr>
                      <a:r>
                        <a:rPr lang="en-US" sz="1200" dirty="0">
                          <a:effectLst/>
                        </a:rPr>
                        <a:t>Instructor</a:t>
                      </a:r>
                      <a:endParaRPr lang="en-US" sz="1200" dirty="0">
                        <a:effectLst/>
                        <a:latin typeface="Times New Roman" panose="02020603050405020304" pitchFamily="18" charset="0"/>
                        <a:ea typeface="Times New Roman" panose="02020603050405020304" pitchFamily="18" charset="0"/>
                      </a:endParaRPr>
                    </a:p>
                  </a:txBody>
                  <a:tcPr marL="18047" marR="18047" marT="0" marB="0"/>
                </a:tc>
                <a:extLst>
                  <a:ext uri="{0D108BD9-81ED-4DB2-BD59-A6C34878D82A}">
                    <a16:rowId xmlns:a16="http://schemas.microsoft.com/office/drawing/2014/main" xmlns="" val="2900008208"/>
                  </a:ext>
                </a:extLst>
              </a:tr>
              <a:tr h="204442">
                <a:tc>
                  <a:txBody>
                    <a:bodyPr/>
                    <a:lstStyle/>
                    <a:p>
                      <a:pPr marL="0" marR="0" algn="just">
                        <a:spcBef>
                          <a:spcPts val="0"/>
                        </a:spcBef>
                        <a:spcAft>
                          <a:spcPts val="0"/>
                        </a:spcAft>
                      </a:pPr>
                      <a:r>
                        <a:rPr lang="en-US" sz="1200" dirty="0">
                          <a:effectLst/>
                        </a:rPr>
                        <a:t>Jan 30</a:t>
                      </a:r>
                      <a:endParaRPr lang="en-US" sz="1200" dirty="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l">
                        <a:spcBef>
                          <a:spcPts val="0"/>
                        </a:spcBef>
                        <a:spcAft>
                          <a:spcPts val="0"/>
                        </a:spcAft>
                      </a:pPr>
                      <a:r>
                        <a:rPr lang="en-US" sz="1200" dirty="0">
                          <a:effectLst/>
                        </a:rPr>
                        <a:t>Entity Linkage 1: </a:t>
                      </a:r>
                      <a:br>
                        <a:rPr lang="en-US" sz="1200" dirty="0">
                          <a:effectLst/>
                        </a:rPr>
                      </a:br>
                      <a:r>
                        <a:rPr lang="en-US" sz="1200" dirty="0">
                          <a:effectLst/>
                        </a:rPr>
                        <a:t>(String Matching)</a:t>
                      </a:r>
                      <a:endParaRPr lang="en-US" sz="1200" dirty="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l">
                        <a:spcBef>
                          <a:spcPts val="0"/>
                        </a:spcBef>
                        <a:spcAft>
                          <a:spcPts val="600"/>
                        </a:spcAft>
                      </a:pPr>
                      <a:r>
                        <a:rPr lang="en-US" sz="1200" dirty="0" err="1">
                          <a:effectLst/>
                        </a:rPr>
                        <a:t>AnHai</a:t>
                      </a:r>
                      <a:r>
                        <a:rPr lang="en-US" sz="1200" dirty="0">
                          <a:effectLst/>
                        </a:rPr>
                        <a:t> Doan, Alon Y. Halevy, and Zachary G. Ives. Principles of Data Integration, Chapter 4 (String Matching). Morgan Kaufmann, 2012.</a:t>
                      </a:r>
                      <a:endParaRPr lang="en-US" sz="1200" dirty="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just">
                        <a:spcBef>
                          <a:spcPts val="0"/>
                        </a:spcBef>
                        <a:spcAft>
                          <a:spcPts val="0"/>
                        </a:spcAft>
                      </a:pPr>
                      <a:r>
                        <a:rPr lang="en-US" sz="1200" dirty="0">
                          <a:effectLst/>
                        </a:rPr>
                        <a:t> </a:t>
                      </a:r>
                      <a:endParaRPr lang="en-US" sz="1200" b="1" dirty="0">
                        <a:effectLst/>
                        <a:latin typeface="Times New Roman" panose="02020603050405020304" pitchFamily="18" charset="0"/>
                      </a:endParaRPr>
                    </a:p>
                  </a:txBody>
                  <a:tcPr marL="34074" marR="34074" marT="0" marB="0"/>
                </a:tc>
                <a:tc>
                  <a:txBody>
                    <a:bodyPr/>
                    <a:lstStyle/>
                    <a:p>
                      <a:pPr marL="0" marR="0" algn="just">
                        <a:spcBef>
                          <a:spcPts val="0"/>
                        </a:spcBef>
                        <a:spcAft>
                          <a:spcPts val="0"/>
                        </a:spcAft>
                      </a:pPr>
                      <a:r>
                        <a:rPr lang="en-US" sz="1200">
                          <a:effectLst/>
                        </a:rPr>
                        <a:t>Dr. Fakhraei  </a:t>
                      </a:r>
                      <a:endParaRPr lang="en-US" sz="1200" b="1">
                        <a:effectLst/>
                        <a:latin typeface="Times New Roman" panose="02020603050405020304" pitchFamily="18" charset="0"/>
                      </a:endParaRPr>
                    </a:p>
                  </a:txBody>
                  <a:tcPr marL="34074" marR="34074" marT="0" marB="0"/>
                </a:tc>
                <a:extLst>
                  <a:ext uri="{0D108BD9-81ED-4DB2-BD59-A6C34878D82A}">
                    <a16:rowId xmlns:a16="http://schemas.microsoft.com/office/drawing/2014/main" xmlns="" val="815343740"/>
                  </a:ext>
                </a:extLst>
              </a:tr>
              <a:tr h="0">
                <a:tc>
                  <a:txBody>
                    <a:bodyPr/>
                    <a:lstStyle/>
                    <a:p>
                      <a:pPr marL="0" marR="0" algn="just">
                        <a:spcBef>
                          <a:spcPts val="0"/>
                        </a:spcBef>
                        <a:spcAft>
                          <a:spcPts val="0"/>
                        </a:spcAft>
                      </a:pPr>
                      <a:r>
                        <a:rPr lang="en-US" sz="1200">
                          <a:effectLst/>
                        </a:rPr>
                        <a:t>Feb 4</a:t>
                      </a:r>
                      <a:endParaRPr lang="en-US" sz="120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l">
                        <a:spcBef>
                          <a:spcPts val="0"/>
                        </a:spcBef>
                        <a:spcAft>
                          <a:spcPts val="0"/>
                        </a:spcAft>
                      </a:pPr>
                      <a:r>
                        <a:rPr lang="en-US" sz="1200" dirty="0">
                          <a:effectLst/>
                        </a:rPr>
                        <a:t>Entity Linkage 2:</a:t>
                      </a:r>
                    </a:p>
                    <a:p>
                      <a:pPr marL="0" marR="0" algn="l">
                        <a:spcBef>
                          <a:spcPts val="0"/>
                        </a:spcBef>
                        <a:spcAft>
                          <a:spcPts val="0"/>
                        </a:spcAft>
                      </a:pPr>
                      <a:r>
                        <a:rPr lang="en-US" sz="1200" dirty="0">
                          <a:effectLst/>
                        </a:rPr>
                        <a:t>(Overview)</a:t>
                      </a:r>
                      <a:endParaRPr lang="en-US" sz="1200" dirty="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l">
                        <a:spcBef>
                          <a:spcPts val="0"/>
                        </a:spcBef>
                        <a:spcAft>
                          <a:spcPts val="600"/>
                        </a:spcAft>
                      </a:pPr>
                      <a:r>
                        <a:rPr lang="en-US" sz="1200" dirty="0" err="1">
                          <a:effectLst/>
                        </a:rPr>
                        <a:t>AnHai</a:t>
                      </a:r>
                      <a:r>
                        <a:rPr lang="en-US" sz="1200" dirty="0">
                          <a:effectLst/>
                        </a:rPr>
                        <a:t> Doan, Alon Y. Halevy, and Zachary G. Ives. Principles of Data Integration, Chapter 7 (Data Matching). Morgan Kaufmann, 2012. </a:t>
                      </a:r>
                      <a:endParaRPr lang="en-US" sz="1200" dirty="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just">
                        <a:spcBef>
                          <a:spcPts val="0"/>
                        </a:spcBef>
                        <a:spcAft>
                          <a:spcPts val="0"/>
                        </a:spcAft>
                      </a:pPr>
                      <a:r>
                        <a:rPr lang="en-US" sz="1200" dirty="0">
                          <a:effectLst/>
                        </a:rPr>
                        <a:t>HW3:Entity Linkage </a:t>
                      </a:r>
                      <a:br>
                        <a:rPr lang="en-US" sz="1200" dirty="0">
                          <a:effectLst/>
                        </a:rPr>
                      </a:br>
                      <a:r>
                        <a:rPr lang="en-US" sz="1200" dirty="0">
                          <a:effectLst/>
                        </a:rPr>
                        <a:t>(due Feb 15)</a:t>
                      </a:r>
                      <a:endParaRPr lang="en-US" sz="1200" b="1" dirty="0">
                        <a:effectLst/>
                        <a:latin typeface="Times New Roman" panose="02020603050405020304" pitchFamily="18" charset="0"/>
                      </a:endParaRPr>
                    </a:p>
                  </a:txBody>
                  <a:tcPr marL="34074" marR="34074" marT="0" marB="0"/>
                </a:tc>
                <a:tc>
                  <a:txBody>
                    <a:bodyPr/>
                    <a:lstStyle/>
                    <a:p>
                      <a:pPr marL="0" marR="0" algn="just">
                        <a:spcBef>
                          <a:spcPts val="0"/>
                        </a:spcBef>
                        <a:spcAft>
                          <a:spcPts val="0"/>
                        </a:spcAft>
                      </a:pPr>
                      <a:r>
                        <a:rPr lang="en-US" sz="1200">
                          <a:effectLst/>
                        </a:rPr>
                        <a:t>Dr. Fakhraei</a:t>
                      </a:r>
                      <a:endParaRPr lang="en-US" sz="1200" b="1">
                        <a:effectLst/>
                        <a:latin typeface="Times New Roman" panose="02020603050405020304" pitchFamily="18" charset="0"/>
                      </a:endParaRPr>
                    </a:p>
                  </a:txBody>
                  <a:tcPr marL="34074" marR="34074" marT="0" marB="0"/>
                </a:tc>
                <a:extLst>
                  <a:ext uri="{0D108BD9-81ED-4DB2-BD59-A6C34878D82A}">
                    <a16:rowId xmlns:a16="http://schemas.microsoft.com/office/drawing/2014/main" xmlns="" val="2728313878"/>
                  </a:ext>
                </a:extLst>
              </a:tr>
              <a:tr h="844097">
                <a:tc>
                  <a:txBody>
                    <a:bodyPr/>
                    <a:lstStyle/>
                    <a:p>
                      <a:pPr marL="0" marR="0" algn="just">
                        <a:spcBef>
                          <a:spcPts val="0"/>
                        </a:spcBef>
                        <a:spcAft>
                          <a:spcPts val="0"/>
                        </a:spcAft>
                      </a:pPr>
                      <a:r>
                        <a:rPr lang="en-US" sz="1200">
                          <a:effectLst/>
                        </a:rPr>
                        <a:t>Feb 6</a:t>
                      </a:r>
                      <a:endParaRPr lang="en-US" sz="120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l">
                        <a:spcBef>
                          <a:spcPts val="0"/>
                        </a:spcBef>
                        <a:spcAft>
                          <a:spcPts val="0"/>
                        </a:spcAft>
                      </a:pPr>
                      <a:r>
                        <a:rPr lang="en-US" sz="1200">
                          <a:effectLst/>
                        </a:rPr>
                        <a:t>Entity Linkage 3:</a:t>
                      </a:r>
                      <a:br>
                        <a:rPr lang="en-US" sz="1200">
                          <a:effectLst/>
                        </a:rPr>
                      </a:br>
                      <a:r>
                        <a:rPr lang="en-US" sz="1200">
                          <a:effectLst/>
                        </a:rPr>
                        <a:t>(Advanced Topics)</a:t>
                      </a:r>
                      <a:endParaRPr lang="en-US" sz="120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l">
                        <a:spcBef>
                          <a:spcPts val="0"/>
                        </a:spcBef>
                        <a:spcAft>
                          <a:spcPts val="600"/>
                        </a:spcAft>
                      </a:pPr>
                      <a:r>
                        <a:rPr lang="en-US" sz="1200" dirty="0">
                          <a:effectLst/>
                        </a:rPr>
                        <a:t>Jure </a:t>
                      </a:r>
                      <a:r>
                        <a:rPr lang="en-US" sz="1200" dirty="0" err="1">
                          <a:effectLst/>
                        </a:rPr>
                        <a:t>Leskovec</a:t>
                      </a:r>
                      <a:r>
                        <a:rPr lang="en-US" sz="1200" dirty="0">
                          <a:effectLst/>
                        </a:rPr>
                        <a:t>, Anand </a:t>
                      </a:r>
                      <a:r>
                        <a:rPr lang="en-US" sz="1200" dirty="0" err="1">
                          <a:effectLst/>
                        </a:rPr>
                        <a:t>Rajaraman</a:t>
                      </a:r>
                      <a:r>
                        <a:rPr lang="en-US" sz="1200" dirty="0">
                          <a:effectLst/>
                        </a:rPr>
                        <a:t>, Jeff Ullman.  Mining of Massive Datasets, Chapter 3 (Finding Similar Items). </a:t>
                      </a:r>
                    </a:p>
                    <a:p>
                      <a:pPr marL="0" marR="0" algn="l">
                        <a:spcBef>
                          <a:spcPts val="0"/>
                        </a:spcBef>
                        <a:spcAft>
                          <a:spcPts val="600"/>
                        </a:spcAft>
                      </a:pPr>
                      <a:r>
                        <a:rPr lang="en-US" sz="1200" dirty="0">
                          <a:effectLst/>
                        </a:rPr>
                        <a:t>Singla, Parag, and Pedro </a:t>
                      </a:r>
                      <a:r>
                        <a:rPr lang="en-US" sz="1200" dirty="0" err="1">
                          <a:effectLst/>
                        </a:rPr>
                        <a:t>Domingos</a:t>
                      </a:r>
                      <a:r>
                        <a:rPr lang="en-US" sz="1200" dirty="0">
                          <a:effectLst/>
                        </a:rPr>
                        <a:t>. "Entity resolution with </a:t>
                      </a:r>
                      <a:r>
                        <a:rPr lang="en-US" sz="1200" dirty="0" err="1">
                          <a:effectLst/>
                        </a:rPr>
                        <a:t>markov</a:t>
                      </a:r>
                      <a:r>
                        <a:rPr lang="en-US" sz="1200" dirty="0">
                          <a:effectLst/>
                        </a:rPr>
                        <a:t> logic." Data Mining, 2006. ICDM 2006.</a:t>
                      </a:r>
                      <a:endParaRPr lang="en-US" sz="1200" dirty="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just">
                        <a:spcBef>
                          <a:spcPts val="0"/>
                        </a:spcBef>
                        <a:spcAft>
                          <a:spcPts val="0"/>
                        </a:spcAft>
                      </a:pPr>
                      <a:r>
                        <a:rPr lang="en-US" sz="1200" dirty="0">
                          <a:effectLst/>
                        </a:rPr>
                        <a:t> </a:t>
                      </a:r>
                      <a:endParaRPr lang="en-US" sz="1200" b="1" dirty="0">
                        <a:effectLst/>
                        <a:latin typeface="Times New Roman" panose="02020603050405020304" pitchFamily="18" charset="0"/>
                      </a:endParaRPr>
                    </a:p>
                  </a:txBody>
                  <a:tcPr marL="34074" marR="34074" marT="0" marB="0"/>
                </a:tc>
                <a:tc>
                  <a:txBody>
                    <a:bodyPr/>
                    <a:lstStyle/>
                    <a:p>
                      <a:pPr marL="0" marR="0" algn="just">
                        <a:spcBef>
                          <a:spcPts val="0"/>
                        </a:spcBef>
                        <a:spcAft>
                          <a:spcPts val="0"/>
                        </a:spcAft>
                      </a:pPr>
                      <a:r>
                        <a:rPr lang="en-US" sz="1200">
                          <a:effectLst/>
                        </a:rPr>
                        <a:t>Dr. Fakhraei</a:t>
                      </a:r>
                      <a:endParaRPr lang="en-US" sz="1200" b="1">
                        <a:effectLst/>
                        <a:latin typeface="Times New Roman" panose="02020603050405020304" pitchFamily="18" charset="0"/>
                      </a:endParaRPr>
                    </a:p>
                  </a:txBody>
                  <a:tcPr marL="34074" marR="34074" marT="0" marB="0"/>
                </a:tc>
                <a:extLst>
                  <a:ext uri="{0D108BD9-81ED-4DB2-BD59-A6C34878D82A}">
                    <a16:rowId xmlns:a16="http://schemas.microsoft.com/office/drawing/2014/main" xmlns="" val="4034213233"/>
                  </a:ext>
                </a:extLst>
              </a:tr>
              <a:tr h="1113073">
                <a:tc>
                  <a:txBody>
                    <a:bodyPr/>
                    <a:lstStyle/>
                    <a:p>
                      <a:pPr marL="0" marR="0" algn="just">
                        <a:spcBef>
                          <a:spcPts val="0"/>
                        </a:spcBef>
                        <a:spcAft>
                          <a:spcPts val="0"/>
                        </a:spcAft>
                      </a:pPr>
                      <a:r>
                        <a:rPr lang="en-US" sz="1200">
                          <a:effectLst/>
                        </a:rPr>
                        <a:t>Feb 11</a:t>
                      </a:r>
                      <a:endParaRPr lang="en-US" sz="120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l">
                        <a:spcBef>
                          <a:spcPts val="0"/>
                        </a:spcBef>
                        <a:spcAft>
                          <a:spcPts val="0"/>
                        </a:spcAft>
                      </a:pPr>
                      <a:r>
                        <a:rPr lang="en-US" sz="1200">
                          <a:effectLst/>
                        </a:rPr>
                        <a:t>Entity Linkage 4:</a:t>
                      </a:r>
                      <a:br>
                        <a:rPr lang="en-US" sz="1200">
                          <a:effectLst/>
                        </a:rPr>
                      </a:br>
                      <a:r>
                        <a:rPr lang="en-US" sz="1200">
                          <a:effectLst/>
                        </a:rPr>
                        <a:t>(Deep Learning Methods)</a:t>
                      </a:r>
                      <a:endParaRPr lang="en-US" sz="120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l">
                        <a:spcBef>
                          <a:spcPts val="0"/>
                        </a:spcBef>
                        <a:spcAft>
                          <a:spcPts val="600"/>
                        </a:spcAft>
                      </a:pPr>
                      <a:r>
                        <a:rPr lang="en-US" sz="1200" dirty="0" err="1">
                          <a:effectLst/>
                        </a:rPr>
                        <a:t>Fakhraei</a:t>
                      </a:r>
                      <a:r>
                        <a:rPr lang="en-US" sz="1200" dirty="0">
                          <a:effectLst/>
                        </a:rPr>
                        <a:t>, </a:t>
                      </a:r>
                      <a:r>
                        <a:rPr lang="en-US" sz="1200" dirty="0" err="1">
                          <a:effectLst/>
                        </a:rPr>
                        <a:t>Shobeir</a:t>
                      </a:r>
                      <a:r>
                        <a:rPr lang="en-US" sz="1200" dirty="0">
                          <a:effectLst/>
                        </a:rPr>
                        <a:t>, and Jose Luis Ambite. "NSEEN: Neural Semantic Embedding for Entity Normalization." arXiv:1811.07514 (2018).</a:t>
                      </a:r>
                    </a:p>
                    <a:p>
                      <a:pPr marL="0" marR="0" algn="l">
                        <a:spcBef>
                          <a:spcPts val="0"/>
                        </a:spcBef>
                        <a:spcAft>
                          <a:spcPts val="600"/>
                        </a:spcAft>
                      </a:pPr>
                      <a:r>
                        <a:rPr lang="en-US" sz="1200" dirty="0" err="1">
                          <a:effectLst/>
                        </a:rPr>
                        <a:t>Ebraheem</a:t>
                      </a:r>
                      <a:r>
                        <a:rPr lang="en-US" sz="1200" dirty="0">
                          <a:effectLst/>
                        </a:rPr>
                        <a:t>, Muhammad, et al. "Distributed representations of tuples for entity resolution." VLDB 2018</a:t>
                      </a:r>
                    </a:p>
                    <a:p>
                      <a:pPr marL="0" marR="0" algn="l">
                        <a:spcBef>
                          <a:spcPts val="0"/>
                        </a:spcBef>
                        <a:spcAft>
                          <a:spcPts val="600"/>
                        </a:spcAft>
                      </a:pPr>
                      <a:r>
                        <a:rPr lang="en-US" sz="1200" dirty="0">
                          <a:effectLst/>
                        </a:rPr>
                        <a:t>Optional: </a:t>
                      </a:r>
                      <a:r>
                        <a:rPr lang="en-US" sz="1200" dirty="0" err="1">
                          <a:effectLst/>
                        </a:rPr>
                        <a:t>Mudgal</a:t>
                      </a:r>
                      <a:r>
                        <a:rPr lang="en-US" sz="1200" dirty="0">
                          <a:effectLst/>
                        </a:rPr>
                        <a:t>, Sidharth, et al. "Deep Learning for Entity Matching: A Design Space Exploration." SIGMOD 2018.</a:t>
                      </a:r>
                      <a:endParaRPr lang="en-US" sz="1200" dirty="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just">
                        <a:spcBef>
                          <a:spcPts val="0"/>
                        </a:spcBef>
                        <a:spcAft>
                          <a:spcPts val="0"/>
                        </a:spcAft>
                      </a:pPr>
                      <a:r>
                        <a:rPr lang="en-US" sz="1200" dirty="0">
                          <a:effectLst/>
                        </a:rPr>
                        <a:t> </a:t>
                      </a:r>
                      <a:endParaRPr lang="en-US" sz="1200" b="1" dirty="0">
                        <a:effectLst/>
                        <a:latin typeface="Times New Roman" panose="02020603050405020304" pitchFamily="18" charset="0"/>
                      </a:endParaRPr>
                    </a:p>
                  </a:txBody>
                  <a:tcPr marL="34074" marR="34074" marT="0" marB="0"/>
                </a:tc>
                <a:tc>
                  <a:txBody>
                    <a:bodyPr/>
                    <a:lstStyle/>
                    <a:p>
                      <a:pPr marL="0" marR="0" algn="just">
                        <a:spcBef>
                          <a:spcPts val="0"/>
                        </a:spcBef>
                        <a:spcAft>
                          <a:spcPts val="0"/>
                        </a:spcAft>
                      </a:pPr>
                      <a:r>
                        <a:rPr lang="en-US" sz="1200">
                          <a:effectLst/>
                        </a:rPr>
                        <a:t>Dr. Fakhraei</a:t>
                      </a:r>
                      <a:endParaRPr lang="en-US" sz="1200" b="1">
                        <a:effectLst/>
                        <a:latin typeface="Times New Roman" panose="02020603050405020304" pitchFamily="18" charset="0"/>
                      </a:endParaRPr>
                    </a:p>
                  </a:txBody>
                  <a:tcPr marL="34074" marR="34074" marT="0" marB="0"/>
                </a:tc>
                <a:extLst>
                  <a:ext uri="{0D108BD9-81ED-4DB2-BD59-A6C34878D82A}">
                    <a16:rowId xmlns:a16="http://schemas.microsoft.com/office/drawing/2014/main" xmlns="" val="315316454"/>
                  </a:ext>
                </a:extLst>
              </a:tr>
              <a:tr h="2029276">
                <a:tc>
                  <a:txBody>
                    <a:bodyPr/>
                    <a:lstStyle/>
                    <a:p>
                      <a:pPr marL="0" marR="0" algn="just">
                        <a:spcBef>
                          <a:spcPts val="0"/>
                        </a:spcBef>
                        <a:spcAft>
                          <a:spcPts val="0"/>
                        </a:spcAft>
                      </a:pPr>
                      <a:r>
                        <a:rPr lang="en-US" sz="1200">
                          <a:effectLst/>
                        </a:rPr>
                        <a:t>Feb 13</a:t>
                      </a:r>
                      <a:endParaRPr lang="en-US" sz="120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l">
                        <a:spcBef>
                          <a:spcPts val="0"/>
                        </a:spcBef>
                        <a:spcAft>
                          <a:spcPts val="0"/>
                        </a:spcAft>
                      </a:pPr>
                      <a:r>
                        <a:rPr lang="en-US" sz="1200">
                          <a:effectLst/>
                        </a:rPr>
                        <a:t>Data Cleaning </a:t>
                      </a:r>
                    </a:p>
                    <a:p>
                      <a:pPr marL="0" marR="0" algn="l">
                        <a:spcBef>
                          <a:spcPts val="0"/>
                        </a:spcBef>
                        <a:spcAft>
                          <a:spcPts val="0"/>
                        </a:spcAft>
                      </a:pPr>
                      <a:r>
                        <a:rPr lang="en-US" sz="1200">
                          <a:effectLst/>
                        </a:rPr>
                        <a:t>(openrefine,</a:t>
                      </a:r>
                    </a:p>
                    <a:p>
                      <a:pPr marL="0" marR="0" algn="l">
                        <a:spcBef>
                          <a:spcPts val="0"/>
                        </a:spcBef>
                        <a:spcAft>
                          <a:spcPts val="0"/>
                        </a:spcAft>
                      </a:pPr>
                      <a:r>
                        <a:rPr lang="en-US" sz="1200">
                          <a:effectLst/>
                        </a:rPr>
                        <a:t>Wrangler, trifecta, tamr)</a:t>
                      </a:r>
                    </a:p>
                    <a:p>
                      <a:pPr marL="0" marR="0" algn="l">
                        <a:spcBef>
                          <a:spcPts val="0"/>
                        </a:spcBef>
                        <a:spcAft>
                          <a:spcPts val="0"/>
                        </a:spcAft>
                      </a:pPr>
                      <a:r>
                        <a:rPr lang="en-US" sz="1200">
                          <a:effectLst/>
                        </a:rPr>
                        <a:t>Normalization</a:t>
                      </a:r>
                      <a:endParaRPr lang="en-US" sz="1200">
                        <a:effectLst/>
                        <a:latin typeface="Times New Roman" panose="02020603050405020304" pitchFamily="18" charset="0"/>
                        <a:ea typeface="Times New Roman" panose="02020603050405020304" pitchFamily="18" charset="0"/>
                      </a:endParaRPr>
                    </a:p>
                  </a:txBody>
                  <a:tcPr marL="34074" marR="34074" marT="0" marB="0"/>
                </a:tc>
                <a:tc>
                  <a:txBody>
                    <a:bodyPr/>
                    <a:lstStyle/>
                    <a:p>
                      <a:pPr marL="0" marR="0" algn="l">
                        <a:spcBef>
                          <a:spcPts val="0"/>
                        </a:spcBef>
                        <a:spcAft>
                          <a:spcPts val="600"/>
                        </a:spcAft>
                      </a:pPr>
                      <a:r>
                        <a:rPr lang="en-US" sz="1200" dirty="0">
                          <a:effectLst/>
                        </a:rPr>
                        <a:t>Erhard Rahm, Hong Hai Do.  Data cleaning: problems and current approaches. IEEE Data Engineering Bulletin, 2000.</a:t>
                      </a:r>
                      <a:br>
                        <a:rPr lang="en-US" sz="1200" dirty="0">
                          <a:effectLst/>
                        </a:rPr>
                      </a:br>
                      <a:r>
                        <a:rPr lang="en-US" sz="1200" u="sng" dirty="0">
                          <a:effectLst/>
                        </a:rPr>
                        <a:t>https://</a:t>
                      </a:r>
                      <a:r>
                        <a:rPr lang="en-US" sz="1200" u="sng" dirty="0" err="1">
                          <a:effectLst/>
                        </a:rPr>
                        <a:t>dbs.uni-leipzig.de</a:t>
                      </a:r>
                      <a:r>
                        <a:rPr lang="en-US" sz="1200" u="sng" dirty="0">
                          <a:effectLst/>
                        </a:rPr>
                        <a:t>/file/TBDE2000.pdf</a:t>
                      </a:r>
                      <a:endParaRPr lang="en-US" sz="1200" dirty="0">
                        <a:effectLst/>
                      </a:endParaRPr>
                    </a:p>
                    <a:p>
                      <a:pPr marL="0" marR="0" algn="l">
                        <a:spcBef>
                          <a:spcPts val="0"/>
                        </a:spcBef>
                        <a:spcAft>
                          <a:spcPts val="600"/>
                        </a:spcAft>
                      </a:pPr>
                      <a:r>
                        <a:rPr lang="en-US" sz="1200" dirty="0">
                          <a:effectLst/>
                        </a:rPr>
                        <a:t>Wrangler: Interactive visual specification of data transformation scripts. In Proceedings of the SIGCHI Conference on Human Factors in Computing Systems, 2011. </a:t>
                      </a:r>
                      <a:r>
                        <a:rPr lang="en-US" sz="1200" u="sng" dirty="0">
                          <a:effectLst/>
                          <a:hlinkClick r:id="rId3"/>
                        </a:rPr>
                        <a:t>http://vis.stanford.edu/papers/wrangler</a:t>
                      </a:r>
                      <a:r>
                        <a:rPr lang="en-US" sz="1200" dirty="0">
                          <a:effectLst/>
                        </a:rPr>
                        <a:t>.</a:t>
                      </a:r>
                    </a:p>
                    <a:p>
                      <a:pPr marL="0" marR="0" algn="l">
                        <a:spcBef>
                          <a:spcPts val="0"/>
                        </a:spcBef>
                        <a:spcAft>
                          <a:spcPts val="600"/>
                        </a:spcAft>
                      </a:pPr>
                      <a:r>
                        <a:rPr lang="en-US" sz="1200" dirty="0">
                          <a:effectLst/>
                        </a:rPr>
                        <a:t>Open Refine, Explore data. </a:t>
                      </a:r>
                      <a:r>
                        <a:rPr lang="en-US" sz="1200" u="sng" dirty="0">
                          <a:effectLst/>
                          <a:hlinkClick r:id="rId4"/>
                        </a:rPr>
                        <a:t>http://youtu.be/B70J_H_zAWM</a:t>
                      </a:r>
                      <a:r>
                        <a:rPr lang="en-US" sz="1200" dirty="0">
                          <a:effectLst/>
                        </a:rPr>
                        <a:t>.</a:t>
                      </a:r>
                    </a:p>
                    <a:p>
                      <a:pPr marL="0" marR="0" algn="l">
                        <a:spcBef>
                          <a:spcPts val="0"/>
                        </a:spcBef>
                        <a:spcAft>
                          <a:spcPts val="600"/>
                        </a:spcAft>
                      </a:pPr>
                      <a:r>
                        <a:rPr lang="en-US" sz="1200" dirty="0">
                          <a:effectLst/>
                        </a:rPr>
                        <a:t>Open Refine, Clean and transform data. </a:t>
                      </a:r>
                      <a:r>
                        <a:rPr lang="en-US" sz="1200" u="sng" dirty="0">
                          <a:effectLst/>
                          <a:hlinkClick r:id="rId5"/>
                        </a:rPr>
                        <a:t>http://youtu.be/cO8NVCs_Ba0</a:t>
                      </a:r>
                      <a:r>
                        <a:rPr lang="en-US" sz="1200" dirty="0">
                          <a:effectLst/>
                        </a:rPr>
                        <a:t>.</a:t>
                      </a:r>
                    </a:p>
                    <a:p>
                      <a:pPr marL="0" marR="0" algn="l">
                        <a:spcBef>
                          <a:spcPts val="0"/>
                        </a:spcBef>
                        <a:spcAft>
                          <a:spcPts val="600"/>
                        </a:spcAft>
                      </a:pPr>
                      <a:r>
                        <a:rPr lang="en-US" sz="1200" dirty="0">
                          <a:effectLst/>
                        </a:rPr>
                        <a:t>Open Refine, Reconcile and match data. </a:t>
                      </a:r>
                      <a:r>
                        <a:rPr lang="en-US" sz="1200" u="sng" dirty="0">
                          <a:effectLst/>
                          <a:hlinkClick r:id="rId6"/>
                        </a:rPr>
                        <a:t>http://youtu.be/5tsyz3ibYzk</a:t>
                      </a:r>
                      <a:r>
                        <a:rPr lang="en-US" sz="1200" dirty="0">
                          <a:effectLst/>
                        </a:rPr>
                        <a:t>. </a:t>
                      </a:r>
                    </a:p>
                  </a:txBody>
                  <a:tcPr marL="34074" marR="34074" marT="0" marB="0"/>
                </a:tc>
                <a:tc>
                  <a:txBody>
                    <a:bodyPr/>
                    <a:lstStyle/>
                    <a:p>
                      <a:pPr marL="0" marR="0" algn="just">
                        <a:spcBef>
                          <a:spcPts val="0"/>
                        </a:spcBef>
                        <a:spcAft>
                          <a:spcPts val="0"/>
                        </a:spcAft>
                      </a:pPr>
                      <a:r>
                        <a:rPr lang="en-US" sz="1200" dirty="0">
                          <a:effectLst/>
                        </a:rPr>
                        <a:t>HW4: </a:t>
                      </a:r>
                    </a:p>
                    <a:p>
                      <a:pPr marL="0" marR="0" algn="just">
                        <a:spcBef>
                          <a:spcPts val="0"/>
                        </a:spcBef>
                        <a:spcAft>
                          <a:spcPts val="0"/>
                        </a:spcAft>
                      </a:pPr>
                      <a:r>
                        <a:rPr lang="en-US" sz="1200" dirty="0">
                          <a:effectLst/>
                        </a:rPr>
                        <a:t>Data Cleaning (due Feb 22)</a:t>
                      </a:r>
                      <a:endParaRPr lang="en-US" sz="1200" b="1" dirty="0">
                        <a:effectLst/>
                        <a:latin typeface="Times New Roman" panose="02020603050405020304" pitchFamily="18" charset="0"/>
                      </a:endParaRPr>
                    </a:p>
                  </a:txBody>
                  <a:tcPr marL="34074" marR="34074" marT="0" marB="0"/>
                </a:tc>
                <a:tc>
                  <a:txBody>
                    <a:bodyPr/>
                    <a:lstStyle/>
                    <a:p>
                      <a:pPr marL="0" marR="0" algn="just">
                        <a:spcBef>
                          <a:spcPts val="0"/>
                        </a:spcBef>
                        <a:spcAft>
                          <a:spcPts val="0"/>
                        </a:spcAft>
                      </a:pPr>
                      <a:r>
                        <a:rPr lang="en-US" sz="1200" dirty="0">
                          <a:effectLst/>
                        </a:rPr>
                        <a:t>Prof. Ambite</a:t>
                      </a:r>
                    </a:p>
                    <a:p>
                      <a:pPr marL="0" marR="0" algn="just">
                        <a:spcBef>
                          <a:spcPts val="0"/>
                        </a:spcBef>
                        <a:spcAft>
                          <a:spcPts val="0"/>
                        </a:spcAft>
                      </a:pPr>
                      <a:r>
                        <a:rPr lang="en-US" sz="1200" dirty="0">
                          <a:effectLst/>
                        </a:rPr>
                        <a:t> </a:t>
                      </a:r>
                    </a:p>
                    <a:p>
                      <a:pPr marL="0" marR="0" algn="just">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4074" marR="34074" marT="0" marB="0"/>
                </a:tc>
                <a:extLst>
                  <a:ext uri="{0D108BD9-81ED-4DB2-BD59-A6C34878D82A}">
                    <a16:rowId xmlns:a16="http://schemas.microsoft.com/office/drawing/2014/main" xmlns="" val="689254251"/>
                  </a:ext>
                </a:extLst>
              </a:tr>
            </a:tbl>
          </a:graphicData>
        </a:graphic>
      </p:graphicFrame>
    </p:spTree>
    <p:extLst>
      <p:ext uri="{BB962C8B-B14F-4D97-AF65-F5344CB8AC3E}">
        <p14:creationId xmlns:p14="http://schemas.microsoft.com/office/powerpoint/2010/main" val="4281178464"/>
      </p:ext>
    </p:extLst>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Data Cleaning/Transformation</a:t>
            </a:r>
          </a:p>
        </p:txBody>
      </p:sp>
      <p:grpSp>
        <p:nvGrpSpPr>
          <p:cNvPr id="5" name="Group 4"/>
          <p:cNvGrpSpPr/>
          <p:nvPr/>
        </p:nvGrpSpPr>
        <p:grpSpPr>
          <a:xfrm>
            <a:off x="0" y="6323372"/>
            <a:ext cx="9182961" cy="548585"/>
            <a:chOff x="0" y="6323372"/>
            <a:chExt cx="9182961" cy="548585"/>
          </a:xfrm>
        </p:grpSpPr>
        <p:sp>
          <p:nvSpPr>
            <p:cNvPr id="6" name="TextBox 5"/>
            <p:cNvSpPr txBox="1"/>
            <p:nvPr/>
          </p:nvSpPr>
          <p:spPr>
            <a:xfrm>
              <a:off x="8581534" y="6601156"/>
              <a:ext cx="601427" cy="261600"/>
            </a:xfrm>
            <a:prstGeom prst="rect">
              <a:avLst/>
            </a:prstGeom>
            <a:noFill/>
          </p:spPr>
          <p:txBody>
            <a:bodyPr wrap="none" lIns="91430" tIns="45715" rIns="91430" bIns="45715" rtlCol="0">
              <a:spAutoFit/>
            </a:bodyPr>
            <a:lstStyle/>
            <a:p>
              <a:pPr algn="r"/>
              <a:r>
                <a:rPr lang="en-US" sz="1100" dirty="0">
                  <a:solidFill>
                    <a:srgbClr val="4F81BD"/>
                  </a:solidFill>
                  <a:latin typeface="Calibri"/>
                </a:rPr>
                <a:t>Ambite</a:t>
              </a:r>
              <a:endParaRPr lang="en-US" sz="1100" dirty="0">
                <a:solidFill>
                  <a:schemeClr val="accent1"/>
                </a:solidFill>
                <a:latin typeface="+mn-lt"/>
              </a:endParaRPr>
            </a:p>
          </p:txBody>
        </p:sp>
        <p:sp>
          <p:nvSpPr>
            <p:cNvPr id="7" name="TextBox 6"/>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8" name="Picture 7"/>
            <p:cNvPicPr>
              <a:picLocks noChangeAspect="1"/>
            </p:cNvPicPr>
            <p:nvPr/>
          </p:nvPicPr>
          <p:blipFill>
            <a:blip r:embed="rId2">
              <a:alphaModFix amt="52000"/>
            </a:blip>
            <a:stretch>
              <a:fillRect/>
            </a:stretch>
          </p:blipFill>
          <p:spPr>
            <a:xfrm>
              <a:off x="8285824" y="6323372"/>
              <a:ext cx="779618" cy="274638"/>
            </a:xfrm>
            <a:prstGeom prst="rect">
              <a:avLst/>
            </a:prstGeom>
          </p:spPr>
        </p:pic>
      </p:grpSp>
      <p:pic>
        <p:nvPicPr>
          <p:cNvPr id="16" name="Picture 15" descr="&#10;">
            <a:extLst>
              <a:ext uri="{FF2B5EF4-FFF2-40B4-BE49-F238E27FC236}">
                <a16:creationId xmlns:a16="http://schemas.microsoft.com/office/drawing/2014/main" xmlns="" id="{B45D621C-1923-BA46-B89A-9D36D615B994}"/>
              </a:ext>
            </a:extLst>
          </p:cNvPr>
          <p:cNvPicPr>
            <a:picLocks noChangeAspect="1"/>
          </p:cNvPicPr>
          <p:nvPr/>
        </p:nvPicPr>
        <p:blipFill>
          <a:blip r:embed="rId3"/>
          <a:stretch>
            <a:fillRect/>
          </a:stretch>
        </p:blipFill>
        <p:spPr>
          <a:xfrm>
            <a:off x="241300" y="1631950"/>
            <a:ext cx="8661400" cy="3594100"/>
          </a:xfrm>
          <a:prstGeom prst="rect">
            <a:avLst/>
          </a:prstGeom>
        </p:spPr>
      </p:pic>
      <p:sp>
        <p:nvSpPr>
          <p:cNvPr id="18" name="TextBox 17">
            <a:extLst>
              <a:ext uri="{FF2B5EF4-FFF2-40B4-BE49-F238E27FC236}">
                <a16:creationId xmlns:a16="http://schemas.microsoft.com/office/drawing/2014/main" xmlns="" id="{2FD8D80F-E16E-CE4F-9E9D-FE0C4609F53B}"/>
              </a:ext>
            </a:extLst>
          </p:cNvPr>
          <p:cNvSpPr txBox="1"/>
          <p:nvPr/>
        </p:nvSpPr>
        <p:spPr>
          <a:xfrm>
            <a:off x="3316603" y="6460691"/>
            <a:ext cx="3007298" cy="307777"/>
          </a:xfrm>
          <a:prstGeom prst="rect">
            <a:avLst/>
          </a:prstGeom>
          <a:noFill/>
        </p:spPr>
        <p:txBody>
          <a:bodyPr wrap="none" rtlCol="0">
            <a:spAutoFit/>
          </a:bodyPr>
          <a:lstStyle/>
          <a:p>
            <a:r>
              <a:rPr lang="en-US" sz="1400" dirty="0">
                <a:latin typeface="+mn-lt"/>
              </a:rPr>
              <a:t>[From </a:t>
            </a:r>
            <a:r>
              <a:rPr lang="en-US" sz="1400" dirty="0" err="1">
                <a:latin typeface="+mn-lt"/>
              </a:rPr>
              <a:t>Raman&amp;Hellerstein</a:t>
            </a:r>
            <a:r>
              <a:rPr lang="en-US" sz="1400" dirty="0">
                <a:latin typeface="+mn-lt"/>
              </a:rPr>
              <a:t>, VLDB 2001]</a:t>
            </a:r>
          </a:p>
        </p:txBody>
      </p:sp>
    </p:spTree>
    <p:extLst>
      <p:ext uri="{BB962C8B-B14F-4D97-AF65-F5344CB8AC3E}">
        <p14:creationId xmlns:p14="http://schemas.microsoft.com/office/powerpoint/2010/main" val="4215436507"/>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Data Cleaning/Transformation</a:t>
            </a:r>
          </a:p>
        </p:txBody>
      </p:sp>
      <p:grpSp>
        <p:nvGrpSpPr>
          <p:cNvPr id="5" name="Group 4"/>
          <p:cNvGrpSpPr/>
          <p:nvPr/>
        </p:nvGrpSpPr>
        <p:grpSpPr>
          <a:xfrm>
            <a:off x="0" y="6323372"/>
            <a:ext cx="9182961" cy="548585"/>
            <a:chOff x="0" y="6323372"/>
            <a:chExt cx="9182961" cy="548585"/>
          </a:xfrm>
        </p:grpSpPr>
        <p:sp>
          <p:nvSpPr>
            <p:cNvPr id="6" name="TextBox 5"/>
            <p:cNvSpPr txBox="1"/>
            <p:nvPr/>
          </p:nvSpPr>
          <p:spPr>
            <a:xfrm>
              <a:off x="8581534" y="6601156"/>
              <a:ext cx="601427" cy="261600"/>
            </a:xfrm>
            <a:prstGeom prst="rect">
              <a:avLst/>
            </a:prstGeom>
            <a:noFill/>
          </p:spPr>
          <p:txBody>
            <a:bodyPr wrap="none" lIns="91430" tIns="45715" rIns="91430" bIns="45715" rtlCol="0">
              <a:spAutoFit/>
            </a:bodyPr>
            <a:lstStyle/>
            <a:p>
              <a:pPr algn="r"/>
              <a:r>
                <a:rPr lang="en-US" sz="1100" dirty="0">
                  <a:solidFill>
                    <a:srgbClr val="4F81BD"/>
                  </a:solidFill>
                  <a:latin typeface="Calibri"/>
                </a:rPr>
                <a:t>Ambite</a:t>
              </a:r>
              <a:endParaRPr lang="en-US" sz="1100" dirty="0">
                <a:solidFill>
                  <a:schemeClr val="accent1"/>
                </a:solidFill>
                <a:latin typeface="+mn-lt"/>
              </a:endParaRPr>
            </a:p>
          </p:txBody>
        </p:sp>
        <p:sp>
          <p:nvSpPr>
            <p:cNvPr id="7" name="TextBox 6"/>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8" name="Picture 7"/>
            <p:cNvPicPr>
              <a:picLocks noChangeAspect="1"/>
            </p:cNvPicPr>
            <p:nvPr/>
          </p:nvPicPr>
          <p:blipFill>
            <a:blip r:embed="rId2">
              <a:alphaModFix amt="52000"/>
            </a:blip>
            <a:stretch>
              <a:fillRect/>
            </a:stretch>
          </p:blipFill>
          <p:spPr>
            <a:xfrm>
              <a:off x="8285824" y="6323372"/>
              <a:ext cx="779618" cy="274638"/>
            </a:xfrm>
            <a:prstGeom prst="rect">
              <a:avLst/>
            </a:prstGeom>
          </p:spPr>
        </p:pic>
      </p:grpSp>
      <p:pic>
        <p:nvPicPr>
          <p:cNvPr id="13" name="Picture 12">
            <a:extLst>
              <a:ext uri="{FF2B5EF4-FFF2-40B4-BE49-F238E27FC236}">
                <a16:creationId xmlns:a16="http://schemas.microsoft.com/office/drawing/2014/main" xmlns="" id="{19E6C8FB-8CBE-6E48-BDD7-6910A33245CC}"/>
              </a:ext>
            </a:extLst>
          </p:cNvPr>
          <p:cNvPicPr>
            <a:picLocks noChangeAspect="1"/>
          </p:cNvPicPr>
          <p:nvPr/>
        </p:nvPicPr>
        <p:blipFill>
          <a:blip r:embed="rId3"/>
          <a:stretch>
            <a:fillRect/>
          </a:stretch>
        </p:blipFill>
        <p:spPr>
          <a:xfrm>
            <a:off x="1050507" y="1417638"/>
            <a:ext cx="7042985" cy="4593251"/>
          </a:xfrm>
          <a:prstGeom prst="rect">
            <a:avLst/>
          </a:prstGeom>
        </p:spPr>
      </p:pic>
      <p:sp>
        <p:nvSpPr>
          <p:cNvPr id="3" name="TextBox 2">
            <a:extLst>
              <a:ext uri="{FF2B5EF4-FFF2-40B4-BE49-F238E27FC236}">
                <a16:creationId xmlns:a16="http://schemas.microsoft.com/office/drawing/2014/main" xmlns="" id="{B51DCBB2-7208-8345-9FD1-72FA2DBBE4FE}"/>
              </a:ext>
            </a:extLst>
          </p:cNvPr>
          <p:cNvSpPr txBox="1"/>
          <p:nvPr/>
        </p:nvSpPr>
        <p:spPr>
          <a:xfrm>
            <a:off x="3316603" y="6460691"/>
            <a:ext cx="3007298" cy="307777"/>
          </a:xfrm>
          <a:prstGeom prst="rect">
            <a:avLst/>
          </a:prstGeom>
          <a:noFill/>
        </p:spPr>
        <p:txBody>
          <a:bodyPr wrap="none" rtlCol="0">
            <a:spAutoFit/>
          </a:bodyPr>
          <a:lstStyle/>
          <a:p>
            <a:r>
              <a:rPr lang="en-US" sz="1400" dirty="0">
                <a:latin typeface="+mn-lt"/>
              </a:rPr>
              <a:t>[From </a:t>
            </a:r>
            <a:r>
              <a:rPr lang="en-US" sz="1400" dirty="0" err="1">
                <a:latin typeface="+mn-lt"/>
              </a:rPr>
              <a:t>Raman&amp;Hellerstein</a:t>
            </a:r>
            <a:r>
              <a:rPr lang="en-US" sz="1400" dirty="0">
                <a:latin typeface="+mn-lt"/>
              </a:rPr>
              <a:t>, VLDB 2001]</a:t>
            </a:r>
          </a:p>
        </p:txBody>
      </p:sp>
    </p:spTree>
    <p:extLst>
      <p:ext uri="{BB962C8B-B14F-4D97-AF65-F5344CB8AC3E}">
        <p14:creationId xmlns:p14="http://schemas.microsoft.com/office/powerpoint/2010/main" val="3933713644"/>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By Example</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2">
              <a:alphaModFix amt="52000"/>
            </a:blip>
            <a:stretch>
              <a:fillRect/>
            </a:stretch>
          </p:blipFill>
          <p:spPr>
            <a:xfrm>
              <a:off x="8285824" y="6323372"/>
              <a:ext cx="779618" cy="274638"/>
            </a:xfrm>
            <a:prstGeom prst="rect">
              <a:avLst/>
            </a:prstGeom>
          </p:spPr>
        </p:pic>
      </p:grpSp>
      <p:pic>
        <p:nvPicPr>
          <p:cNvPr id="10" name="Picture 9">
            <a:extLst>
              <a:ext uri="{FF2B5EF4-FFF2-40B4-BE49-F238E27FC236}">
                <a16:creationId xmlns:a16="http://schemas.microsoft.com/office/drawing/2014/main" xmlns="" id="{4939DEC1-A45F-CB4B-A6A9-E14026EC3B6A}"/>
              </a:ext>
            </a:extLst>
          </p:cNvPr>
          <p:cNvPicPr>
            <a:picLocks noChangeAspect="1"/>
          </p:cNvPicPr>
          <p:nvPr/>
        </p:nvPicPr>
        <p:blipFill>
          <a:blip r:embed="rId3"/>
          <a:stretch>
            <a:fillRect/>
          </a:stretch>
        </p:blipFill>
        <p:spPr>
          <a:xfrm>
            <a:off x="236863" y="1494503"/>
            <a:ext cx="8670274" cy="3868993"/>
          </a:xfrm>
          <a:prstGeom prst="rect">
            <a:avLst/>
          </a:prstGeom>
        </p:spPr>
      </p:pic>
      <p:pic>
        <p:nvPicPr>
          <p:cNvPr id="12" name="Picture 11">
            <a:extLst>
              <a:ext uri="{FF2B5EF4-FFF2-40B4-BE49-F238E27FC236}">
                <a16:creationId xmlns:a16="http://schemas.microsoft.com/office/drawing/2014/main" xmlns="" id="{B39C5D72-ABBF-9743-B779-138569658D47}"/>
              </a:ext>
            </a:extLst>
          </p:cNvPr>
          <p:cNvPicPr>
            <a:picLocks noChangeAspect="1"/>
          </p:cNvPicPr>
          <p:nvPr/>
        </p:nvPicPr>
        <p:blipFill>
          <a:blip r:embed="rId4"/>
          <a:stretch>
            <a:fillRect/>
          </a:stretch>
        </p:blipFill>
        <p:spPr>
          <a:xfrm>
            <a:off x="2413853" y="3507927"/>
            <a:ext cx="6730147" cy="3350073"/>
          </a:xfrm>
          <a:prstGeom prst="rect">
            <a:avLst/>
          </a:prstGeom>
          <a:ln w="38100">
            <a:solidFill>
              <a:schemeClr val="tx1"/>
            </a:solidFill>
          </a:ln>
        </p:spPr>
      </p:pic>
    </p:spTree>
    <p:extLst>
      <p:ext uri="{BB962C8B-B14F-4D97-AF65-F5344CB8AC3E}">
        <p14:creationId xmlns:p14="http://schemas.microsoft.com/office/powerpoint/2010/main" val="20228138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 By Example</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822209" y="1497993"/>
            <a:ext cx="7351017" cy="4929577"/>
          </a:xfrm>
          <a:prstGeom prst="rect">
            <a:avLst/>
          </a:prstGeom>
          <a:noFill/>
          <a:ln>
            <a:noFill/>
          </a:ln>
        </p:spPr>
      </p:pic>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3061700198"/>
      </p:ext>
    </p:extLst>
  </p:cSld>
  <p:clrMapOvr>
    <a:masterClrMapping/>
  </p:clrMapOvr>
  <p:transition xmlns:p14="http://schemas.microsoft.com/office/powerpoint/2010/mai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Data Cleaning/Transformation</a:t>
            </a:r>
          </a:p>
        </p:txBody>
      </p:sp>
      <p:sp>
        <p:nvSpPr>
          <p:cNvPr id="193538" name="Content Placeholder 2"/>
          <p:cNvSpPr>
            <a:spLocks noGrp="1"/>
          </p:cNvSpPr>
          <p:nvPr>
            <p:ph idx="1"/>
          </p:nvPr>
        </p:nvSpPr>
        <p:spPr/>
        <p:txBody>
          <a:bodyPr/>
          <a:lstStyle/>
          <a:p>
            <a:pPr>
              <a:spcBef>
                <a:spcPts val="1725"/>
              </a:spcBef>
            </a:pPr>
            <a:r>
              <a:rPr lang="en-US" sz="2400" dirty="0"/>
              <a:t>Types of dirty data</a:t>
            </a:r>
          </a:p>
          <a:p>
            <a:pPr>
              <a:spcBef>
                <a:spcPts val="1725"/>
              </a:spcBef>
            </a:pPr>
            <a:r>
              <a:rPr lang="en-US" sz="2400" dirty="0"/>
              <a:t>Challenges</a:t>
            </a:r>
          </a:p>
          <a:p>
            <a:pPr lvl="1">
              <a:spcBef>
                <a:spcPts val="525"/>
              </a:spcBef>
            </a:pPr>
            <a:r>
              <a:rPr lang="en-US" sz="2400" dirty="0"/>
              <a:t>Detection</a:t>
            </a:r>
          </a:p>
          <a:p>
            <a:pPr lvl="1">
              <a:spcBef>
                <a:spcPts val="525"/>
              </a:spcBef>
            </a:pPr>
            <a:r>
              <a:rPr lang="en-US" sz="2400" dirty="0"/>
              <a:t>Fixing</a:t>
            </a:r>
          </a:p>
          <a:p>
            <a:pPr lvl="1">
              <a:spcBef>
                <a:spcPts val="525"/>
              </a:spcBef>
            </a:pPr>
            <a:r>
              <a:rPr lang="en-US" sz="2400" dirty="0"/>
              <a:t>Large data sets</a:t>
            </a:r>
          </a:p>
          <a:p>
            <a:pPr>
              <a:spcBef>
                <a:spcPts val="1725"/>
              </a:spcBef>
            </a:pPr>
            <a:r>
              <a:rPr lang="en-US" sz="2400" dirty="0"/>
              <a:t>Techniques</a:t>
            </a:r>
          </a:p>
          <a:p>
            <a:pPr>
              <a:spcBef>
                <a:spcPts val="1725"/>
              </a:spcBef>
            </a:pPr>
            <a:r>
              <a:rPr lang="en-US" sz="2400" dirty="0"/>
              <a:t>Research problems</a:t>
            </a:r>
          </a:p>
        </p:txBody>
      </p:sp>
      <p:pic>
        <p:nvPicPr>
          <p:cNvPr id="3" name="Picture 2"/>
          <p:cNvPicPr>
            <a:picLocks noChangeAspect="1"/>
          </p:cNvPicPr>
          <p:nvPr/>
        </p:nvPicPr>
        <p:blipFill>
          <a:blip r:embed="rId2"/>
          <a:stretch>
            <a:fillRect/>
          </a:stretch>
        </p:blipFill>
        <p:spPr>
          <a:xfrm>
            <a:off x="3890409" y="1461248"/>
            <a:ext cx="4103664" cy="1126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 name="Group 4"/>
          <p:cNvGrpSpPr/>
          <p:nvPr/>
        </p:nvGrpSpPr>
        <p:grpSpPr>
          <a:xfrm>
            <a:off x="0" y="6323372"/>
            <a:ext cx="9182961" cy="548585"/>
            <a:chOff x="0" y="6323372"/>
            <a:chExt cx="9182961" cy="548585"/>
          </a:xfrm>
        </p:grpSpPr>
        <p:sp>
          <p:nvSpPr>
            <p:cNvPr id="6" name="TextBox 5"/>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7" name="TextBox 6"/>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8" name="Picture 7"/>
            <p:cNvPicPr>
              <a:picLocks noChangeAspect="1"/>
            </p:cNvPicPr>
            <p:nvPr/>
          </p:nvPicPr>
          <p:blipFill>
            <a:blip r:embed="rId3">
              <a:alphaModFix amt="52000"/>
            </a:blip>
            <a:stretch>
              <a:fillRect/>
            </a:stretch>
          </p:blipFill>
          <p:spPr>
            <a:xfrm>
              <a:off x="8285824" y="6323372"/>
              <a:ext cx="779618" cy="274638"/>
            </a:xfrm>
            <a:prstGeom prst="rect">
              <a:avLst/>
            </a:prstGeom>
          </p:spPr>
        </p:pic>
      </p:grpSp>
      <p:pic>
        <p:nvPicPr>
          <p:cNvPr id="11" name="Picture 10">
            <a:extLst>
              <a:ext uri="{FF2B5EF4-FFF2-40B4-BE49-F238E27FC236}">
                <a16:creationId xmlns:a16="http://schemas.microsoft.com/office/drawing/2014/main" xmlns="" id="{00728593-BEE7-6B43-BC92-A1FED9BD4549}"/>
              </a:ext>
            </a:extLst>
          </p:cNvPr>
          <p:cNvPicPr>
            <a:picLocks noChangeAspect="1"/>
          </p:cNvPicPr>
          <p:nvPr/>
        </p:nvPicPr>
        <p:blipFill>
          <a:blip r:embed="rId4"/>
          <a:stretch>
            <a:fillRect/>
          </a:stretch>
        </p:blipFill>
        <p:spPr>
          <a:xfrm>
            <a:off x="4280273" y="4053067"/>
            <a:ext cx="3517900" cy="850900"/>
          </a:xfrm>
          <a:prstGeom prst="rect">
            <a:avLst/>
          </a:prstGeom>
        </p:spPr>
      </p:pic>
      <p:pic>
        <p:nvPicPr>
          <p:cNvPr id="12" name="Picture 11">
            <a:extLst>
              <a:ext uri="{FF2B5EF4-FFF2-40B4-BE49-F238E27FC236}">
                <a16:creationId xmlns:a16="http://schemas.microsoft.com/office/drawing/2014/main" xmlns="" id="{3A17786E-45FD-E342-BBF9-AA0843CFDA91}"/>
              </a:ext>
            </a:extLst>
          </p:cNvPr>
          <p:cNvPicPr>
            <a:picLocks noChangeAspect="1"/>
          </p:cNvPicPr>
          <p:nvPr/>
        </p:nvPicPr>
        <p:blipFill>
          <a:blip r:embed="rId5"/>
          <a:stretch>
            <a:fillRect/>
          </a:stretch>
        </p:blipFill>
        <p:spPr>
          <a:xfrm>
            <a:off x="4570160" y="5086529"/>
            <a:ext cx="2159000" cy="1066800"/>
          </a:xfrm>
          <a:prstGeom prst="rect">
            <a:avLst/>
          </a:prstGeom>
        </p:spPr>
      </p:pic>
      <p:pic>
        <p:nvPicPr>
          <p:cNvPr id="14" name="Picture 13" descr="A close up of a logo&#10;&#10;Description automatically generated">
            <a:extLst>
              <a:ext uri="{FF2B5EF4-FFF2-40B4-BE49-F238E27FC236}">
                <a16:creationId xmlns:a16="http://schemas.microsoft.com/office/drawing/2014/main" xmlns="" id="{369AC159-98C8-8546-8987-4FC050291790}"/>
              </a:ext>
            </a:extLst>
          </p:cNvPr>
          <p:cNvPicPr>
            <a:picLocks noChangeAspect="1"/>
          </p:cNvPicPr>
          <p:nvPr/>
        </p:nvPicPr>
        <p:blipFill>
          <a:blip r:embed="rId6"/>
          <a:stretch>
            <a:fillRect/>
          </a:stretch>
        </p:blipFill>
        <p:spPr>
          <a:xfrm>
            <a:off x="4183291" y="2854505"/>
            <a:ext cx="3314700" cy="1016000"/>
          </a:xfrm>
          <a:prstGeom prst="rect">
            <a:avLst/>
          </a:prstGeom>
        </p:spPr>
      </p:pic>
    </p:spTree>
    <p:extLst>
      <p:ext uri="{BB962C8B-B14F-4D97-AF65-F5344CB8AC3E}">
        <p14:creationId xmlns:p14="http://schemas.microsoft.com/office/powerpoint/2010/main" val="1179199829"/>
      </p:ext>
    </p:extLst>
  </p:cSld>
  <p:clrMapOvr>
    <a:masterClrMapping/>
  </p:clrMapOvr>
  <p:transition xmlns:p14="http://schemas.microsoft.com/office/powerpoint/2010/mai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29" y="87389"/>
            <a:ext cx="8779421" cy="1143000"/>
          </a:xfrm>
        </p:spPr>
        <p:txBody>
          <a:bodyPr/>
          <a:lstStyle/>
          <a:p>
            <a:r>
              <a:rPr lang="en-US" dirty="0"/>
              <a:t>String Similarity: </a:t>
            </a:r>
            <a:br>
              <a:rPr lang="en-US" dirty="0"/>
            </a:br>
            <a:r>
              <a:rPr lang="en-US" dirty="0"/>
              <a:t>Why Strings Don’t Match Perfectly?</a:t>
            </a:r>
          </a:p>
        </p:txBody>
      </p:sp>
      <p:grpSp>
        <p:nvGrpSpPr>
          <p:cNvPr id="9" name="Group 8"/>
          <p:cNvGrpSpPr/>
          <p:nvPr/>
        </p:nvGrpSpPr>
        <p:grpSpPr>
          <a:xfrm>
            <a:off x="3359788" y="1753760"/>
            <a:ext cx="3370076" cy="461665"/>
            <a:chOff x="1439855" y="1602356"/>
            <a:chExt cx="3370076" cy="461665"/>
          </a:xfrm>
        </p:grpSpPr>
        <p:sp>
          <p:nvSpPr>
            <p:cNvPr id="3" name="TextBox 2"/>
            <p:cNvSpPr txBox="1"/>
            <p:nvPr/>
          </p:nvSpPr>
          <p:spPr>
            <a:xfrm>
              <a:off x="1439855" y="1602356"/>
              <a:ext cx="871452" cy="461665"/>
            </a:xfrm>
            <a:prstGeom prst="rect">
              <a:avLst/>
            </a:prstGeom>
            <a:noFill/>
            <a:scene3d>
              <a:camera prst="orthographicFront">
                <a:rot lat="0" lon="0" rev="300000"/>
              </a:camera>
              <a:lightRig rig="threePt" dir="t"/>
            </a:scene3d>
          </p:spPr>
          <p:txBody>
            <a:bodyPr wrap="none" rtlCol="0">
              <a:spAutoFit/>
            </a:bodyPr>
            <a:lstStyle/>
            <a:p>
              <a:r>
                <a:rPr lang="en-US" dirty="0">
                  <a:latin typeface="+mn-lt"/>
                </a:rPr>
                <a:t>typos</a:t>
              </a:r>
            </a:p>
          </p:txBody>
        </p:sp>
        <p:sp>
          <p:nvSpPr>
            <p:cNvPr id="11" name="TextBox 10"/>
            <p:cNvSpPr txBox="1"/>
            <p:nvPr/>
          </p:nvSpPr>
          <p:spPr>
            <a:xfrm>
              <a:off x="2547435" y="1663911"/>
              <a:ext cx="2262496" cy="369332"/>
            </a:xfrm>
            <a:prstGeom prst="rect">
              <a:avLst/>
            </a:prstGeom>
            <a:noFill/>
          </p:spPr>
          <p:txBody>
            <a:bodyPr wrap="none" rtlCol="0">
              <a:spAutoFit/>
            </a:bodyPr>
            <a:lstStyle/>
            <a:p>
              <a:r>
                <a:rPr lang="en-US" sz="1800" dirty="0">
                  <a:solidFill>
                    <a:srgbClr val="F79646"/>
                  </a:solidFill>
                  <a:latin typeface="Courier"/>
                  <a:cs typeface="Courier"/>
                </a:rPr>
                <a:t>"</a:t>
              </a:r>
              <a:r>
                <a:rPr lang="en-US" sz="1800" dirty="0" err="1">
                  <a:solidFill>
                    <a:srgbClr val="F79646"/>
                  </a:solidFill>
                  <a:latin typeface="Courier"/>
                  <a:cs typeface="Courier"/>
                </a:rPr>
                <a:t>Joh</a:t>
              </a:r>
              <a:r>
                <a:rPr lang="en-US" sz="1800" dirty="0">
                  <a:solidFill>
                    <a:srgbClr val="F79646"/>
                  </a:solidFill>
                  <a:latin typeface="Courier"/>
                  <a:cs typeface="Courier"/>
                </a:rPr>
                <a:t>” </a:t>
              </a:r>
              <a:r>
                <a:rPr lang="en-US" sz="1800" dirty="0" err="1">
                  <a:latin typeface="Courier"/>
                  <a:cs typeface="Courier"/>
                </a:rPr>
                <a:t>vs</a:t>
              </a:r>
              <a:r>
                <a:rPr lang="en-US" sz="1800" dirty="0">
                  <a:solidFill>
                    <a:srgbClr val="F79646"/>
                  </a:solidFill>
                  <a:latin typeface="Courier"/>
                  <a:cs typeface="Courier"/>
                </a:rPr>
                <a:t> </a:t>
              </a:r>
              <a:r>
                <a:rPr lang="en-US" sz="1800" dirty="0">
                  <a:solidFill>
                    <a:schemeClr val="accent5"/>
                  </a:solidFill>
                  <a:latin typeface="Courier"/>
                  <a:cs typeface="Courier"/>
                </a:rPr>
                <a:t>“John” </a:t>
              </a:r>
              <a:endParaRPr lang="en-US" sz="2000" dirty="0">
                <a:solidFill>
                  <a:schemeClr val="accent5"/>
                </a:solidFill>
                <a:latin typeface="+mn-lt"/>
              </a:endParaRPr>
            </a:p>
          </p:txBody>
        </p:sp>
      </p:grpSp>
      <p:grpSp>
        <p:nvGrpSpPr>
          <p:cNvPr id="10" name="Group 9"/>
          <p:cNvGrpSpPr/>
          <p:nvPr/>
        </p:nvGrpSpPr>
        <p:grpSpPr>
          <a:xfrm>
            <a:off x="2566723" y="2307758"/>
            <a:ext cx="4173148" cy="461665"/>
            <a:chOff x="2097018" y="2504695"/>
            <a:chExt cx="4173148" cy="461665"/>
          </a:xfrm>
        </p:grpSpPr>
        <p:sp>
          <p:nvSpPr>
            <p:cNvPr id="4" name="TextBox 3"/>
            <p:cNvSpPr txBox="1"/>
            <p:nvPr/>
          </p:nvSpPr>
          <p:spPr>
            <a:xfrm>
              <a:off x="2097018" y="2504695"/>
              <a:ext cx="1546968" cy="461665"/>
            </a:xfrm>
            <a:prstGeom prst="rect">
              <a:avLst/>
            </a:prstGeom>
            <a:noFill/>
            <a:scene3d>
              <a:camera prst="orthographicFront">
                <a:rot lat="0" lon="0" rev="300000"/>
              </a:camera>
              <a:lightRig rig="threePt" dir="t"/>
            </a:scene3d>
          </p:spPr>
          <p:txBody>
            <a:bodyPr wrap="none" rtlCol="0">
              <a:spAutoFit/>
            </a:bodyPr>
            <a:lstStyle/>
            <a:p>
              <a:r>
                <a:rPr lang="en-US" dirty="0">
                  <a:latin typeface="+mn-lt"/>
                </a:rPr>
                <a:t>OCR errors</a:t>
              </a:r>
            </a:p>
          </p:txBody>
        </p:sp>
        <p:sp>
          <p:nvSpPr>
            <p:cNvPr id="12" name="TextBox 11"/>
            <p:cNvSpPr txBox="1"/>
            <p:nvPr/>
          </p:nvSpPr>
          <p:spPr>
            <a:xfrm>
              <a:off x="3869148" y="2597028"/>
              <a:ext cx="2401018" cy="369332"/>
            </a:xfrm>
            <a:prstGeom prst="rect">
              <a:avLst/>
            </a:prstGeom>
            <a:noFill/>
          </p:spPr>
          <p:txBody>
            <a:bodyPr wrap="none" rtlCol="0">
              <a:spAutoFit/>
            </a:bodyPr>
            <a:lstStyle/>
            <a:p>
              <a:r>
                <a:rPr lang="en-US" sz="1800" dirty="0">
                  <a:solidFill>
                    <a:srgbClr val="F79646"/>
                  </a:solidFill>
                  <a:latin typeface="Courier"/>
                  <a:cs typeface="Courier"/>
                </a:rPr>
                <a:t>"J0hn” </a:t>
              </a:r>
              <a:r>
                <a:rPr lang="en-US" sz="1800" dirty="0" err="1">
                  <a:latin typeface="Courier"/>
                  <a:cs typeface="Courier"/>
                </a:rPr>
                <a:t>vs</a:t>
              </a:r>
              <a:r>
                <a:rPr lang="en-US" sz="1800" dirty="0">
                  <a:solidFill>
                    <a:srgbClr val="F79646"/>
                  </a:solidFill>
                  <a:latin typeface="Courier"/>
                  <a:cs typeface="Courier"/>
                </a:rPr>
                <a:t> </a:t>
              </a:r>
              <a:r>
                <a:rPr lang="en-US" sz="1800" dirty="0">
                  <a:solidFill>
                    <a:schemeClr val="accent5"/>
                  </a:solidFill>
                  <a:latin typeface="Courier"/>
                  <a:cs typeface="Courier"/>
                </a:rPr>
                <a:t>“John” </a:t>
              </a:r>
              <a:endParaRPr lang="en-US" sz="2000" dirty="0">
                <a:solidFill>
                  <a:schemeClr val="accent5"/>
                </a:solidFill>
                <a:latin typeface="+mn-lt"/>
              </a:endParaRPr>
            </a:p>
          </p:txBody>
        </p:sp>
      </p:grpSp>
      <p:grpSp>
        <p:nvGrpSpPr>
          <p:cNvPr id="18" name="Group 17"/>
          <p:cNvGrpSpPr/>
          <p:nvPr/>
        </p:nvGrpSpPr>
        <p:grpSpPr>
          <a:xfrm>
            <a:off x="867468" y="2888456"/>
            <a:ext cx="6438522" cy="461665"/>
            <a:chOff x="1137115" y="3407034"/>
            <a:chExt cx="6438522" cy="461665"/>
          </a:xfrm>
        </p:grpSpPr>
        <p:sp>
          <p:nvSpPr>
            <p:cNvPr id="5" name="TextBox 4"/>
            <p:cNvSpPr txBox="1"/>
            <p:nvPr/>
          </p:nvSpPr>
          <p:spPr>
            <a:xfrm>
              <a:off x="1137115" y="3407034"/>
              <a:ext cx="3104936" cy="461665"/>
            </a:xfrm>
            <a:prstGeom prst="rect">
              <a:avLst/>
            </a:prstGeom>
            <a:noFill/>
            <a:scene3d>
              <a:camera prst="orthographicFront">
                <a:rot lat="0" lon="0" rev="300000"/>
              </a:camera>
              <a:lightRig rig="threePt" dir="t"/>
            </a:scene3d>
          </p:spPr>
          <p:txBody>
            <a:bodyPr wrap="none" rtlCol="0">
              <a:spAutoFit/>
            </a:bodyPr>
            <a:lstStyle/>
            <a:p>
              <a:r>
                <a:rPr lang="en-US" dirty="0">
                  <a:latin typeface="+mn-lt"/>
                </a:rPr>
                <a:t>formatting conventions</a:t>
              </a:r>
            </a:p>
          </p:txBody>
        </p:sp>
        <p:sp>
          <p:nvSpPr>
            <p:cNvPr id="13" name="TextBox 12"/>
            <p:cNvSpPr txBox="1"/>
            <p:nvPr/>
          </p:nvSpPr>
          <p:spPr>
            <a:xfrm>
              <a:off x="4482009" y="3499367"/>
              <a:ext cx="3093628" cy="369332"/>
            </a:xfrm>
            <a:prstGeom prst="rect">
              <a:avLst/>
            </a:prstGeom>
            <a:noFill/>
          </p:spPr>
          <p:txBody>
            <a:bodyPr wrap="none" rtlCol="0">
              <a:spAutoFit/>
            </a:bodyPr>
            <a:lstStyle/>
            <a:p>
              <a:r>
                <a:rPr lang="en-US" sz="1800" dirty="0">
                  <a:solidFill>
                    <a:srgbClr val="F79646"/>
                  </a:solidFill>
                  <a:latin typeface="Courier"/>
                  <a:cs typeface="Courier"/>
                </a:rPr>
                <a:t>”03/17” </a:t>
              </a:r>
              <a:r>
                <a:rPr lang="en-US" sz="1800" dirty="0" err="1">
                  <a:latin typeface="Courier"/>
                  <a:cs typeface="Courier"/>
                </a:rPr>
                <a:t>vs</a:t>
              </a:r>
              <a:r>
                <a:rPr lang="en-US" sz="1800" dirty="0">
                  <a:solidFill>
                    <a:srgbClr val="F79646"/>
                  </a:solidFill>
                  <a:latin typeface="Courier"/>
                  <a:cs typeface="Courier"/>
                </a:rPr>
                <a:t> </a:t>
              </a:r>
              <a:r>
                <a:rPr lang="en-US" sz="1800" dirty="0">
                  <a:solidFill>
                    <a:schemeClr val="accent5"/>
                  </a:solidFill>
                  <a:latin typeface="Courier"/>
                  <a:cs typeface="Courier"/>
                </a:rPr>
                <a:t>“March 17” </a:t>
              </a:r>
              <a:endParaRPr lang="en-US" sz="2000" dirty="0">
                <a:solidFill>
                  <a:schemeClr val="accent5"/>
                </a:solidFill>
                <a:latin typeface="+mn-lt"/>
              </a:endParaRPr>
            </a:p>
          </p:txBody>
        </p:sp>
      </p:grpSp>
      <p:grpSp>
        <p:nvGrpSpPr>
          <p:cNvPr id="19" name="Group 18"/>
          <p:cNvGrpSpPr/>
          <p:nvPr/>
        </p:nvGrpSpPr>
        <p:grpSpPr>
          <a:xfrm>
            <a:off x="1015558" y="3523085"/>
            <a:ext cx="7806332" cy="461665"/>
            <a:chOff x="1279002" y="4309373"/>
            <a:chExt cx="7806332" cy="461665"/>
          </a:xfrm>
        </p:grpSpPr>
        <p:sp>
          <p:nvSpPr>
            <p:cNvPr id="6" name="TextBox 5"/>
            <p:cNvSpPr txBox="1"/>
            <p:nvPr/>
          </p:nvSpPr>
          <p:spPr>
            <a:xfrm>
              <a:off x="1279002" y="4309373"/>
              <a:ext cx="1888858" cy="461665"/>
            </a:xfrm>
            <a:prstGeom prst="rect">
              <a:avLst/>
            </a:prstGeom>
            <a:noFill/>
            <a:scene3d>
              <a:camera prst="orthographicFront">
                <a:rot lat="0" lon="0" rev="300000"/>
              </a:camera>
              <a:lightRig rig="threePt" dir="t"/>
            </a:scene3d>
          </p:spPr>
          <p:txBody>
            <a:bodyPr wrap="none" rtlCol="0">
              <a:spAutoFit/>
            </a:bodyPr>
            <a:lstStyle/>
            <a:p>
              <a:r>
                <a:rPr lang="en-US" dirty="0">
                  <a:latin typeface="+mn-lt"/>
                </a:rPr>
                <a:t>abbreviations</a:t>
              </a:r>
            </a:p>
          </p:txBody>
        </p:sp>
        <p:sp>
          <p:nvSpPr>
            <p:cNvPr id="14" name="TextBox 13"/>
            <p:cNvSpPr txBox="1"/>
            <p:nvPr/>
          </p:nvSpPr>
          <p:spPr>
            <a:xfrm>
              <a:off x="3359788" y="4401706"/>
              <a:ext cx="5725546" cy="369332"/>
            </a:xfrm>
            <a:prstGeom prst="rect">
              <a:avLst/>
            </a:prstGeom>
            <a:noFill/>
          </p:spPr>
          <p:txBody>
            <a:bodyPr wrap="none" rtlCol="0">
              <a:spAutoFit/>
            </a:bodyPr>
            <a:lstStyle/>
            <a:p>
              <a:r>
                <a:rPr lang="en-US" sz="1800" dirty="0">
                  <a:solidFill>
                    <a:srgbClr val="F79646"/>
                  </a:solidFill>
                  <a:latin typeface="Courier"/>
                  <a:cs typeface="Courier"/>
                </a:rPr>
                <a:t>”J. S. Sargent” </a:t>
              </a:r>
              <a:r>
                <a:rPr lang="en-US" sz="1800" dirty="0" err="1">
                  <a:latin typeface="Courier"/>
                  <a:cs typeface="Courier"/>
                </a:rPr>
                <a:t>vs</a:t>
              </a:r>
              <a:r>
                <a:rPr lang="en-US" sz="1800" dirty="0">
                  <a:solidFill>
                    <a:srgbClr val="F79646"/>
                  </a:solidFill>
                  <a:latin typeface="Courier"/>
                  <a:cs typeface="Courier"/>
                </a:rPr>
                <a:t> </a:t>
              </a:r>
              <a:r>
                <a:rPr lang="en-US" sz="1800" dirty="0">
                  <a:solidFill>
                    <a:schemeClr val="accent5"/>
                  </a:solidFill>
                  <a:latin typeface="Courier"/>
                  <a:cs typeface="Courier"/>
                </a:rPr>
                <a:t>“John Singer Sargent” </a:t>
              </a:r>
              <a:endParaRPr lang="en-US" sz="2000" dirty="0">
                <a:solidFill>
                  <a:schemeClr val="accent5"/>
                </a:solidFill>
                <a:latin typeface="+mn-lt"/>
              </a:endParaRPr>
            </a:p>
          </p:txBody>
        </p:sp>
      </p:grpSp>
      <p:grpSp>
        <p:nvGrpSpPr>
          <p:cNvPr id="20" name="Group 19"/>
          <p:cNvGrpSpPr/>
          <p:nvPr/>
        </p:nvGrpSpPr>
        <p:grpSpPr>
          <a:xfrm>
            <a:off x="2644624" y="4140131"/>
            <a:ext cx="4214469" cy="461665"/>
            <a:chOff x="2896870" y="5211712"/>
            <a:chExt cx="4214469" cy="461665"/>
          </a:xfrm>
        </p:grpSpPr>
        <p:sp>
          <p:nvSpPr>
            <p:cNvPr id="8" name="TextBox 7"/>
            <p:cNvSpPr txBox="1"/>
            <p:nvPr/>
          </p:nvSpPr>
          <p:spPr>
            <a:xfrm>
              <a:off x="2896870" y="5211712"/>
              <a:ext cx="1585139" cy="461665"/>
            </a:xfrm>
            <a:prstGeom prst="rect">
              <a:avLst/>
            </a:prstGeom>
            <a:noFill/>
            <a:scene3d>
              <a:camera prst="orthographicFront">
                <a:rot lat="0" lon="0" rev="300000"/>
              </a:camera>
              <a:lightRig rig="threePt" dir="t"/>
            </a:scene3d>
          </p:spPr>
          <p:txBody>
            <a:bodyPr wrap="none" rtlCol="0">
              <a:spAutoFit/>
            </a:bodyPr>
            <a:lstStyle/>
            <a:p>
              <a:r>
                <a:rPr lang="en-US" dirty="0">
                  <a:latin typeface="+mn-lt"/>
                </a:rPr>
                <a:t>nick names</a:t>
              </a:r>
            </a:p>
          </p:txBody>
        </p:sp>
        <p:sp>
          <p:nvSpPr>
            <p:cNvPr id="15" name="TextBox 14"/>
            <p:cNvSpPr txBox="1"/>
            <p:nvPr/>
          </p:nvSpPr>
          <p:spPr>
            <a:xfrm>
              <a:off x="4583083" y="5304045"/>
              <a:ext cx="2528256" cy="369332"/>
            </a:xfrm>
            <a:prstGeom prst="rect">
              <a:avLst/>
            </a:prstGeom>
            <a:noFill/>
          </p:spPr>
          <p:txBody>
            <a:bodyPr wrap="none" rtlCol="0">
              <a:spAutoFit/>
            </a:bodyPr>
            <a:lstStyle/>
            <a:p>
              <a:r>
                <a:rPr lang="en-US" sz="1800" dirty="0">
                  <a:solidFill>
                    <a:srgbClr val="F79646"/>
                  </a:solidFill>
                  <a:latin typeface="Courier"/>
                  <a:cs typeface="Courier"/>
                </a:rPr>
                <a:t>”John” </a:t>
              </a:r>
              <a:r>
                <a:rPr lang="en-US" sz="1800" dirty="0">
                  <a:latin typeface="Courier"/>
                  <a:cs typeface="Courier"/>
                </a:rPr>
                <a:t>vs</a:t>
              </a:r>
              <a:r>
                <a:rPr lang="en-US" sz="1800" dirty="0">
                  <a:solidFill>
                    <a:srgbClr val="F79646"/>
                  </a:solidFill>
                  <a:latin typeface="Courier"/>
                  <a:cs typeface="Courier"/>
                </a:rPr>
                <a:t> </a:t>
              </a:r>
              <a:r>
                <a:rPr lang="en-US" sz="1800" dirty="0">
                  <a:solidFill>
                    <a:schemeClr val="accent5"/>
                  </a:solidFill>
                  <a:latin typeface="Courier"/>
                  <a:cs typeface="Courier"/>
                </a:rPr>
                <a:t>“Jack” </a:t>
              </a:r>
              <a:endParaRPr lang="en-US" sz="2000" dirty="0">
                <a:solidFill>
                  <a:schemeClr val="accent5"/>
                </a:solidFill>
                <a:latin typeface="+mn-lt"/>
              </a:endParaRPr>
            </a:p>
          </p:txBody>
        </p:sp>
      </p:grpSp>
      <p:grpSp>
        <p:nvGrpSpPr>
          <p:cNvPr id="21" name="Group 20"/>
          <p:cNvGrpSpPr/>
          <p:nvPr/>
        </p:nvGrpSpPr>
        <p:grpSpPr>
          <a:xfrm>
            <a:off x="988528" y="4783271"/>
            <a:ext cx="7297296" cy="491060"/>
            <a:chOff x="499706" y="6141290"/>
            <a:chExt cx="7297296" cy="491060"/>
          </a:xfrm>
        </p:grpSpPr>
        <p:sp>
          <p:nvSpPr>
            <p:cNvPr id="7" name="TextBox 6"/>
            <p:cNvSpPr txBox="1"/>
            <p:nvPr/>
          </p:nvSpPr>
          <p:spPr>
            <a:xfrm>
              <a:off x="499706" y="6141290"/>
              <a:ext cx="1597312" cy="461665"/>
            </a:xfrm>
            <a:prstGeom prst="rect">
              <a:avLst/>
            </a:prstGeom>
            <a:noFill/>
            <a:scene3d>
              <a:camera prst="orthographicFront">
                <a:rot lat="0" lon="0" rev="300000"/>
              </a:camera>
              <a:lightRig rig="threePt" dir="t"/>
            </a:scene3d>
          </p:spPr>
          <p:txBody>
            <a:bodyPr wrap="none" rtlCol="0">
              <a:spAutoFit/>
            </a:bodyPr>
            <a:lstStyle/>
            <a:p>
              <a:r>
                <a:rPr lang="en-US" dirty="0">
                  <a:latin typeface="+mn-lt"/>
                </a:rPr>
                <a:t>word order</a:t>
              </a:r>
            </a:p>
          </p:txBody>
        </p:sp>
        <p:sp>
          <p:nvSpPr>
            <p:cNvPr id="16" name="TextBox 15"/>
            <p:cNvSpPr txBox="1"/>
            <p:nvPr/>
          </p:nvSpPr>
          <p:spPr>
            <a:xfrm>
              <a:off x="2209978" y="6263018"/>
              <a:ext cx="5587024" cy="369332"/>
            </a:xfrm>
            <a:prstGeom prst="rect">
              <a:avLst/>
            </a:prstGeom>
            <a:noFill/>
          </p:spPr>
          <p:txBody>
            <a:bodyPr wrap="none" rtlCol="0">
              <a:spAutoFit/>
            </a:bodyPr>
            <a:lstStyle/>
            <a:p>
              <a:r>
                <a:rPr lang="en-US" sz="1800" dirty="0">
                  <a:solidFill>
                    <a:srgbClr val="F79646"/>
                  </a:solidFill>
                  <a:latin typeface="Courier"/>
                  <a:cs typeface="Courier"/>
                </a:rPr>
                <a:t>”Sargent, John S.” </a:t>
              </a:r>
              <a:r>
                <a:rPr lang="en-US" sz="1800" dirty="0" err="1">
                  <a:latin typeface="Courier"/>
                  <a:cs typeface="Courier"/>
                </a:rPr>
                <a:t>vs</a:t>
              </a:r>
              <a:r>
                <a:rPr lang="en-US" sz="1800" dirty="0">
                  <a:solidFill>
                    <a:srgbClr val="F79646"/>
                  </a:solidFill>
                  <a:latin typeface="Courier"/>
                  <a:cs typeface="Courier"/>
                </a:rPr>
                <a:t> </a:t>
              </a:r>
              <a:r>
                <a:rPr lang="en-US" sz="1800" dirty="0">
                  <a:solidFill>
                    <a:schemeClr val="accent5"/>
                  </a:solidFill>
                  <a:latin typeface="Courier"/>
                  <a:cs typeface="Courier"/>
                </a:rPr>
                <a:t>“John S. Sargent” </a:t>
              </a:r>
              <a:endParaRPr lang="en-US" sz="2000" dirty="0">
                <a:solidFill>
                  <a:schemeClr val="accent5"/>
                </a:solidFill>
                <a:latin typeface="+mn-lt"/>
              </a:endParaRPr>
            </a:p>
          </p:txBody>
        </p:sp>
      </p:grpSp>
      <p:grpSp>
        <p:nvGrpSpPr>
          <p:cNvPr id="22" name="Group 21"/>
          <p:cNvGrpSpPr/>
          <p:nvPr/>
        </p:nvGrpSpPr>
        <p:grpSpPr>
          <a:xfrm>
            <a:off x="0" y="6323372"/>
            <a:ext cx="9182961" cy="548585"/>
            <a:chOff x="0" y="6323372"/>
            <a:chExt cx="9182961" cy="548585"/>
          </a:xfrm>
        </p:grpSpPr>
        <p:sp>
          <p:nvSpPr>
            <p:cNvPr id="23" name="TextBox 22"/>
            <p:cNvSpPr txBox="1"/>
            <p:nvPr/>
          </p:nvSpPr>
          <p:spPr>
            <a:xfrm>
              <a:off x="6701212" y="6601156"/>
              <a:ext cx="2481749" cy="261600"/>
            </a:xfrm>
            <a:prstGeom prst="rect">
              <a:avLst/>
            </a:prstGeom>
            <a:noFill/>
          </p:spPr>
          <p:txBody>
            <a:bodyPr wrap="none" lIns="91430" tIns="45715" rIns="91430" bIns="45715" rtlCol="0">
              <a:spAutoFit/>
            </a:bodyPr>
            <a:lstStyle/>
            <a:p>
              <a:pPr algn="r"/>
              <a:r>
                <a:rPr lang="en-US" sz="1100" dirty="0">
                  <a:solidFill>
                    <a:srgbClr val="4F81BD"/>
                  </a:solidFill>
                  <a:latin typeface="Calibri"/>
                </a:rPr>
                <a:t>Ambite, </a:t>
              </a:r>
              <a:r>
                <a:rPr lang="en-US" sz="1100" dirty="0" err="1">
                  <a:solidFill>
                    <a:srgbClr val="4F81BD"/>
                  </a:solidFill>
                  <a:latin typeface="Calibri"/>
                </a:rPr>
                <a:t>Fakhraei</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24" name="TextBox 23"/>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25" name="Picture 24"/>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2349282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89" y="274638"/>
            <a:ext cx="8979152" cy="1143000"/>
          </a:xfrm>
        </p:spPr>
        <p:txBody>
          <a:bodyPr/>
          <a:lstStyle/>
          <a:p>
            <a:r>
              <a:rPr lang="en-US" dirty="0"/>
              <a:t>String Similarity Problem Definition</a:t>
            </a:r>
          </a:p>
        </p:txBody>
      </p:sp>
      <p:sp>
        <p:nvSpPr>
          <p:cNvPr id="3" name="TextBox 2"/>
          <p:cNvSpPr txBox="1"/>
          <p:nvPr/>
        </p:nvSpPr>
        <p:spPr>
          <a:xfrm>
            <a:off x="590709" y="1942023"/>
            <a:ext cx="3682919" cy="461665"/>
          </a:xfrm>
          <a:prstGeom prst="rect">
            <a:avLst/>
          </a:prstGeom>
          <a:noFill/>
        </p:spPr>
        <p:txBody>
          <a:bodyPr wrap="none" rtlCol="0">
            <a:spAutoFit/>
          </a:bodyPr>
          <a:lstStyle/>
          <a:p>
            <a:r>
              <a:rPr lang="en-US" dirty="0">
                <a:latin typeface="+mn-lt"/>
              </a:rPr>
              <a:t>Given </a:t>
            </a:r>
            <a:r>
              <a:rPr lang="en-US" dirty="0">
                <a:solidFill>
                  <a:schemeClr val="accent5"/>
                </a:solidFill>
                <a:latin typeface="+mn-lt"/>
              </a:rPr>
              <a:t>X</a:t>
            </a:r>
            <a:r>
              <a:rPr lang="en-US" dirty="0">
                <a:latin typeface="+mn-lt"/>
              </a:rPr>
              <a:t> and </a:t>
            </a:r>
            <a:r>
              <a:rPr lang="en-US" dirty="0">
                <a:solidFill>
                  <a:schemeClr val="accent6"/>
                </a:solidFill>
                <a:latin typeface="+mn-lt"/>
              </a:rPr>
              <a:t>Y</a:t>
            </a:r>
            <a:r>
              <a:rPr lang="en-US" dirty="0">
                <a:latin typeface="+mn-lt"/>
              </a:rPr>
              <a:t> sets of strings</a:t>
            </a:r>
          </a:p>
        </p:txBody>
      </p:sp>
      <p:sp>
        <p:nvSpPr>
          <p:cNvPr id="4" name="TextBox 3"/>
          <p:cNvSpPr txBox="1"/>
          <p:nvPr/>
        </p:nvSpPr>
        <p:spPr>
          <a:xfrm>
            <a:off x="590709" y="3071793"/>
            <a:ext cx="4496243" cy="1200328"/>
          </a:xfrm>
          <a:prstGeom prst="rect">
            <a:avLst/>
          </a:prstGeom>
          <a:noFill/>
        </p:spPr>
        <p:txBody>
          <a:bodyPr wrap="none" rtlCol="0">
            <a:spAutoFit/>
          </a:bodyPr>
          <a:lstStyle/>
          <a:p>
            <a:r>
              <a:rPr lang="en-US" dirty="0">
                <a:latin typeface="+mn-lt"/>
              </a:rPr>
              <a:t>Find pairs (</a:t>
            </a:r>
            <a:r>
              <a:rPr lang="en-US" dirty="0">
                <a:solidFill>
                  <a:srgbClr val="4BACC6"/>
                </a:solidFill>
                <a:latin typeface="+mn-lt"/>
              </a:rPr>
              <a:t>x</a:t>
            </a:r>
            <a:r>
              <a:rPr lang="en-US" dirty="0">
                <a:latin typeface="+mn-lt"/>
              </a:rPr>
              <a:t>, </a:t>
            </a:r>
            <a:r>
              <a:rPr lang="en-US" dirty="0">
                <a:solidFill>
                  <a:srgbClr val="F79646"/>
                </a:solidFill>
                <a:latin typeface="+mn-lt"/>
              </a:rPr>
              <a:t>y</a:t>
            </a:r>
            <a:r>
              <a:rPr lang="en-US" dirty="0">
                <a:latin typeface="+mn-lt"/>
              </a:rPr>
              <a:t>) </a:t>
            </a:r>
          </a:p>
          <a:p>
            <a:r>
              <a:rPr lang="en-US" dirty="0">
                <a:latin typeface="+mn-lt"/>
              </a:rPr>
              <a:t>such that both </a:t>
            </a:r>
            <a:r>
              <a:rPr lang="en-US" dirty="0">
                <a:solidFill>
                  <a:srgbClr val="4BACC6"/>
                </a:solidFill>
                <a:latin typeface="+mn-lt"/>
              </a:rPr>
              <a:t>x</a:t>
            </a:r>
            <a:r>
              <a:rPr lang="en-US" dirty="0">
                <a:latin typeface="+mn-lt"/>
              </a:rPr>
              <a:t> and </a:t>
            </a:r>
            <a:r>
              <a:rPr lang="en-US" dirty="0">
                <a:solidFill>
                  <a:srgbClr val="F79646"/>
                </a:solidFill>
                <a:latin typeface="+mn-lt"/>
              </a:rPr>
              <a:t>y</a:t>
            </a:r>
            <a:r>
              <a:rPr lang="en-US" dirty="0">
                <a:latin typeface="+mn-lt"/>
              </a:rPr>
              <a:t> </a:t>
            </a:r>
          </a:p>
          <a:p>
            <a:r>
              <a:rPr lang="en-US" dirty="0">
                <a:latin typeface="+mn-lt"/>
              </a:rPr>
              <a:t>refer to the same real world entity</a:t>
            </a:r>
          </a:p>
        </p:txBody>
      </p:sp>
      <p:sp>
        <p:nvSpPr>
          <p:cNvPr id="5" name="Rectangle 4"/>
          <p:cNvSpPr/>
          <p:nvPr/>
        </p:nvSpPr>
        <p:spPr>
          <a:xfrm>
            <a:off x="3175372" y="5299956"/>
            <a:ext cx="4063282" cy="461665"/>
          </a:xfrm>
          <a:prstGeom prst="rect">
            <a:avLst/>
          </a:prstGeom>
        </p:spPr>
        <p:txBody>
          <a:bodyPr wrap="none">
            <a:spAutoFit/>
          </a:bodyPr>
          <a:lstStyle/>
          <a:p>
            <a:r>
              <a:rPr lang="en-US" dirty="0">
                <a:solidFill>
                  <a:schemeClr val="accent6"/>
                </a:solidFill>
                <a:latin typeface="Courier"/>
                <a:cs typeface="Courier"/>
              </a:rPr>
              <a:t>"John Singer Sargent" </a:t>
            </a:r>
            <a:endParaRPr lang="en-US" dirty="0"/>
          </a:p>
        </p:txBody>
      </p:sp>
      <p:sp>
        <p:nvSpPr>
          <p:cNvPr id="6" name="Rectangle 5"/>
          <p:cNvSpPr/>
          <p:nvPr/>
        </p:nvSpPr>
        <p:spPr>
          <a:xfrm>
            <a:off x="3914156" y="4672305"/>
            <a:ext cx="3324498" cy="461665"/>
          </a:xfrm>
          <a:prstGeom prst="rect">
            <a:avLst/>
          </a:prstGeom>
        </p:spPr>
        <p:txBody>
          <a:bodyPr wrap="none">
            <a:spAutoFit/>
          </a:bodyPr>
          <a:lstStyle/>
          <a:p>
            <a:r>
              <a:rPr lang="en-US" dirty="0">
                <a:solidFill>
                  <a:srgbClr val="4BACC6"/>
                </a:solidFill>
                <a:latin typeface="Courier"/>
                <a:cs typeface="Courier"/>
              </a:rPr>
              <a:t>"John S. Sargent" </a:t>
            </a:r>
            <a:endParaRPr lang="en-US" dirty="0"/>
          </a:p>
        </p:txBody>
      </p:sp>
      <p:pic>
        <p:nvPicPr>
          <p:cNvPr id="7" name="Picture 6"/>
          <p:cNvPicPr>
            <a:picLocks noChangeAspect="1"/>
          </p:cNvPicPr>
          <p:nvPr/>
        </p:nvPicPr>
        <p:blipFill>
          <a:blip r:embed="rId2"/>
          <a:stretch>
            <a:fillRect/>
          </a:stretch>
        </p:blipFill>
        <p:spPr>
          <a:xfrm>
            <a:off x="7383813" y="4373979"/>
            <a:ext cx="1100254" cy="1519981"/>
          </a:xfrm>
          <a:prstGeom prst="rect">
            <a:avLst/>
          </a:prstGeom>
        </p:spPr>
      </p:pic>
      <p:grpSp>
        <p:nvGrpSpPr>
          <p:cNvPr id="9" name="Group 8"/>
          <p:cNvGrpSpPr/>
          <p:nvPr/>
        </p:nvGrpSpPr>
        <p:grpSpPr>
          <a:xfrm>
            <a:off x="0" y="6323372"/>
            <a:ext cx="9182961" cy="548585"/>
            <a:chOff x="0" y="6323372"/>
            <a:chExt cx="9182961" cy="548585"/>
          </a:xfrm>
        </p:grpSpPr>
        <p:sp>
          <p:nvSpPr>
            <p:cNvPr id="10" name="TextBox 9"/>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11" name="TextBox 10"/>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12" name="Picture 11"/>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1555644778"/>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8A0BCBE0-8191-504B-8149-2A4E3E619860}"/>
              </a:ext>
            </a:extLst>
          </p:cNvPr>
          <p:cNvSpPr>
            <a:spLocks noGrp="1"/>
          </p:cNvSpPr>
          <p:nvPr>
            <p:ph type="title"/>
          </p:nvPr>
        </p:nvSpPr>
        <p:spPr/>
        <p:txBody>
          <a:bodyPr/>
          <a:lstStyle/>
          <a:p>
            <a:r>
              <a:rPr lang="en-US" dirty="0"/>
              <a:t>Prof. Ambite: Recent Projects (2)</a:t>
            </a:r>
          </a:p>
        </p:txBody>
      </p:sp>
      <p:sp>
        <p:nvSpPr>
          <p:cNvPr id="3" name="Content Placeholder 2">
            <a:extLst>
              <a:ext uri="{FF2B5EF4-FFF2-40B4-BE49-F238E27FC236}">
                <a16:creationId xmlns:a16="http://schemas.microsoft.com/office/drawing/2014/main" xmlns="" id="{CB9BCCD4-D070-5D4F-A7AB-B3DE907542E1}"/>
              </a:ext>
            </a:extLst>
          </p:cNvPr>
          <p:cNvSpPr>
            <a:spLocks noGrp="1"/>
          </p:cNvSpPr>
          <p:nvPr>
            <p:ph idx="1"/>
          </p:nvPr>
        </p:nvSpPr>
        <p:spPr/>
        <p:txBody>
          <a:bodyPr/>
          <a:lstStyle/>
          <a:p>
            <a:r>
              <a:rPr lang="en-US" sz="2400" dirty="0"/>
              <a:t>DARPA Big Mechanism L2K2R2: Learn to Read to Know, Know to Learn to Read</a:t>
            </a:r>
          </a:p>
          <a:p>
            <a:pPr lvl="1"/>
            <a:r>
              <a:rPr lang="en-US" sz="2000" dirty="0"/>
              <a:t>Read cancer literature to automatically extract relevant pathway knowledge and causal models.</a:t>
            </a:r>
          </a:p>
          <a:p>
            <a:r>
              <a:rPr lang="en-US" sz="2400" dirty="0"/>
              <a:t>NIH-NHGRI Population Architecture using Genomics and Epidemiology (PAGE) Coordinating Center </a:t>
            </a:r>
          </a:p>
          <a:p>
            <a:pPr lvl="1"/>
            <a:r>
              <a:rPr lang="en-US" sz="2000" dirty="0"/>
              <a:t>Large (N~50K) genome-wide association study in multiple populations.</a:t>
            </a:r>
          </a:p>
          <a:p>
            <a:r>
              <a:rPr lang="en-US" sz="2400" dirty="0"/>
              <a:t>NIH-NIMH Center for Collaborative Genomic Studies of Mental Disorders</a:t>
            </a:r>
          </a:p>
          <a:p>
            <a:pPr lvl="1"/>
            <a:r>
              <a:rPr lang="en-US" sz="2000" dirty="0"/>
              <a:t>NIMH biorepository (with demographic, phenotypic, genetics, and </a:t>
            </a:r>
            <a:r>
              <a:rPr lang="en-US" sz="2000" dirty="0" err="1"/>
              <a:t>biosample</a:t>
            </a:r>
            <a:r>
              <a:rPr lang="en-US" sz="2000" dirty="0"/>
              <a:t> data)</a:t>
            </a:r>
          </a:p>
        </p:txBody>
      </p:sp>
    </p:spTree>
    <p:extLst>
      <p:ext uri="{BB962C8B-B14F-4D97-AF65-F5344CB8AC3E}">
        <p14:creationId xmlns:p14="http://schemas.microsoft.com/office/powerpoint/2010/main" val="3681683003"/>
      </p:ext>
    </p:extLst>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6323372"/>
            <a:ext cx="9182961" cy="548585"/>
            <a:chOff x="0" y="6323372"/>
            <a:chExt cx="9182961" cy="548585"/>
          </a:xfrm>
        </p:grpSpPr>
        <p:sp>
          <p:nvSpPr>
            <p:cNvPr id="18" name="TextBox 17"/>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19" name="TextBox 18"/>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20" name="Picture 19"/>
            <p:cNvPicPr>
              <a:picLocks noChangeAspect="1"/>
            </p:cNvPicPr>
            <p:nvPr/>
          </p:nvPicPr>
          <p:blipFill>
            <a:blip r:embed="rId3">
              <a:alphaModFix amt="52000"/>
            </a:blip>
            <a:stretch>
              <a:fillRect/>
            </a:stretch>
          </p:blipFill>
          <p:spPr>
            <a:xfrm>
              <a:off x="8285824" y="6323372"/>
              <a:ext cx="779618" cy="274638"/>
            </a:xfrm>
            <a:prstGeom prst="rect">
              <a:avLst/>
            </a:prstGeom>
          </p:spPr>
        </p:pic>
      </p:grpSp>
      <p:sp>
        <p:nvSpPr>
          <p:cNvPr id="54275" name="Rectangle 2"/>
          <p:cNvSpPr>
            <a:spLocks noGrp="1" noChangeArrowheads="1"/>
          </p:cNvSpPr>
          <p:nvPr>
            <p:ph type="title"/>
          </p:nvPr>
        </p:nvSpPr>
        <p:spPr>
          <a:xfrm>
            <a:off x="457199" y="0"/>
            <a:ext cx="8279649" cy="1143000"/>
          </a:xfrm>
        </p:spPr>
        <p:txBody>
          <a:bodyPr/>
          <a:lstStyle/>
          <a:p>
            <a:r>
              <a:rPr lang="en-US" dirty="0"/>
              <a:t>Record Linkage</a:t>
            </a:r>
          </a:p>
        </p:txBody>
      </p:sp>
      <p:sp>
        <p:nvSpPr>
          <p:cNvPr id="178180" name="Rectangle 4"/>
          <p:cNvSpPr>
            <a:spLocks noChangeArrowheads="1"/>
          </p:cNvSpPr>
          <p:nvPr/>
        </p:nvSpPr>
        <p:spPr bwMode="auto">
          <a:xfrm>
            <a:off x="685800" y="1371600"/>
            <a:ext cx="2930525" cy="6858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0" hangingPunct="0"/>
            <a:r>
              <a:rPr lang="en-US" dirty="0" err="1">
                <a:latin typeface="+mn-lt"/>
              </a:rPr>
              <a:t>Zagat</a:t>
            </a:r>
            <a:r>
              <a:rPr lang="en-US" altLang="ja-JP" dirty="0" err="1">
                <a:latin typeface="+mn-lt"/>
              </a:rPr>
              <a:t>s</a:t>
            </a:r>
            <a:r>
              <a:rPr lang="en-US" altLang="ja-JP" dirty="0">
                <a:latin typeface="+mn-lt"/>
              </a:rPr>
              <a:t> Restaurant </a:t>
            </a:r>
          </a:p>
          <a:p>
            <a:pPr algn="ctr" eaLnBrk="0" hangingPunct="0"/>
            <a:r>
              <a:rPr lang="en-US" dirty="0">
                <a:latin typeface="+mn-lt"/>
              </a:rPr>
              <a:t>Guide Source</a:t>
            </a:r>
          </a:p>
        </p:txBody>
      </p:sp>
      <p:sp>
        <p:nvSpPr>
          <p:cNvPr id="178181" name="Rectangle 5"/>
          <p:cNvSpPr>
            <a:spLocks noChangeArrowheads="1"/>
          </p:cNvSpPr>
          <p:nvPr/>
        </p:nvSpPr>
        <p:spPr bwMode="auto">
          <a:xfrm>
            <a:off x="5410200" y="1371600"/>
            <a:ext cx="2930525" cy="682625"/>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r>
              <a:rPr lang="en-US" dirty="0"/>
              <a:t>Department of Health</a:t>
            </a:r>
          </a:p>
          <a:p>
            <a:pPr algn="ctr" eaLnBrk="0" hangingPunct="0"/>
            <a:r>
              <a:rPr lang="en-US" dirty="0"/>
              <a:t>Restaurant Source</a:t>
            </a:r>
          </a:p>
        </p:txBody>
      </p:sp>
      <p:sp>
        <p:nvSpPr>
          <p:cNvPr id="178182" name="Rectangle 6"/>
          <p:cNvSpPr>
            <a:spLocks noChangeArrowheads="1"/>
          </p:cNvSpPr>
          <p:nvPr/>
        </p:nvSpPr>
        <p:spPr bwMode="auto">
          <a:xfrm>
            <a:off x="1710047" y="5778500"/>
            <a:ext cx="6080166" cy="8191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0" hangingPunct="0"/>
            <a:r>
              <a:rPr lang="en-US" sz="2800" dirty="0">
                <a:latin typeface="+mn-lt"/>
              </a:rPr>
              <a:t>Whe</a:t>
            </a:r>
            <a:r>
              <a:rPr lang="en-US" sz="2800" dirty="0"/>
              <a:t>n objects in different sources </a:t>
            </a:r>
            <a:br>
              <a:rPr lang="en-US" sz="2800" dirty="0"/>
            </a:br>
            <a:r>
              <a:rPr lang="en-US" sz="2800" dirty="0"/>
              <a:t>correspond to the same entity?</a:t>
            </a:r>
          </a:p>
        </p:txBody>
      </p:sp>
      <p:pic>
        <p:nvPicPr>
          <p:cNvPr id="178183" name="Picture 7"/>
          <p:cNvPicPr>
            <a:picLocks noChangeAspect="1" noChangeArrowheads="1"/>
          </p:cNvPicPr>
          <p:nvPr/>
        </p:nvPicPr>
        <p:blipFill>
          <a:blip r:embed="rId4"/>
          <a:srcRect/>
          <a:stretch>
            <a:fillRect/>
          </a:stretch>
        </p:blipFill>
        <p:spPr bwMode="auto">
          <a:xfrm>
            <a:off x="4876800" y="2133600"/>
            <a:ext cx="4006850" cy="3506788"/>
          </a:xfrm>
          <a:prstGeom prst="rect">
            <a:avLst/>
          </a:prstGeom>
          <a:noFill/>
          <a:ln w="9525">
            <a:noFill/>
            <a:miter lim="800000"/>
            <a:headEnd/>
            <a:tailEnd/>
          </a:ln>
        </p:spPr>
      </p:pic>
      <p:sp>
        <p:nvSpPr>
          <p:cNvPr id="178184" name="Rectangle 8"/>
          <p:cNvSpPr>
            <a:spLocks noChangeArrowheads="1"/>
          </p:cNvSpPr>
          <p:nvPr/>
        </p:nvSpPr>
        <p:spPr bwMode="auto">
          <a:xfrm>
            <a:off x="4921250" y="2743200"/>
            <a:ext cx="3841750" cy="2743200"/>
          </a:xfrm>
          <a:prstGeom prst="rect">
            <a:avLst/>
          </a:prstGeom>
          <a:solidFill>
            <a:srgbClr val="FFFFFF"/>
          </a:solidFill>
          <a:ln w="9525">
            <a:noFill/>
            <a:miter lim="800000"/>
            <a:headEnd/>
            <a:tailEnd/>
          </a:ln>
        </p:spPr>
        <p:txBody>
          <a:bodyPr wrap="none" anchor="ctr"/>
          <a:lstStyle/>
          <a:p>
            <a:pPr eaLnBrk="0" hangingPunct="0"/>
            <a:endParaRPr lang="en-US"/>
          </a:p>
        </p:txBody>
      </p:sp>
      <p:pic>
        <p:nvPicPr>
          <p:cNvPr id="178185" name="Picture 9"/>
          <p:cNvPicPr>
            <a:picLocks noChangeAspect="1" noChangeArrowheads="1"/>
          </p:cNvPicPr>
          <p:nvPr/>
        </p:nvPicPr>
        <p:blipFill>
          <a:blip r:embed="rId4"/>
          <a:srcRect/>
          <a:stretch>
            <a:fillRect/>
          </a:stretch>
        </p:blipFill>
        <p:spPr bwMode="auto">
          <a:xfrm>
            <a:off x="203200" y="2133600"/>
            <a:ext cx="4006850" cy="3506788"/>
          </a:xfrm>
          <a:prstGeom prst="rect">
            <a:avLst/>
          </a:prstGeom>
          <a:noFill/>
          <a:ln w="9525">
            <a:noFill/>
            <a:miter lim="800000"/>
            <a:headEnd/>
            <a:tailEnd/>
          </a:ln>
        </p:spPr>
      </p:pic>
      <p:sp>
        <p:nvSpPr>
          <p:cNvPr id="178186" name="Text Box 10"/>
          <p:cNvSpPr txBox="1">
            <a:spLocks noChangeArrowheads="1"/>
          </p:cNvSpPr>
          <p:nvPr/>
        </p:nvSpPr>
        <p:spPr bwMode="auto">
          <a:xfrm>
            <a:off x="4921250" y="2743200"/>
            <a:ext cx="3841750" cy="2647950"/>
          </a:xfrm>
          <a:prstGeom prst="rect">
            <a:avLst/>
          </a:prstGeom>
          <a:solidFill>
            <a:srgbClr val="FFFFFF"/>
          </a:solidFill>
          <a:ln w="9525">
            <a:noFill/>
            <a:miter lim="800000"/>
            <a:headEnd/>
            <a:tailEnd/>
          </a:ln>
        </p:spPr>
        <p:txBody>
          <a:bodyPr>
            <a:spAutoFit/>
          </a:bodyPr>
          <a:lstStyle/>
          <a:p>
            <a:pPr eaLnBrk="0" hangingPunct="0"/>
            <a:r>
              <a:rPr lang="en-US" b="1">
                <a:solidFill>
                  <a:schemeClr val="tx2"/>
                </a:solidFill>
                <a:latin typeface="Times New Roman" pitchFamily="18" charset="0"/>
              </a:rPr>
              <a:t>Art</a:t>
            </a:r>
            <a:r>
              <a:rPr lang="ja-JP" altLang="en-US" b="1">
                <a:solidFill>
                  <a:schemeClr val="tx2"/>
                </a:solidFill>
                <a:latin typeface="Times New Roman" pitchFamily="18" charset="0"/>
              </a:rPr>
              <a:t>’</a:t>
            </a:r>
            <a:r>
              <a:rPr lang="en-US" altLang="ja-JP" b="1">
                <a:solidFill>
                  <a:schemeClr val="tx2"/>
                </a:solidFill>
                <a:latin typeface="Times New Roman" pitchFamily="18" charset="0"/>
              </a:rPr>
              <a:t>s Delicatessen</a:t>
            </a:r>
          </a:p>
          <a:p>
            <a:pPr eaLnBrk="0" hangingPunct="0"/>
            <a:r>
              <a:rPr lang="en-US" b="1">
                <a:solidFill>
                  <a:schemeClr val="tx2"/>
                </a:solidFill>
                <a:latin typeface="Times New Roman" pitchFamily="18" charset="0"/>
              </a:rPr>
              <a:t>Ca</a:t>
            </a:r>
            <a:r>
              <a:rPr lang="ja-JP" altLang="en-US" b="1">
                <a:solidFill>
                  <a:schemeClr val="tx2"/>
                </a:solidFill>
                <a:latin typeface="Times New Roman" pitchFamily="18" charset="0"/>
              </a:rPr>
              <a:t>’</a:t>
            </a:r>
            <a:r>
              <a:rPr lang="en-US" altLang="ja-JP" b="1">
                <a:solidFill>
                  <a:schemeClr val="tx2"/>
                </a:solidFill>
                <a:latin typeface="Times New Roman" pitchFamily="18" charset="0"/>
              </a:rPr>
              <a:t> Brea</a:t>
            </a:r>
          </a:p>
          <a:p>
            <a:pPr eaLnBrk="0" hangingPunct="0"/>
            <a:r>
              <a:rPr lang="en-US" b="1">
                <a:solidFill>
                  <a:schemeClr val="tx2"/>
                </a:solidFill>
                <a:latin typeface="Times New Roman" pitchFamily="18" charset="0"/>
              </a:rPr>
              <a:t>CPK</a:t>
            </a:r>
          </a:p>
          <a:p>
            <a:pPr eaLnBrk="0" hangingPunct="0"/>
            <a:r>
              <a:rPr lang="en-US" b="1">
                <a:solidFill>
                  <a:schemeClr val="tx2"/>
                </a:solidFill>
                <a:latin typeface="Times New Roman" pitchFamily="18" charset="0"/>
              </a:rPr>
              <a:t>The Grill</a:t>
            </a:r>
          </a:p>
          <a:p>
            <a:pPr eaLnBrk="0" hangingPunct="0"/>
            <a:r>
              <a:rPr lang="en-US" b="1">
                <a:solidFill>
                  <a:schemeClr val="tx2"/>
                </a:solidFill>
                <a:latin typeface="Times New Roman" pitchFamily="18" charset="0"/>
              </a:rPr>
              <a:t>Patina</a:t>
            </a:r>
          </a:p>
          <a:p>
            <a:pPr eaLnBrk="0" hangingPunct="0"/>
            <a:r>
              <a:rPr lang="en-US" b="1">
                <a:solidFill>
                  <a:schemeClr val="tx2"/>
                </a:solidFill>
                <a:latin typeface="Times New Roman" pitchFamily="18" charset="0"/>
              </a:rPr>
              <a:t>Philippe</a:t>
            </a:r>
            <a:r>
              <a:rPr lang="ja-JP" altLang="en-US" b="1">
                <a:solidFill>
                  <a:schemeClr val="tx2"/>
                </a:solidFill>
                <a:latin typeface="Times New Roman" pitchFamily="18" charset="0"/>
              </a:rPr>
              <a:t>’</a:t>
            </a:r>
            <a:r>
              <a:rPr lang="en-US" altLang="ja-JP" b="1">
                <a:solidFill>
                  <a:schemeClr val="tx2"/>
                </a:solidFill>
                <a:latin typeface="Times New Roman" pitchFamily="18" charset="0"/>
              </a:rPr>
              <a:t>s The Original</a:t>
            </a:r>
          </a:p>
          <a:p>
            <a:pPr eaLnBrk="0" hangingPunct="0"/>
            <a:r>
              <a:rPr lang="en-US" b="1">
                <a:solidFill>
                  <a:schemeClr val="tx2"/>
                </a:solidFill>
                <a:latin typeface="Times New Roman" pitchFamily="18" charset="0"/>
              </a:rPr>
              <a:t>The Tillerman</a:t>
            </a:r>
            <a:endParaRPr lang="en-US">
              <a:solidFill>
                <a:schemeClr val="tx2"/>
              </a:solidFill>
              <a:latin typeface="Times New Roman" pitchFamily="18" charset="0"/>
            </a:endParaRPr>
          </a:p>
        </p:txBody>
      </p:sp>
      <p:sp>
        <p:nvSpPr>
          <p:cNvPr id="178187" name="Rectangle 11"/>
          <p:cNvSpPr>
            <a:spLocks noChangeArrowheads="1"/>
          </p:cNvSpPr>
          <p:nvPr/>
        </p:nvSpPr>
        <p:spPr bwMode="auto">
          <a:xfrm>
            <a:off x="228600" y="2743200"/>
            <a:ext cx="3886200" cy="2743200"/>
          </a:xfrm>
          <a:prstGeom prst="rect">
            <a:avLst/>
          </a:prstGeom>
          <a:solidFill>
            <a:srgbClr val="FFFFFF"/>
          </a:solidFill>
          <a:ln w="9525">
            <a:noFill/>
            <a:miter lim="800000"/>
            <a:headEnd/>
            <a:tailEnd/>
          </a:ln>
        </p:spPr>
        <p:txBody>
          <a:bodyPr wrap="none" anchor="ctr"/>
          <a:lstStyle/>
          <a:p>
            <a:pPr eaLnBrk="0" hangingPunct="0"/>
            <a:endParaRPr lang="en-US"/>
          </a:p>
        </p:txBody>
      </p:sp>
      <p:sp>
        <p:nvSpPr>
          <p:cNvPr id="178188" name="Text Box 12"/>
          <p:cNvSpPr txBox="1">
            <a:spLocks noChangeArrowheads="1"/>
          </p:cNvSpPr>
          <p:nvPr/>
        </p:nvSpPr>
        <p:spPr bwMode="auto">
          <a:xfrm>
            <a:off x="228600" y="2743200"/>
            <a:ext cx="3638550" cy="2647950"/>
          </a:xfrm>
          <a:prstGeom prst="rect">
            <a:avLst/>
          </a:prstGeom>
          <a:solidFill>
            <a:srgbClr val="FFFFFF"/>
          </a:solidFill>
          <a:ln w="9525">
            <a:noFill/>
            <a:miter lim="800000"/>
            <a:headEnd/>
            <a:tailEnd/>
          </a:ln>
        </p:spPr>
        <p:txBody>
          <a:bodyPr>
            <a:spAutoFit/>
          </a:bodyPr>
          <a:lstStyle/>
          <a:p>
            <a:pPr eaLnBrk="0" hangingPunct="0"/>
            <a:r>
              <a:rPr lang="en-US" b="1" dirty="0">
                <a:solidFill>
                  <a:schemeClr val="tx2"/>
                </a:solidFill>
                <a:latin typeface="Times New Roman" pitchFamily="18" charset="0"/>
              </a:rPr>
              <a:t>Art</a:t>
            </a:r>
            <a:r>
              <a:rPr lang="ja-JP" altLang="en-US" b="1" dirty="0">
                <a:solidFill>
                  <a:schemeClr val="tx2"/>
                </a:solidFill>
                <a:latin typeface="Times New Roman" pitchFamily="18" charset="0"/>
              </a:rPr>
              <a:t>’</a:t>
            </a:r>
            <a:r>
              <a:rPr lang="en-US" altLang="ja-JP" b="1" dirty="0">
                <a:solidFill>
                  <a:schemeClr val="tx2"/>
                </a:solidFill>
                <a:latin typeface="Times New Roman" pitchFamily="18" charset="0"/>
              </a:rPr>
              <a:t>s Deli</a:t>
            </a:r>
          </a:p>
          <a:p>
            <a:pPr eaLnBrk="0" hangingPunct="0"/>
            <a:r>
              <a:rPr lang="en-US" b="1" dirty="0">
                <a:solidFill>
                  <a:schemeClr val="tx2"/>
                </a:solidFill>
                <a:latin typeface="Times New Roman" pitchFamily="18" charset="0"/>
              </a:rPr>
              <a:t>California Pizza Kitchen</a:t>
            </a:r>
          </a:p>
          <a:p>
            <a:pPr eaLnBrk="0" hangingPunct="0"/>
            <a:r>
              <a:rPr lang="en-US" b="1" dirty="0">
                <a:solidFill>
                  <a:schemeClr val="tx2"/>
                </a:solidFill>
                <a:latin typeface="Times New Roman" pitchFamily="18" charset="0"/>
              </a:rPr>
              <a:t>Campanile</a:t>
            </a:r>
          </a:p>
          <a:p>
            <a:pPr eaLnBrk="0" hangingPunct="0"/>
            <a:r>
              <a:rPr lang="en-US" b="1" dirty="0">
                <a:solidFill>
                  <a:schemeClr val="tx2"/>
                </a:solidFill>
                <a:latin typeface="Times New Roman" pitchFamily="18" charset="0"/>
              </a:rPr>
              <a:t>Citrus</a:t>
            </a:r>
          </a:p>
          <a:p>
            <a:pPr eaLnBrk="0" hangingPunct="0"/>
            <a:r>
              <a:rPr lang="en-US" b="1" dirty="0">
                <a:solidFill>
                  <a:schemeClr val="tx2"/>
                </a:solidFill>
                <a:latin typeface="Times New Roman" pitchFamily="18" charset="0"/>
              </a:rPr>
              <a:t>Grill, The</a:t>
            </a:r>
          </a:p>
          <a:p>
            <a:pPr eaLnBrk="0" hangingPunct="0"/>
            <a:r>
              <a:rPr lang="en-US" b="1" dirty="0">
                <a:solidFill>
                  <a:schemeClr val="tx2"/>
                </a:solidFill>
                <a:latin typeface="Times New Roman" pitchFamily="18" charset="0"/>
              </a:rPr>
              <a:t>Philippe The Original</a:t>
            </a:r>
          </a:p>
          <a:p>
            <a:pPr eaLnBrk="0" hangingPunct="0"/>
            <a:r>
              <a:rPr lang="en-US" b="1" dirty="0" err="1">
                <a:solidFill>
                  <a:schemeClr val="tx2"/>
                </a:solidFill>
                <a:latin typeface="Times New Roman" pitchFamily="18" charset="0"/>
              </a:rPr>
              <a:t>Spago</a:t>
            </a:r>
            <a:endParaRPr lang="en-US" dirty="0">
              <a:solidFill>
                <a:schemeClr val="tx2"/>
              </a:solidFill>
              <a:latin typeface="Times New Roman" pitchFamily="18" charset="0"/>
            </a:endParaRPr>
          </a:p>
        </p:txBody>
      </p:sp>
      <p:sp>
        <p:nvSpPr>
          <p:cNvPr id="178189" name="Line 13"/>
          <p:cNvSpPr>
            <a:spLocks noChangeShapeType="1"/>
          </p:cNvSpPr>
          <p:nvPr/>
        </p:nvSpPr>
        <p:spPr bwMode="auto">
          <a:xfrm>
            <a:off x="2209800" y="2971800"/>
            <a:ext cx="2819400" cy="0"/>
          </a:xfrm>
          <a:prstGeom prst="line">
            <a:avLst/>
          </a:prstGeom>
          <a:noFill/>
          <a:ln w="57150">
            <a:solidFill>
              <a:srgbClr val="FF0000"/>
            </a:solidFill>
            <a:round/>
            <a:headEnd type="triangle" w="med" len="med"/>
            <a:tailEnd type="triangle" w="med" len="med"/>
          </a:ln>
        </p:spPr>
        <p:txBody>
          <a:bodyPr wrap="none" anchor="ctr"/>
          <a:lstStyle/>
          <a:p>
            <a:endParaRPr lang="en-US"/>
          </a:p>
        </p:txBody>
      </p:sp>
      <p:sp>
        <p:nvSpPr>
          <p:cNvPr id="178190" name="Line 14"/>
          <p:cNvSpPr>
            <a:spLocks noChangeShapeType="1"/>
          </p:cNvSpPr>
          <p:nvPr/>
        </p:nvSpPr>
        <p:spPr bwMode="auto">
          <a:xfrm>
            <a:off x="3733800" y="3352800"/>
            <a:ext cx="1295400" cy="304800"/>
          </a:xfrm>
          <a:prstGeom prst="line">
            <a:avLst/>
          </a:prstGeom>
          <a:noFill/>
          <a:ln w="57150">
            <a:solidFill>
              <a:srgbClr val="FF0000"/>
            </a:solidFill>
            <a:round/>
            <a:headEnd type="triangle" w="med" len="med"/>
            <a:tailEnd type="triangle" w="med" len="med"/>
          </a:ln>
        </p:spPr>
        <p:txBody>
          <a:bodyPr wrap="none" anchor="ctr"/>
          <a:lstStyle/>
          <a:p>
            <a:endParaRPr lang="en-US"/>
          </a:p>
        </p:txBody>
      </p:sp>
      <p:sp>
        <p:nvSpPr>
          <p:cNvPr id="178191" name="Line 15"/>
          <p:cNvSpPr>
            <a:spLocks noChangeShapeType="1"/>
          </p:cNvSpPr>
          <p:nvPr/>
        </p:nvSpPr>
        <p:spPr bwMode="auto">
          <a:xfrm flipV="1">
            <a:off x="1924050" y="4114800"/>
            <a:ext cx="3105150" cy="323850"/>
          </a:xfrm>
          <a:prstGeom prst="line">
            <a:avLst/>
          </a:prstGeom>
          <a:noFill/>
          <a:ln w="57150">
            <a:solidFill>
              <a:srgbClr val="FF0000"/>
            </a:solidFill>
            <a:round/>
            <a:headEnd type="triangle" w="med" len="med"/>
            <a:tailEnd type="triangle" w="med" len="med"/>
          </a:ln>
        </p:spPr>
        <p:txBody>
          <a:bodyPr wrap="none" anchor="ctr"/>
          <a:lstStyle/>
          <a:p>
            <a:endParaRPr lang="en-US"/>
          </a:p>
        </p:txBody>
      </p:sp>
      <p:sp>
        <p:nvSpPr>
          <p:cNvPr id="178192" name="Line 16"/>
          <p:cNvSpPr>
            <a:spLocks noChangeShapeType="1"/>
          </p:cNvSpPr>
          <p:nvPr/>
        </p:nvSpPr>
        <p:spPr bwMode="auto">
          <a:xfrm>
            <a:off x="3505200" y="4800600"/>
            <a:ext cx="1524000" cy="0"/>
          </a:xfrm>
          <a:prstGeom prst="line">
            <a:avLst/>
          </a:prstGeom>
          <a:noFill/>
          <a:ln w="57150">
            <a:solidFill>
              <a:srgbClr val="FF0000"/>
            </a:solidFill>
            <a:round/>
            <a:headEnd type="triangle" w="med" len="med"/>
            <a:tailEnd type="triangle" w="med" len="med"/>
          </a:ln>
        </p:spPr>
        <p:txBody>
          <a:bodyPr wrap="none" anchor="ctr"/>
          <a:lstStyle/>
          <a:p>
            <a:endParaRPr lang="en-US"/>
          </a:p>
        </p:txBody>
      </p:sp>
    </p:spTree>
    <p:extLst>
      <p:ext uri="{BB962C8B-B14F-4D97-AF65-F5344CB8AC3E}">
        <p14:creationId xmlns:p14="http://schemas.microsoft.com/office/powerpoint/2010/main" val="2207503954"/>
      </p:ext>
    </p:extLst>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xmlns="" id="{51BF6DDE-2B99-D74B-A3EC-9905A323B0EB}"/>
              </a:ext>
            </a:extLst>
          </p:cNvPr>
          <p:cNvPicPr>
            <a:picLocks noChangeAspect="1"/>
          </p:cNvPicPr>
          <p:nvPr/>
        </p:nvPicPr>
        <p:blipFill rotWithShape="1">
          <a:blip r:embed="rId2"/>
          <a:srcRect l="11970" t="5550" r="12121" b="11806"/>
          <a:stretch/>
        </p:blipFill>
        <p:spPr>
          <a:xfrm>
            <a:off x="35138" y="1094509"/>
            <a:ext cx="9108862" cy="5763491"/>
          </a:xfrm>
          <a:prstGeom prst="rect">
            <a:avLst/>
          </a:prstGeom>
        </p:spPr>
      </p:pic>
      <p:sp>
        <p:nvSpPr>
          <p:cNvPr id="8" name="Title 7">
            <a:extLst>
              <a:ext uri="{FF2B5EF4-FFF2-40B4-BE49-F238E27FC236}">
                <a16:creationId xmlns:a16="http://schemas.microsoft.com/office/drawing/2014/main" xmlns="" id="{B6998B98-60DA-0A49-BD76-22888C2D9CFE}"/>
              </a:ext>
            </a:extLst>
          </p:cNvPr>
          <p:cNvSpPr>
            <a:spLocks noGrp="1"/>
          </p:cNvSpPr>
          <p:nvPr>
            <p:ph type="title"/>
          </p:nvPr>
        </p:nvSpPr>
        <p:spPr/>
        <p:txBody>
          <a:bodyPr/>
          <a:lstStyle/>
          <a:p>
            <a:r>
              <a:rPr lang="en-US" dirty="0" err="1"/>
              <a:t>Tamr</a:t>
            </a:r>
            <a:r>
              <a:rPr lang="en-US" dirty="0"/>
              <a:t>: Record Matching</a:t>
            </a:r>
            <a:br>
              <a:rPr lang="en-US" dirty="0"/>
            </a:br>
            <a:endParaRPr lang="en-US" dirty="0"/>
          </a:p>
        </p:txBody>
      </p:sp>
    </p:spTree>
    <p:extLst>
      <p:ext uri="{BB962C8B-B14F-4D97-AF65-F5344CB8AC3E}">
        <p14:creationId xmlns:p14="http://schemas.microsoft.com/office/powerpoint/2010/main" val="2848434645"/>
      </p:ext>
    </p:extLst>
  </p:cSld>
  <p:clrMapOvr>
    <a:masterClrMapping/>
  </p:clrMapOvr>
  <p:transition xmlns:p14="http://schemas.microsoft.com/office/powerpoint/2010/mai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sz="4000" dirty="0"/>
              <a:t>Record Linkage with Deep Learning</a:t>
            </a:r>
            <a:br>
              <a:rPr lang="en-US" sz="4000" dirty="0"/>
            </a:br>
            <a:endParaRPr lang="en-US" sz="4000" dirty="0"/>
          </a:p>
        </p:txBody>
      </p:sp>
      <p:pic>
        <p:nvPicPr>
          <p:cNvPr id="9" name="Picture 8" descr="Screen Shot 2019-01-06 at 11.29.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9" y="1656704"/>
            <a:ext cx="5788549" cy="3256489"/>
          </a:xfrm>
          <a:prstGeom prst="rect">
            <a:avLst/>
          </a:prstGeom>
        </p:spPr>
      </p:pic>
      <p:pic>
        <p:nvPicPr>
          <p:cNvPr id="10" name="Picture 9" descr="Screen Shot 2019-01-06 at 11.3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224" y="2651175"/>
            <a:ext cx="1710761" cy="1932121"/>
          </a:xfrm>
          <a:prstGeom prst="rect">
            <a:avLst/>
          </a:prstGeom>
        </p:spPr>
      </p:pic>
      <p:sp>
        <p:nvSpPr>
          <p:cNvPr id="11" name="Right Arrow 10"/>
          <p:cNvSpPr/>
          <p:nvPr/>
        </p:nvSpPr>
        <p:spPr>
          <a:xfrm rot="900000">
            <a:off x="5832883" y="2767661"/>
            <a:ext cx="934490" cy="260968"/>
          </a:xfrm>
          <a:prstGeom prst="rightArrow">
            <a:avLst/>
          </a:prstGeom>
          <a:solidFill>
            <a:srgbClr val="008000"/>
          </a:solidFill>
          <a:ln w="28575" cmpd="sng">
            <a:solidFill>
              <a:srgbClr val="008000"/>
            </a:solidFill>
          </a:ln>
        </p:spPr>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83931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Blocking (Hashing)</a:t>
            </a:r>
          </a:p>
        </p:txBody>
      </p:sp>
      <p:pic>
        <p:nvPicPr>
          <p:cNvPr id="9" name="Picture 8" descr="uber-lsh-o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575" y="2115306"/>
            <a:ext cx="4937158" cy="3575809"/>
          </a:xfrm>
          <a:prstGeom prst="rect">
            <a:avLst/>
          </a:prstGeom>
        </p:spPr>
      </p:pic>
      <p:pic>
        <p:nvPicPr>
          <p:cNvPr id="10" name="Picture 9" descr="Locality-sensitive-hashing-L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71" y="2328245"/>
            <a:ext cx="3434433" cy="2985314"/>
          </a:xfrm>
          <a:prstGeom prst="rect">
            <a:avLst/>
          </a:prstGeom>
        </p:spPr>
      </p:pic>
    </p:spTree>
    <p:extLst>
      <p:ext uri="{BB962C8B-B14F-4D97-AF65-F5344CB8AC3E}">
        <p14:creationId xmlns:p14="http://schemas.microsoft.com/office/powerpoint/2010/main" val="132892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Record Linkage</a:t>
            </a:r>
          </a:p>
        </p:txBody>
      </p:sp>
      <p:sp>
        <p:nvSpPr>
          <p:cNvPr id="180226" name="Content Placeholder 2"/>
          <p:cNvSpPr>
            <a:spLocks noGrp="1"/>
          </p:cNvSpPr>
          <p:nvPr>
            <p:ph idx="1"/>
          </p:nvPr>
        </p:nvSpPr>
        <p:spPr/>
        <p:txBody>
          <a:bodyPr/>
          <a:lstStyle/>
          <a:p>
            <a:r>
              <a:rPr lang="en-US" sz="2800" dirty="0"/>
              <a:t>Align entities across sources</a:t>
            </a:r>
          </a:p>
          <a:p>
            <a:r>
              <a:rPr lang="en-US" sz="2800" dirty="0"/>
              <a:t>Research Topics:</a:t>
            </a:r>
          </a:p>
          <a:p>
            <a:pPr lvl="1"/>
            <a:r>
              <a:rPr lang="en-US" sz="2400" dirty="0"/>
              <a:t>Blocking</a:t>
            </a:r>
          </a:p>
          <a:p>
            <a:pPr lvl="1"/>
            <a:r>
              <a:rPr lang="en-US" sz="2400" dirty="0"/>
              <a:t>Matching individual attributes</a:t>
            </a:r>
          </a:p>
          <a:p>
            <a:pPr lvl="1"/>
            <a:r>
              <a:rPr lang="en-US" sz="2400" dirty="0"/>
              <a:t>Matching records</a:t>
            </a:r>
          </a:p>
          <a:p>
            <a:pPr lvl="1"/>
            <a:r>
              <a:rPr lang="en-US" sz="2400" dirty="0"/>
              <a:t>Matching entities</a:t>
            </a:r>
          </a:p>
          <a:p>
            <a:endParaRPr lang="en-US" sz="2800" dirty="0"/>
          </a:p>
        </p:txBody>
      </p:sp>
      <p:pic>
        <p:nvPicPr>
          <p:cNvPr id="3" name="Picture 2"/>
          <p:cNvPicPr>
            <a:picLocks noChangeAspect="1"/>
          </p:cNvPicPr>
          <p:nvPr/>
        </p:nvPicPr>
        <p:blipFill>
          <a:blip r:embed="rId2"/>
          <a:stretch>
            <a:fillRect/>
          </a:stretch>
        </p:blipFill>
        <p:spPr>
          <a:xfrm>
            <a:off x="595357" y="4740678"/>
            <a:ext cx="5591688" cy="1463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 name="Group 4"/>
          <p:cNvGrpSpPr/>
          <p:nvPr/>
        </p:nvGrpSpPr>
        <p:grpSpPr>
          <a:xfrm>
            <a:off x="0" y="6323372"/>
            <a:ext cx="9182961" cy="548585"/>
            <a:chOff x="0" y="6323372"/>
            <a:chExt cx="9182961" cy="548585"/>
          </a:xfrm>
        </p:grpSpPr>
        <p:sp>
          <p:nvSpPr>
            <p:cNvPr id="6" name="TextBox 5"/>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7" name="TextBox 6"/>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8" name="Picture 7"/>
            <p:cNvPicPr>
              <a:picLocks noChangeAspect="1"/>
            </p:cNvPicPr>
            <p:nvPr/>
          </p:nvPicPr>
          <p:blipFill>
            <a:blip r:embed="rId3">
              <a:alphaModFix amt="52000"/>
            </a:blip>
            <a:stretch>
              <a:fillRect/>
            </a:stretch>
          </p:blipFill>
          <p:spPr>
            <a:xfrm>
              <a:off x="8285824" y="6323372"/>
              <a:ext cx="779618" cy="274638"/>
            </a:xfrm>
            <a:prstGeom prst="rect">
              <a:avLst/>
            </a:prstGeom>
          </p:spPr>
        </p:pic>
      </p:grpSp>
      <p:pic>
        <p:nvPicPr>
          <p:cNvPr id="9" name="Picture 8">
            <a:extLst>
              <a:ext uri="{FF2B5EF4-FFF2-40B4-BE49-F238E27FC236}">
                <a16:creationId xmlns:a16="http://schemas.microsoft.com/office/drawing/2014/main" xmlns="" id="{C7869D8D-E956-D647-BBD2-0E5E045F1ACB}"/>
              </a:ext>
            </a:extLst>
          </p:cNvPr>
          <p:cNvPicPr>
            <a:picLocks noChangeAspect="1"/>
          </p:cNvPicPr>
          <p:nvPr/>
        </p:nvPicPr>
        <p:blipFill>
          <a:blip r:embed="rId4"/>
          <a:stretch>
            <a:fillRect/>
          </a:stretch>
        </p:blipFill>
        <p:spPr>
          <a:xfrm>
            <a:off x="6657586" y="2096947"/>
            <a:ext cx="2159000" cy="1066800"/>
          </a:xfrm>
          <a:prstGeom prst="rect">
            <a:avLst/>
          </a:prstGeom>
        </p:spPr>
      </p:pic>
      <p:pic>
        <p:nvPicPr>
          <p:cNvPr id="10" name="Picture 9">
            <a:extLst>
              <a:ext uri="{FF2B5EF4-FFF2-40B4-BE49-F238E27FC236}">
                <a16:creationId xmlns:a16="http://schemas.microsoft.com/office/drawing/2014/main" xmlns="" id="{105B8AA3-80F3-CF44-884A-AB685F15149C}"/>
              </a:ext>
            </a:extLst>
          </p:cNvPr>
          <p:cNvPicPr>
            <a:picLocks noChangeAspect="1"/>
          </p:cNvPicPr>
          <p:nvPr/>
        </p:nvPicPr>
        <p:blipFill>
          <a:blip r:embed="rId5"/>
          <a:stretch>
            <a:fillRect/>
          </a:stretch>
        </p:blipFill>
        <p:spPr>
          <a:xfrm>
            <a:off x="4793115" y="3364103"/>
            <a:ext cx="4082526" cy="1265583"/>
          </a:xfrm>
          <a:prstGeom prst="rect">
            <a:avLst/>
          </a:prstGeom>
        </p:spPr>
      </p:pic>
    </p:spTree>
    <p:extLst>
      <p:ext uri="{BB962C8B-B14F-4D97-AF65-F5344CB8AC3E}">
        <p14:creationId xmlns:p14="http://schemas.microsoft.com/office/powerpoint/2010/main" val="3824173668"/>
      </p:ext>
    </p:extLst>
  </p:cSld>
  <p:clrMapOvr>
    <a:masterClrMapping/>
  </p:clrMapOvr>
  <p:transition xmlns:p14="http://schemas.microsoft.com/office/powerpoint/2010/mai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B61353-F58B-3D4F-BB07-63A81A61C3BB}"/>
              </a:ext>
            </a:extLst>
          </p:cNvPr>
          <p:cNvSpPr>
            <a:spLocks noGrp="1"/>
          </p:cNvSpPr>
          <p:nvPr>
            <p:ph type="title"/>
          </p:nvPr>
        </p:nvSpPr>
        <p:spPr/>
        <p:txBody>
          <a:bodyPr/>
          <a:lstStyle/>
          <a:p>
            <a:r>
              <a:rPr lang="en-US" dirty="0"/>
              <a:t>Logical Data Integration</a:t>
            </a:r>
          </a:p>
        </p:txBody>
      </p:sp>
      <p:graphicFrame>
        <p:nvGraphicFramePr>
          <p:cNvPr id="4" name="Table 3">
            <a:extLst>
              <a:ext uri="{FF2B5EF4-FFF2-40B4-BE49-F238E27FC236}">
                <a16:creationId xmlns:a16="http://schemas.microsoft.com/office/drawing/2014/main" xmlns="" id="{4A4F413C-0AA2-8C4B-A44B-8E82B060B405}"/>
              </a:ext>
            </a:extLst>
          </p:cNvPr>
          <p:cNvGraphicFramePr>
            <a:graphicFrameLocks noGrp="1"/>
          </p:cNvGraphicFramePr>
          <p:nvPr>
            <p:extLst>
              <p:ext uri="{D42A27DB-BD31-4B8C-83A1-F6EECF244321}">
                <p14:modId xmlns:p14="http://schemas.microsoft.com/office/powerpoint/2010/main" val="3789589551"/>
              </p:ext>
            </p:extLst>
          </p:nvPr>
        </p:nvGraphicFramePr>
        <p:xfrm>
          <a:off x="457200" y="1588009"/>
          <a:ext cx="8237163" cy="5195537"/>
        </p:xfrm>
        <a:graphic>
          <a:graphicData uri="http://schemas.openxmlformats.org/drawingml/2006/table">
            <a:tbl>
              <a:tblPr firstRow="1" firstCol="1" bandRow="1" bandCol="1">
                <a:tableStyleId>{5C22544A-7EE6-4342-B048-85BDC9FD1C3A}</a:tableStyleId>
              </a:tblPr>
              <a:tblGrid>
                <a:gridCol w="630081">
                  <a:extLst>
                    <a:ext uri="{9D8B030D-6E8A-4147-A177-3AD203B41FA5}">
                      <a16:colId xmlns:a16="http://schemas.microsoft.com/office/drawing/2014/main" xmlns="" val="2321814191"/>
                    </a:ext>
                  </a:extLst>
                </a:gridCol>
                <a:gridCol w="1124291">
                  <a:extLst>
                    <a:ext uri="{9D8B030D-6E8A-4147-A177-3AD203B41FA5}">
                      <a16:colId xmlns:a16="http://schemas.microsoft.com/office/drawing/2014/main" xmlns="" val="1879512858"/>
                    </a:ext>
                  </a:extLst>
                </a:gridCol>
                <a:gridCol w="4401879">
                  <a:extLst>
                    <a:ext uri="{9D8B030D-6E8A-4147-A177-3AD203B41FA5}">
                      <a16:colId xmlns:a16="http://schemas.microsoft.com/office/drawing/2014/main" xmlns="" val="1185103286"/>
                    </a:ext>
                  </a:extLst>
                </a:gridCol>
                <a:gridCol w="1235681">
                  <a:extLst>
                    <a:ext uri="{9D8B030D-6E8A-4147-A177-3AD203B41FA5}">
                      <a16:colId xmlns:a16="http://schemas.microsoft.com/office/drawing/2014/main" xmlns="" val="203103680"/>
                    </a:ext>
                  </a:extLst>
                </a:gridCol>
                <a:gridCol w="845231">
                  <a:extLst>
                    <a:ext uri="{9D8B030D-6E8A-4147-A177-3AD203B41FA5}">
                      <a16:colId xmlns:a16="http://schemas.microsoft.com/office/drawing/2014/main" xmlns="" val="1378695508"/>
                    </a:ext>
                  </a:extLst>
                </a:gridCol>
              </a:tblGrid>
              <a:tr h="329016">
                <a:tc>
                  <a:txBody>
                    <a:bodyPr/>
                    <a:lstStyle/>
                    <a:p>
                      <a:pPr marL="0" marR="0" algn="just">
                        <a:spcBef>
                          <a:spcPts val="0"/>
                        </a:spcBef>
                        <a:spcAft>
                          <a:spcPts val="0"/>
                        </a:spcAft>
                      </a:pPr>
                      <a:r>
                        <a:rPr lang="en-US" sz="1400" dirty="0">
                          <a:effectLst/>
                        </a:rPr>
                        <a:t> </a:t>
                      </a:r>
                      <a:endParaRPr lang="en-US" sz="1400" b="1" dirty="0">
                        <a:effectLst/>
                        <a:latin typeface="Times New Roman" panose="02020603050405020304" pitchFamily="18" charset="0"/>
                      </a:endParaRPr>
                    </a:p>
                  </a:txBody>
                  <a:tcPr marL="18047" marR="18047" marT="0" marB="0"/>
                </a:tc>
                <a:tc>
                  <a:txBody>
                    <a:bodyPr/>
                    <a:lstStyle/>
                    <a:p>
                      <a:pPr marL="0" marR="0" algn="l">
                        <a:spcBef>
                          <a:spcPts val="0"/>
                        </a:spcBef>
                        <a:spcAft>
                          <a:spcPts val="0"/>
                        </a:spcAft>
                      </a:pPr>
                      <a:r>
                        <a:rPr lang="en-US" sz="1400" dirty="0">
                          <a:effectLst/>
                        </a:rPr>
                        <a:t>Topics</a:t>
                      </a:r>
                      <a:endParaRPr lang="en-US" sz="14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600"/>
                        </a:spcAft>
                        <a:tabLst>
                          <a:tab pos="2743200" algn="ctr"/>
                          <a:tab pos="5486400" algn="r"/>
                          <a:tab pos="457200" algn="l"/>
                        </a:tabLst>
                      </a:pPr>
                      <a:r>
                        <a:rPr lang="en-US" sz="1400" dirty="0">
                          <a:effectLst/>
                        </a:rPr>
                        <a:t>Readings </a:t>
                      </a:r>
                      <a:endParaRPr lang="en-US" sz="14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tabLst>
                          <a:tab pos="2743200" algn="ctr"/>
                          <a:tab pos="5486400" algn="r"/>
                          <a:tab pos="457200" algn="l"/>
                        </a:tabLst>
                      </a:pPr>
                      <a:r>
                        <a:rPr lang="en-US" sz="1400" dirty="0" err="1">
                          <a:effectLst/>
                        </a:rPr>
                        <a:t>Homeworks</a:t>
                      </a:r>
                      <a:endParaRPr lang="en-US" sz="14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tabLst>
                          <a:tab pos="2743200" algn="ctr"/>
                          <a:tab pos="5486400" algn="r"/>
                          <a:tab pos="457200" algn="l"/>
                        </a:tabLst>
                      </a:pPr>
                      <a:r>
                        <a:rPr lang="en-US" sz="1400" dirty="0">
                          <a:effectLst/>
                        </a:rPr>
                        <a:t>Instructor</a:t>
                      </a:r>
                      <a:endParaRPr lang="en-US" sz="1400" dirty="0">
                        <a:effectLst/>
                        <a:latin typeface="Times New Roman" panose="02020603050405020304" pitchFamily="18" charset="0"/>
                        <a:ea typeface="Times New Roman" panose="02020603050405020304" pitchFamily="18" charset="0"/>
                      </a:endParaRPr>
                    </a:p>
                  </a:txBody>
                  <a:tcPr marL="18047" marR="18047" marT="0" marB="0"/>
                </a:tc>
                <a:extLst>
                  <a:ext uri="{0D108BD9-81ED-4DB2-BD59-A6C34878D82A}">
                    <a16:rowId xmlns:a16="http://schemas.microsoft.com/office/drawing/2014/main" xmlns="" val="1910213815"/>
                  </a:ext>
                </a:extLst>
              </a:tr>
              <a:tr h="622017">
                <a:tc>
                  <a:txBody>
                    <a:bodyPr/>
                    <a:lstStyle/>
                    <a:p>
                      <a:pPr marL="0" marR="0" algn="just">
                        <a:spcBef>
                          <a:spcPts val="0"/>
                        </a:spcBef>
                        <a:spcAft>
                          <a:spcPts val="0"/>
                        </a:spcAft>
                      </a:pPr>
                      <a:r>
                        <a:rPr lang="en-US" sz="1400" dirty="0">
                          <a:effectLst/>
                        </a:rPr>
                        <a:t>Feb 20</a:t>
                      </a:r>
                      <a:endParaRPr lang="en-US" sz="1400" dirty="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0"/>
                        </a:spcAft>
                      </a:pPr>
                      <a:r>
                        <a:rPr lang="en-US" sz="1400">
                          <a:effectLst/>
                        </a:rPr>
                        <a:t>Database Theory Basics</a:t>
                      </a:r>
                      <a:endParaRPr lang="en-US" sz="140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600"/>
                        </a:spcAft>
                      </a:pPr>
                      <a:r>
                        <a:rPr lang="en-US" sz="1400" dirty="0" err="1">
                          <a:effectLst/>
                        </a:rPr>
                        <a:t>AnHai</a:t>
                      </a:r>
                      <a:r>
                        <a:rPr lang="en-US" sz="1400" dirty="0">
                          <a:effectLst/>
                        </a:rPr>
                        <a:t> Doan, Alon Y. Halevy, and Zachary G. Ives. Principles of Data Integration, chapter 2.1, 2.2, 2.3 and 2.4. Morgan Kaufmann, 2012.</a:t>
                      </a:r>
                      <a:endParaRPr lang="en-US" sz="1400" dirty="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0"/>
                        </a:spcAft>
                      </a:pPr>
                      <a:r>
                        <a:rPr lang="en-US" sz="1400" dirty="0">
                          <a:effectLst/>
                        </a:rPr>
                        <a:t> </a:t>
                      </a:r>
                      <a:endParaRPr lang="en-US" sz="1400" b="1" dirty="0">
                        <a:effectLst/>
                        <a:latin typeface="Times New Roman" panose="02020603050405020304" pitchFamily="18" charset="0"/>
                      </a:endParaRPr>
                    </a:p>
                  </a:txBody>
                  <a:tcPr marL="54007" marR="54007" marT="0" marB="0"/>
                </a:tc>
                <a:tc>
                  <a:txBody>
                    <a:bodyPr/>
                    <a:lstStyle/>
                    <a:p>
                      <a:pPr marL="0" marR="0" algn="just">
                        <a:spcBef>
                          <a:spcPts val="0"/>
                        </a:spcBef>
                        <a:spcAft>
                          <a:spcPts val="0"/>
                        </a:spcAft>
                      </a:pPr>
                      <a:r>
                        <a:rPr lang="en-US" sz="1400">
                          <a:effectLst/>
                        </a:rPr>
                        <a:t>Prof. Ambite</a:t>
                      </a:r>
                      <a:endParaRPr lang="en-US" sz="1400" b="1">
                        <a:effectLst/>
                        <a:latin typeface="Times New Roman" panose="02020603050405020304" pitchFamily="18" charset="0"/>
                      </a:endParaRPr>
                    </a:p>
                  </a:txBody>
                  <a:tcPr marL="54007" marR="54007" marT="0" marB="0"/>
                </a:tc>
                <a:extLst>
                  <a:ext uri="{0D108BD9-81ED-4DB2-BD59-A6C34878D82A}">
                    <a16:rowId xmlns:a16="http://schemas.microsoft.com/office/drawing/2014/main" xmlns="" val="2839606254"/>
                  </a:ext>
                </a:extLst>
              </a:tr>
              <a:tr h="829356">
                <a:tc>
                  <a:txBody>
                    <a:bodyPr/>
                    <a:lstStyle/>
                    <a:p>
                      <a:pPr marL="0" marR="0" algn="just">
                        <a:spcBef>
                          <a:spcPts val="0"/>
                        </a:spcBef>
                        <a:spcAft>
                          <a:spcPts val="0"/>
                        </a:spcAft>
                      </a:pPr>
                      <a:r>
                        <a:rPr lang="en-US" sz="1400">
                          <a:effectLst/>
                        </a:rPr>
                        <a:t>Feb 25</a:t>
                      </a:r>
                      <a:endParaRPr lang="en-US" sz="140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0"/>
                        </a:spcAft>
                      </a:pPr>
                      <a:r>
                        <a:rPr lang="en-US" sz="1400" dirty="0">
                          <a:effectLst/>
                        </a:rPr>
                        <a:t>Logical Data Integration 1</a:t>
                      </a:r>
                    </a:p>
                    <a:p>
                      <a:pPr marL="0" marR="0" algn="l">
                        <a:spcBef>
                          <a:spcPts val="0"/>
                        </a:spcBef>
                        <a:spcAft>
                          <a:spcPts val="0"/>
                        </a:spcAft>
                      </a:pPr>
                      <a:r>
                        <a:rPr lang="en-US" sz="1400" dirty="0">
                          <a:effectLst/>
                        </a:rPr>
                        <a:t>(Query Rewriting)</a:t>
                      </a:r>
                      <a:endParaRPr lang="en-US" sz="1400" dirty="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600"/>
                        </a:spcAft>
                      </a:pPr>
                      <a:r>
                        <a:rPr lang="en-US" sz="1400" dirty="0" err="1">
                          <a:effectLst/>
                        </a:rPr>
                        <a:t>AnHai</a:t>
                      </a:r>
                      <a:r>
                        <a:rPr lang="en-US" sz="1400" dirty="0">
                          <a:effectLst/>
                        </a:rPr>
                        <a:t> Doan, Alon Y. Halevy, and Zachary G. Ives. Principles of Data Integration, chapter 2.4, 3.1, 3.2, 3.3, 3.4. Morgan Kaufmann, 2012.</a:t>
                      </a:r>
                      <a:endParaRPr lang="en-US" sz="1400" dirty="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0"/>
                        </a:spcAft>
                      </a:pPr>
                      <a:r>
                        <a:rPr lang="en-US" sz="1400" dirty="0">
                          <a:effectLst/>
                        </a:rPr>
                        <a:t>HW5: Logical Data Integration (due March 8)</a:t>
                      </a:r>
                      <a:endParaRPr lang="en-US" sz="1400" b="1" dirty="0">
                        <a:effectLst/>
                        <a:latin typeface="Times New Roman" panose="02020603050405020304" pitchFamily="18" charset="0"/>
                      </a:endParaRPr>
                    </a:p>
                  </a:txBody>
                  <a:tcPr marL="54007" marR="54007" marT="0" marB="0"/>
                </a:tc>
                <a:tc>
                  <a:txBody>
                    <a:bodyPr/>
                    <a:lstStyle/>
                    <a:p>
                      <a:pPr marL="0" marR="0" algn="just">
                        <a:spcBef>
                          <a:spcPts val="0"/>
                        </a:spcBef>
                        <a:spcAft>
                          <a:spcPts val="0"/>
                        </a:spcAft>
                      </a:pPr>
                      <a:r>
                        <a:rPr lang="en-US" sz="1400">
                          <a:effectLst/>
                        </a:rPr>
                        <a:t>Prof. Ambite</a:t>
                      </a:r>
                      <a:endParaRPr lang="en-US" sz="1400" b="1">
                        <a:effectLst/>
                        <a:latin typeface="Times New Roman" panose="02020603050405020304" pitchFamily="18" charset="0"/>
                      </a:endParaRPr>
                    </a:p>
                  </a:txBody>
                  <a:tcPr marL="54007" marR="54007" marT="0" marB="0"/>
                </a:tc>
                <a:extLst>
                  <a:ext uri="{0D108BD9-81ED-4DB2-BD59-A6C34878D82A}">
                    <a16:rowId xmlns:a16="http://schemas.microsoft.com/office/drawing/2014/main" xmlns="" val="584519882"/>
                  </a:ext>
                </a:extLst>
              </a:tr>
              <a:tr h="1110744">
                <a:tc>
                  <a:txBody>
                    <a:bodyPr/>
                    <a:lstStyle/>
                    <a:p>
                      <a:pPr marL="0" marR="0" algn="just">
                        <a:spcBef>
                          <a:spcPts val="0"/>
                        </a:spcBef>
                        <a:spcAft>
                          <a:spcPts val="0"/>
                        </a:spcAft>
                      </a:pPr>
                      <a:r>
                        <a:rPr lang="en-US" sz="1400">
                          <a:effectLst/>
                        </a:rPr>
                        <a:t>Feb 27</a:t>
                      </a:r>
                      <a:endParaRPr lang="en-US" sz="140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0"/>
                        </a:spcAft>
                      </a:pPr>
                      <a:r>
                        <a:rPr lang="en-US" sz="1400">
                          <a:effectLst/>
                        </a:rPr>
                        <a:t>Logical Data Integration 2 (Scalability)</a:t>
                      </a:r>
                      <a:endParaRPr lang="en-US" sz="140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600"/>
                        </a:spcAft>
                      </a:pPr>
                      <a:r>
                        <a:rPr lang="en-US" sz="1400" dirty="0">
                          <a:effectLst/>
                        </a:rPr>
                        <a:t>Alon Halevy and Rachel Pottinger. A scalable algorithm for answering queries using views. The VLDB Journal The International Journal on Very Large Data Bases, 2001. </a:t>
                      </a:r>
                    </a:p>
                    <a:p>
                      <a:pPr marL="0" marR="0" algn="l">
                        <a:spcBef>
                          <a:spcPts val="0"/>
                        </a:spcBef>
                        <a:spcAft>
                          <a:spcPts val="600"/>
                        </a:spcAft>
                      </a:pPr>
                      <a:r>
                        <a:rPr lang="en-US" sz="1400" dirty="0">
                          <a:effectLst/>
                        </a:rPr>
                        <a:t>Scalable query rewriting: a graph-based approach, SIGMOD 2001. </a:t>
                      </a:r>
                      <a:endParaRPr lang="en-US" sz="1400" dirty="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0"/>
                        </a:spcAft>
                      </a:pPr>
                      <a:r>
                        <a:rPr lang="en-US" sz="1400" dirty="0">
                          <a:effectLst/>
                        </a:rPr>
                        <a:t> </a:t>
                      </a:r>
                      <a:endParaRPr lang="en-US" sz="1400" b="1" dirty="0">
                        <a:effectLst/>
                        <a:latin typeface="Times New Roman" panose="02020603050405020304" pitchFamily="18" charset="0"/>
                      </a:endParaRPr>
                    </a:p>
                  </a:txBody>
                  <a:tcPr marL="54007" marR="54007" marT="0" marB="0"/>
                </a:tc>
                <a:tc>
                  <a:txBody>
                    <a:bodyPr/>
                    <a:lstStyle/>
                    <a:p>
                      <a:pPr marL="0" marR="0" algn="just">
                        <a:spcBef>
                          <a:spcPts val="0"/>
                        </a:spcBef>
                        <a:spcAft>
                          <a:spcPts val="0"/>
                        </a:spcAft>
                      </a:pPr>
                      <a:r>
                        <a:rPr lang="en-US" sz="1400">
                          <a:effectLst/>
                        </a:rPr>
                        <a:t>Prof. Ambite</a:t>
                      </a:r>
                      <a:endParaRPr lang="en-US" sz="1400" b="1">
                        <a:effectLst/>
                        <a:latin typeface="Times New Roman" panose="02020603050405020304" pitchFamily="18" charset="0"/>
                      </a:endParaRPr>
                    </a:p>
                  </a:txBody>
                  <a:tcPr marL="54007" marR="54007" marT="0" marB="0"/>
                </a:tc>
                <a:extLst>
                  <a:ext uri="{0D108BD9-81ED-4DB2-BD59-A6C34878D82A}">
                    <a16:rowId xmlns:a16="http://schemas.microsoft.com/office/drawing/2014/main" xmlns="" val="2139497443"/>
                  </a:ext>
                </a:extLst>
              </a:tr>
              <a:tr h="2230002">
                <a:tc>
                  <a:txBody>
                    <a:bodyPr/>
                    <a:lstStyle/>
                    <a:p>
                      <a:pPr marL="0" marR="0" algn="just">
                        <a:spcBef>
                          <a:spcPts val="0"/>
                        </a:spcBef>
                        <a:spcAft>
                          <a:spcPts val="0"/>
                        </a:spcAft>
                      </a:pPr>
                      <a:r>
                        <a:rPr lang="en-US" sz="1400">
                          <a:effectLst/>
                        </a:rPr>
                        <a:t>Mar 18</a:t>
                      </a:r>
                      <a:endParaRPr lang="en-US" sz="140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0"/>
                        </a:spcAft>
                      </a:pPr>
                      <a:r>
                        <a:rPr lang="en-US" sz="1400">
                          <a:effectLst/>
                        </a:rPr>
                        <a:t>Data Warehousing: </a:t>
                      </a:r>
                      <a:br>
                        <a:rPr lang="en-US" sz="1400">
                          <a:effectLst/>
                        </a:rPr>
                      </a:br>
                      <a:r>
                        <a:rPr lang="en-US" sz="1400">
                          <a:effectLst/>
                        </a:rPr>
                        <a:t>Logical Approaches, Kafka/Spark</a:t>
                      </a:r>
                      <a:endParaRPr lang="en-US" sz="140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600"/>
                        </a:spcAft>
                      </a:pPr>
                      <a:r>
                        <a:rPr lang="en-US" sz="1400" dirty="0" err="1">
                          <a:effectLst/>
                        </a:rPr>
                        <a:t>AnHai</a:t>
                      </a:r>
                      <a:r>
                        <a:rPr lang="en-US" sz="1400" dirty="0">
                          <a:effectLst/>
                        </a:rPr>
                        <a:t> Doan, Alon Y. Halevy, and Zachary G. Ives. Principles of Data Integration, chapter 10. Morgan Kaufmann, 2012.</a:t>
                      </a:r>
                    </a:p>
                    <a:p>
                      <a:pPr marL="0" marR="0" algn="l">
                        <a:spcBef>
                          <a:spcPts val="0"/>
                        </a:spcBef>
                        <a:spcAft>
                          <a:spcPts val="600"/>
                        </a:spcAft>
                      </a:pPr>
                      <a:r>
                        <a:rPr lang="en-US" sz="1400" dirty="0">
                          <a:effectLst/>
                        </a:rPr>
                        <a:t>Optional: Dimitris </a:t>
                      </a:r>
                      <a:r>
                        <a:rPr lang="en-US" sz="1400" dirty="0" err="1">
                          <a:effectLst/>
                        </a:rPr>
                        <a:t>Stripelis</a:t>
                      </a:r>
                      <a:r>
                        <a:rPr lang="en-US" sz="1400" dirty="0">
                          <a:effectLst/>
                        </a:rPr>
                        <a:t>, Jose Luis Ambite, Yao-Yi Chiang, </a:t>
                      </a:r>
                      <a:r>
                        <a:rPr lang="en-US" sz="1400" dirty="0" err="1">
                          <a:effectLst/>
                        </a:rPr>
                        <a:t>Sandrah</a:t>
                      </a:r>
                      <a:r>
                        <a:rPr lang="en-US" sz="1400" dirty="0">
                          <a:effectLst/>
                        </a:rPr>
                        <a:t> P. Eckel, and Rima </a:t>
                      </a:r>
                      <a:r>
                        <a:rPr lang="en-US" sz="1400" dirty="0" err="1">
                          <a:effectLst/>
                        </a:rPr>
                        <a:t>Habre</a:t>
                      </a:r>
                      <a:r>
                        <a:rPr lang="en-US" sz="1400" dirty="0">
                          <a:effectLst/>
                        </a:rPr>
                        <a:t>. A Scalable Data Integration and Analysis Architecture for Sensor Data of Pediatric Asthma. ICDE 2017.</a:t>
                      </a:r>
                    </a:p>
                    <a:p>
                      <a:pPr marL="0" marR="0" algn="l">
                        <a:spcBef>
                          <a:spcPts val="0"/>
                        </a:spcBef>
                        <a:spcAft>
                          <a:spcPts val="600"/>
                        </a:spcAft>
                      </a:pPr>
                      <a:r>
                        <a:rPr lang="es-ES" sz="1400" dirty="0" err="1">
                          <a:effectLst/>
                        </a:rPr>
                        <a:t>Dimitris</a:t>
                      </a:r>
                      <a:r>
                        <a:rPr lang="es-ES" sz="1400" dirty="0">
                          <a:effectLst/>
                        </a:rPr>
                        <a:t> </a:t>
                      </a:r>
                      <a:r>
                        <a:rPr lang="es-ES" sz="1400" dirty="0" err="1">
                          <a:effectLst/>
                        </a:rPr>
                        <a:t>Stripelis</a:t>
                      </a:r>
                      <a:r>
                        <a:rPr lang="es-ES" sz="1400" dirty="0">
                          <a:effectLst/>
                        </a:rPr>
                        <a:t>, </a:t>
                      </a:r>
                      <a:r>
                        <a:rPr lang="es-ES" sz="1400" dirty="0" err="1">
                          <a:effectLst/>
                        </a:rPr>
                        <a:t>Chrysovalantis</a:t>
                      </a:r>
                      <a:r>
                        <a:rPr lang="es-ES" sz="1400" dirty="0">
                          <a:effectLst/>
                        </a:rPr>
                        <a:t> </a:t>
                      </a:r>
                      <a:r>
                        <a:rPr lang="es-ES" sz="1400" dirty="0" err="1">
                          <a:effectLst/>
                        </a:rPr>
                        <a:t>Anastasiou</a:t>
                      </a:r>
                      <a:r>
                        <a:rPr lang="es-ES" sz="1400" dirty="0">
                          <a:effectLst/>
                        </a:rPr>
                        <a:t>, José Luis Ambite. </a:t>
                      </a:r>
                      <a:r>
                        <a:rPr lang="en-US" sz="1400" dirty="0">
                          <a:effectLst/>
                        </a:rPr>
                        <a:t>Extending Apache Spark with a Mediation Layer. International Semantic Big Data Workshop, SIGMOD, 2018.</a:t>
                      </a:r>
                      <a:endParaRPr lang="en-US" sz="1400" dirty="0">
                        <a:effectLst/>
                        <a:latin typeface="Times New Roman" panose="02020603050405020304" pitchFamily="18" charset="0"/>
                        <a:ea typeface="Times New Roman" panose="02020603050405020304" pitchFamily="18" charset="0"/>
                      </a:endParaRPr>
                    </a:p>
                  </a:txBody>
                  <a:tcPr marL="54007" marR="54007" marT="0" marB="0"/>
                </a:tc>
                <a:tc>
                  <a:txBody>
                    <a:bodyPr/>
                    <a:lstStyle/>
                    <a:p>
                      <a:pPr marL="0" marR="0" algn="l">
                        <a:spcBef>
                          <a:spcPts val="0"/>
                        </a:spcBef>
                        <a:spcAft>
                          <a:spcPts val="0"/>
                        </a:spcAft>
                      </a:pPr>
                      <a:r>
                        <a:rPr lang="en-US" sz="1400" dirty="0">
                          <a:effectLst/>
                        </a:rPr>
                        <a:t> </a:t>
                      </a:r>
                      <a:endParaRPr lang="en-US" sz="1400" b="1" dirty="0">
                        <a:effectLst/>
                        <a:latin typeface="Times New Roman" panose="02020603050405020304" pitchFamily="18" charset="0"/>
                      </a:endParaRPr>
                    </a:p>
                  </a:txBody>
                  <a:tcPr marL="54007" marR="54007" marT="0" marB="0"/>
                </a:tc>
                <a:tc>
                  <a:txBody>
                    <a:bodyPr/>
                    <a:lstStyle/>
                    <a:p>
                      <a:pPr marL="0" marR="0" algn="just">
                        <a:spcBef>
                          <a:spcPts val="0"/>
                        </a:spcBef>
                        <a:spcAft>
                          <a:spcPts val="0"/>
                        </a:spcAft>
                      </a:pPr>
                      <a:r>
                        <a:rPr lang="en-US" sz="1400" dirty="0">
                          <a:effectLst/>
                        </a:rPr>
                        <a:t>Prof. Ambite </a:t>
                      </a:r>
                    </a:p>
                    <a:p>
                      <a:pPr marL="0" marR="0" algn="just">
                        <a:spcBef>
                          <a:spcPts val="0"/>
                        </a:spcBef>
                        <a:spcAft>
                          <a:spcPts val="0"/>
                        </a:spcAft>
                      </a:pPr>
                      <a:endParaRPr lang="en-US" sz="1400" dirty="0">
                        <a:effectLst/>
                      </a:endParaRPr>
                    </a:p>
                    <a:p>
                      <a:pPr marL="0" marR="0" algn="just">
                        <a:spcBef>
                          <a:spcPts val="0"/>
                        </a:spcBef>
                        <a:spcAft>
                          <a:spcPts val="0"/>
                        </a:spcAft>
                      </a:pPr>
                      <a:r>
                        <a:rPr lang="en-US" sz="1400" dirty="0">
                          <a:effectLst/>
                        </a:rPr>
                        <a:t>Dimitri </a:t>
                      </a:r>
                      <a:r>
                        <a:rPr lang="en-US" sz="1400" dirty="0" err="1">
                          <a:effectLst/>
                        </a:rPr>
                        <a:t>Stripelis</a:t>
                      </a:r>
                      <a:endParaRPr lang="en-US" sz="1400" b="1" dirty="0">
                        <a:effectLst/>
                        <a:latin typeface="Times New Roman" panose="02020603050405020304" pitchFamily="18" charset="0"/>
                      </a:endParaRPr>
                    </a:p>
                  </a:txBody>
                  <a:tcPr marL="54007" marR="54007" marT="0" marB="0"/>
                </a:tc>
                <a:extLst>
                  <a:ext uri="{0D108BD9-81ED-4DB2-BD59-A6C34878D82A}">
                    <a16:rowId xmlns:a16="http://schemas.microsoft.com/office/drawing/2014/main" xmlns="" val="2128411433"/>
                  </a:ext>
                </a:extLst>
              </a:tr>
            </a:tbl>
          </a:graphicData>
        </a:graphic>
      </p:graphicFrame>
    </p:spTree>
    <p:extLst>
      <p:ext uri="{BB962C8B-B14F-4D97-AF65-F5344CB8AC3E}">
        <p14:creationId xmlns:p14="http://schemas.microsoft.com/office/powerpoint/2010/main" val="955422221"/>
      </p:ext>
    </p:extLst>
  </p:cSld>
  <p:clrMapOvr>
    <a:masterClrMapping/>
  </p:clrMapOvr>
  <p:transition xmlns:p14="http://schemas.microsoft.com/office/powerpoint/2010/mai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theory basics: queries, query containment, </a:t>
            </a:r>
            <a:r>
              <a:rPr lang="en-US" dirty="0" err="1"/>
              <a:t>Datalog</a:t>
            </a:r>
            <a:endParaRPr lang="en-US" dirty="0"/>
          </a:p>
        </p:txBody>
      </p:sp>
      <p:sp>
        <p:nvSpPr>
          <p:cNvPr id="3" name="Content Placeholder 2"/>
          <p:cNvSpPr>
            <a:spLocks noGrp="1"/>
          </p:cNvSpPr>
          <p:nvPr>
            <p:ph idx="1"/>
          </p:nvPr>
        </p:nvSpPr>
        <p:spPr/>
        <p:txBody>
          <a:bodyPr/>
          <a:lstStyle/>
          <a:p>
            <a:r>
              <a:rPr lang="en-US" dirty="0"/>
              <a:t>Conjunctive queries</a:t>
            </a:r>
          </a:p>
          <a:p>
            <a:pPr lvl="1"/>
            <a:r>
              <a:rPr lang="en-US" dirty="0">
                <a:sym typeface="Wingdings"/>
              </a:rPr>
              <a:t>q1(x) :- r(</a:t>
            </a:r>
            <a:r>
              <a:rPr lang="en-US" dirty="0" err="1">
                <a:sym typeface="Wingdings"/>
              </a:rPr>
              <a:t>x,x</a:t>
            </a:r>
            <a:r>
              <a:rPr lang="en-US" dirty="0">
                <a:sym typeface="Wingdings"/>
              </a:rPr>
              <a:t>)    [≡  select </a:t>
            </a:r>
            <a:r>
              <a:rPr lang="en-US" dirty="0" err="1">
                <a:sym typeface="Wingdings"/>
              </a:rPr>
              <a:t>R.a</a:t>
            </a:r>
            <a:r>
              <a:rPr lang="en-US" dirty="0">
                <a:sym typeface="Wingdings"/>
              </a:rPr>
              <a:t> from R where </a:t>
            </a:r>
            <a:r>
              <a:rPr lang="en-US" dirty="0" err="1">
                <a:sym typeface="Wingdings"/>
              </a:rPr>
              <a:t>R.a</a:t>
            </a:r>
            <a:r>
              <a:rPr lang="en-US" dirty="0">
                <a:sym typeface="Wingdings"/>
              </a:rPr>
              <a:t>=</a:t>
            </a:r>
            <a:r>
              <a:rPr lang="en-US" dirty="0" err="1">
                <a:sym typeface="Wingdings"/>
              </a:rPr>
              <a:t>R.b</a:t>
            </a:r>
            <a:r>
              <a:rPr lang="en-US" dirty="0">
                <a:sym typeface="Wingdings"/>
              </a:rPr>
              <a:t>]</a:t>
            </a:r>
          </a:p>
          <a:p>
            <a:r>
              <a:rPr lang="en-US" dirty="0"/>
              <a:t>Query containment</a:t>
            </a:r>
          </a:p>
          <a:p>
            <a:pPr lvl="1"/>
            <a:r>
              <a:rPr lang="en-US" dirty="0"/>
              <a:t>q2(x) </a:t>
            </a:r>
            <a:r>
              <a:rPr lang="en-US" dirty="0">
                <a:sym typeface="Wingdings"/>
              </a:rPr>
              <a:t>:- r(</a:t>
            </a:r>
            <a:r>
              <a:rPr lang="en-US" dirty="0" err="1">
                <a:sym typeface="Wingdings"/>
              </a:rPr>
              <a:t>x,x</a:t>
            </a:r>
            <a:r>
              <a:rPr lang="en-US" dirty="0">
                <a:sym typeface="Wingdings"/>
              </a:rPr>
              <a:t>), r(x,y1), r(y1, y2), r(y2, y3), r(y3,x)</a:t>
            </a:r>
          </a:p>
          <a:p>
            <a:pPr lvl="1"/>
            <a:r>
              <a:rPr lang="en-US" dirty="0"/>
              <a:t>q1 = q2 ???</a:t>
            </a:r>
          </a:p>
          <a:p>
            <a:r>
              <a:rPr lang="en-US" dirty="0"/>
              <a:t>Recursive logic programs: </a:t>
            </a:r>
            <a:r>
              <a:rPr lang="en-US" dirty="0" err="1"/>
              <a:t>Datalog</a:t>
            </a:r>
            <a:endParaRPr lang="en-US" dirty="0"/>
          </a:p>
          <a:p>
            <a:pPr lvl="1"/>
            <a:r>
              <a:rPr lang="en-US" dirty="0"/>
              <a:t>path(X, Y)   :-   arc(X, Y)</a:t>
            </a:r>
          </a:p>
          <a:p>
            <a:pPr lvl="1"/>
            <a:r>
              <a:rPr lang="en-US" dirty="0"/>
              <a:t>path(X, Y)   :-   path(X, Z),  path(Z, Y).</a:t>
            </a:r>
          </a:p>
          <a:p>
            <a:pPr lvl="1"/>
            <a:endParaRPr lang="en-US" dirty="0"/>
          </a:p>
        </p:txBody>
      </p:sp>
    </p:spTree>
    <p:extLst>
      <p:ext uri="{BB962C8B-B14F-4D97-AF65-F5344CB8AC3E}">
        <p14:creationId xmlns:p14="http://schemas.microsoft.com/office/powerpoint/2010/main" val="11902136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Logical Data Integration</a:t>
            </a:r>
          </a:p>
        </p:txBody>
      </p:sp>
      <p:sp>
        <p:nvSpPr>
          <p:cNvPr id="177154" name="Content Placeholder 2"/>
          <p:cNvSpPr>
            <a:spLocks noGrp="1"/>
          </p:cNvSpPr>
          <p:nvPr>
            <p:ph idx="1"/>
          </p:nvPr>
        </p:nvSpPr>
        <p:spPr>
          <a:xfrm>
            <a:off x="457200" y="1600200"/>
            <a:ext cx="8330967" cy="4800600"/>
          </a:xfrm>
        </p:spPr>
        <p:txBody>
          <a:bodyPr/>
          <a:lstStyle/>
          <a:p>
            <a:r>
              <a:rPr lang="en-US" sz="2400" dirty="0"/>
              <a:t>Warehouses: Extract-transform-load (ETL) </a:t>
            </a:r>
          </a:p>
          <a:p>
            <a:r>
              <a:rPr lang="en-US" sz="2400" dirty="0"/>
              <a:t>Virtual Integration: mediators</a:t>
            </a:r>
          </a:p>
          <a:p>
            <a:pPr lvl="1"/>
            <a:r>
              <a:rPr lang="en-US" sz="2000" dirty="0"/>
              <a:t>Automatically select and compose information across sources</a:t>
            </a:r>
          </a:p>
          <a:p>
            <a:pPr lvl="1"/>
            <a:r>
              <a:rPr lang="en-US" sz="2000" dirty="0"/>
              <a:t>Research Topics</a:t>
            </a:r>
          </a:p>
          <a:p>
            <a:pPr lvl="2"/>
            <a:r>
              <a:rPr lang="en-US" sz="1800" dirty="0"/>
              <a:t>Modeling language: Relational, XML, Description Logics (OWL 2 &amp; Profiles)</a:t>
            </a:r>
          </a:p>
          <a:p>
            <a:pPr lvl="2"/>
            <a:r>
              <a:rPr lang="en-US" sz="1800" dirty="0"/>
              <a:t>Schema mappings: Logical formulas that relate source and global schemas </a:t>
            </a:r>
          </a:p>
          <a:p>
            <a:pPr lvl="3"/>
            <a:r>
              <a:rPr lang="en-US" sz="1400" dirty="0"/>
              <a:t>Global-as-View (GAV), Local-as-View (LAV) integration, more general formulas (GLAV)</a:t>
            </a:r>
          </a:p>
          <a:p>
            <a:pPr lvl="2"/>
            <a:r>
              <a:rPr lang="en-US" sz="1800" dirty="0"/>
              <a:t>Scalability: efficient query rewriting, query optimization</a:t>
            </a:r>
          </a:p>
          <a:p>
            <a:r>
              <a:rPr lang="en-US" sz="2400" dirty="0"/>
              <a:t>Sample Tools</a:t>
            </a:r>
          </a:p>
          <a:p>
            <a:pPr lvl="1"/>
            <a:r>
              <a:rPr lang="en-US" sz="2000" dirty="0"/>
              <a:t>Research: BIRN mediator</a:t>
            </a:r>
          </a:p>
          <a:p>
            <a:pPr lvl="1"/>
            <a:r>
              <a:rPr lang="en-US" sz="2000" dirty="0"/>
              <a:t>Commercial: IBM </a:t>
            </a:r>
            <a:r>
              <a:rPr lang="en-US" sz="2000" dirty="0" err="1"/>
              <a:t>InfoSphere</a:t>
            </a:r>
            <a:r>
              <a:rPr lang="en-US" sz="2000" dirty="0"/>
              <a:t> Federation Server, Oracle Data Integrator, </a:t>
            </a:r>
            <a:r>
              <a:rPr lang="en-US" sz="2000" dirty="0" err="1"/>
              <a:t>Talend</a:t>
            </a:r>
            <a:r>
              <a:rPr lang="en-US" sz="2000" dirty="0"/>
              <a:t>, </a:t>
            </a:r>
            <a:r>
              <a:rPr lang="en-US" sz="2000" dirty="0" err="1"/>
              <a:t>Informatica</a:t>
            </a:r>
            <a:r>
              <a:rPr lang="en-US" sz="2000" dirty="0"/>
              <a:t>, </a:t>
            </a:r>
            <a:r>
              <a:rPr lang="en-US" sz="2000" dirty="0" err="1"/>
              <a:t>Expressor</a:t>
            </a:r>
            <a:r>
              <a:rPr lang="en-US" sz="2000" dirty="0"/>
              <a:t>, </a:t>
            </a:r>
            <a:r>
              <a:rPr lang="en-US" sz="2000" dirty="0" err="1"/>
              <a:t>Infobright</a:t>
            </a:r>
            <a:r>
              <a:rPr lang="en-US" sz="2000" dirty="0"/>
              <a:t>, …</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2">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111080727"/>
      </p:ext>
    </p:extLst>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AutoShape 3"/>
          <p:cNvSpPr>
            <a:spLocks noChangeArrowheads="1"/>
          </p:cNvSpPr>
          <p:nvPr/>
        </p:nvSpPr>
        <p:spPr bwMode="auto">
          <a:xfrm>
            <a:off x="1219200" y="4876800"/>
            <a:ext cx="912813" cy="1292225"/>
          </a:xfrm>
          <a:prstGeom prst="can">
            <a:avLst>
              <a:gd name="adj" fmla="val 35391"/>
            </a:avLst>
          </a:prstGeom>
          <a:solidFill>
            <a:srgbClr val="0066FF"/>
          </a:solidFill>
          <a:ln w="28575">
            <a:solidFill>
              <a:schemeClr val="tx1"/>
            </a:solidFill>
            <a:round/>
            <a:headEnd/>
            <a:tailEnd/>
          </a:ln>
        </p:spPr>
        <p:txBody>
          <a:bodyPr wrap="none" anchor="ctr">
            <a:spAutoFit/>
          </a:bodyPr>
          <a:lstStyle/>
          <a:p>
            <a:pPr algn="ctr" eaLnBrk="0" hangingPunct="0"/>
            <a:r>
              <a:rPr lang="en-US" sz="3200" b="1">
                <a:solidFill>
                  <a:srgbClr val="FFFFFF"/>
                </a:solidFill>
                <a:latin typeface="Arial" charset="0"/>
                <a:ea typeface="Hei" charset="0"/>
                <a:cs typeface="Hei" charset="0"/>
              </a:rPr>
              <a:t>HID</a:t>
            </a:r>
          </a:p>
          <a:p>
            <a:pPr algn="ctr" eaLnBrk="0" hangingPunct="0"/>
            <a:r>
              <a:rPr lang="en-US" sz="1800" b="1">
                <a:solidFill>
                  <a:srgbClr val="FFFFFF"/>
                </a:solidFill>
                <a:latin typeface="Arial" charset="0"/>
                <a:ea typeface="ＭＳ Ｐゴシック" charset="0"/>
                <a:cs typeface="ＭＳ Ｐゴシック" charset="0"/>
              </a:rPr>
              <a:t>@MRN</a:t>
            </a:r>
          </a:p>
        </p:txBody>
      </p:sp>
      <p:sp>
        <p:nvSpPr>
          <p:cNvPr id="27650" name="Rectangle 2"/>
          <p:cNvSpPr>
            <a:spLocks noGrp="1" noChangeArrowheads="1"/>
          </p:cNvSpPr>
          <p:nvPr>
            <p:ph type="title" idx="4294967295"/>
          </p:nvPr>
        </p:nvSpPr>
        <p:spPr>
          <a:xfrm>
            <a:off x="838200" y="265113"/>
            <a:ext cx="7772400" cy="914400"/>
          </a:xfrm>
        </p:spPr>
        <p:txBody>
          <a:bodyPr/>
          <a:lstStyle/>
          <a:p>
            <a:r>
              <a:rPr lang="en-US" sz="4000" dirty="0">
                <a:latin typeface="Trebuchet MS" charset="0"/>
                <a:ea typeface="ＭＳ Ｐゴシック" charset="0"/>
                <a:cs typeface="ＭＳ Ｐゴシック" charset="0"/>
              </a:rPr>
              <a:t>FBIRN Neuroimaging Integration</a:t>
            </a:r>
            <a:br>
              <a:rPr lang="en-US" sz="4000" dirty="0">
                <a:latin typeface="Trebuchet MS" charset="0"/>
                <a:ea typeface="ＭＳ Ｐゴシック" charset="0"/>
                <a:cs typeface="ＭＳ Ｐゴシック" charset="0"/>
              </a:rPr>
            </a:br>
            <a:endParaRPr lang="en-US" sz="4000" dirty="0">
              <a:latin typeface="Trebuchet MS" charset="0"/>
              <a:ea typeface="ＭＳ Ｐゴシック" charset="0"/>
              <a:cs typeface="ＭＳ Ｐゴシック" charset="0"/>
            </a:endParaRPr>
          </a:p>
        </p:txBody>
      </p:sp>
      <p:sp>
        <p:nvSpPr>
          <p:cNvPr id="27651" name="AutoShape 3"/>
          <p:cNvSpPr>
            <a:spLocks noChangeArrowheads="1"/>
          </p:cNvSpPr>
          <p:nvPr/>
        </p:nvSpPr>
        <p:spPr bwMode="auto">
          <a:xfrm>
            <a:off x="381000" y="4648200"/>
            <a:ext cx="912813" cy="1292225"/>
          </a:xfrm>
          <a:prstGeom prst="can">
            <a:avLst>
              <a:gd name="adj" fmla="val 35391"/>
            </a:avLst>
          </a:prstGeom>
          <a:solidFill>
            <a:srgbClr val="0066FF"/>
          </a:solidFill>
          <a:ln w="28575">
            <a:solidFill>
              <a:schemeClr val="tx1"/>
            </a:solidFill>
            <a:round/>
            <a:headEnd/>
            <a:tailEnd/>
          </a:ln>
        </p:spPr>
        <p:txBody>
          <a:bodyPr wrap="none" anchor="ctr">
            <a:spAutoFit/>
          </a:bodyPr>
          <a:lstStyle/>
          <a:p>
            <a:pPr algn="ctr" eaLnBrk="0" hangingPunct="0"/>
            <a:r>
              <a:rPr lang="en-US" sz="3200" b="1">
                <a:solidFill>
                  <a:srgbClr val="FFFFFF"/>
                </a:solidFill>
                <a:latin typeface="Arial" charset="0"/>
                <a:ea typeface="Hei" charset="0"/>
                <a:cs typeface="Hei" charset="0"/>
              </a:rPr>
              <a:t>HID</a:t>
            </a:r>
          </a:p>
          <a:p>
            <a:pPr algn="ctr" eaLnBrk="0" hangingPunct="0"/>
            <a:r>
              <a:rPr lang="en-US" sz="1800" b="1">
                <a:solidFill>
                  <a:srgbClr val="FFFFFF"/>
                </a:solidFill>
                <a:latin typeface="Arial" charset="0"/>
                <a:ea typeface="Hei" charset="0"/>
                <a:cs typeface="Hei" charset="0"/>
              </a:rPr>
              <a:t>@UCI</a:t>
            </a:r>
          </a:p>
        </p:txBody>
      </p:sp>
      <p:sp>
        <p:nvSpPr>
          <p:cNvPr id="27652" name="Text Box 4"/>
          <p:cNvSpPr txBox="1">
            <a:spLocks noChangeArrowheads="1"/>
          </p:cNvSpPr>
          <p:nvPr/>
        </p:nvSpPr>
        <p:spPr bwMode="auto">
          <a:xfrm>
            <a:off x="76200" y="6108700"/>
            <a:ext cx="342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b="1">
                <a:solidFill>
                  <a:srgbClr val="000000"/>
                </a:solidFill>
                <a:ea typeface="Hei" charset="0"/>
                <a:cs typeface="Hei" charset="0"/>
              </a:rPr>
              <a:t>H</a:t>
            </a:r>
            <a:r>
              <a:rPr lang="en-US" sz="2000">
                <a:solidFill>
                  <a:srgbClr val="000000"/>
                </a:solidFill>
                <a:ea typeface="Hei" charset="0"/>
                <a:cs typeface="Hei" charset="0"/>
              </a:rPr>
              <a:t>uman </a:t>
            </a:r>
            <a:r>
              <a:rPr lang="en-US" sz="2000" b="1">
                <a:solidFill>
                  <a:srgbClr val="000000"/>
                </a:solidFill>
                <a:ea typeface="Hei" charset="0"/>
                <a:cs typeface="Hei" charset="0"/>
              </a:rPr>
              <a:t>I</a:t>
            </a:r>
            <a:r>
              <a:rPr lang="en-US" sz="2000">
                <a:solidFill>
                  <a:srgbClr val="000000"/>
                </a:solidFill>
                <a:ea typeface="Hei" charset="0"/>
                <a:cs typeface="Hei" charset="0"/>
              </a:rPr>
              <a:t>maging </a:t>
            </a:r>
            <a:r>
              <a:rPr lang="en-US" sz="2000" b="1">
                <a:solidFill>
                  <a:srgbClr val="000000"/>
                </a:solidFill>
                <a:ea typeface="Hei" charset="0"/>
                <a:cs typeface="Hei" charset="0"/>
              </a:rPr>
              <a:t>D</a:t>
            </a:r>
            <a:r>
              <a:rPr lang="en-US" sz="2000">
                <a:solidFill>
                  <a:srgbClr val="000000"/>
                </a:solidFill>
                <a:ea typeface="Hei" charset="0"/>
                <a:cs typeface="Hei" charset="0"/>
              </a:rPr>
              <a:t>atabase(s)</a:t>
            </a:r>
          </a:p>
          <a:p>
            <a:pPr algn="ctr"/>
            <a:r>
              <a:rPr lang="en-US" sz="2000">
                <a:solidFill>
                  <a:srgbClr val="000000"/>
                </a:solidFill>
                <a:ea typeface="Hei" charset="0"/>
                <a:cs typeface="Hei" charset="0"/>
              </a:rPr>
              <a:t>Oracle DB</a:t>
            </a:r>
          </a:p>
        </p:txBody>
      </p:sp>
      <p:sp>
        <p:nvSpPr>
          <p:cNvPr id="27653" name="AutoShape 5"/>
          <p:cNvSpPr>
            <a:spLocks noChangeArrowheads="1"/>
          </p:cNvSpPr>
          <p:nvPr/>
        </p:nvSpPr>
        <p:spPr bwMode="auto">
          <a:xfrm>
            <a:off x="5889625" y="5108575"/>
            <a:ext cx="1727200" cy="863600"/>
          </a:xfrm>
          <a:prstGeom prst="parallelogram">
            <a:avLst>
              <a:gd name="adj" fmla="val 50000"/>
            </a:avLst>
          </a:prstGeom>
          <a:solidFill>
            <a:srgbClr val="C269BE"/>
          </a:solidFill>
          <a:ln w="28575">
            <a:solidFill>
              <a:schemeClr val="tx1"/>
            </a:solidFill>
            <a:miter lim="800000"/>
            <a:headEnd/>
            <a:tailEnd/>
          </a:ln>
        </p:spPr>
        <p:txBody>
          <a:bodyPr wrap="none" anchor="ctr"/>
          <a:lstStyle/>
          <a:p>
            <a:pPr algn="ctr" eaLnBrk="0" hangingPunct="0"/>
            <a:r>
              <a:rPr lang="en-US" sz="3200" b="1">
                <a:solidFill>
                  <a:srgbClr val="000000"/>
                </a:solidFill>
                <a:latin typeface="Arial" charset="0"/>
                <a:ea typeface="Hei" charset="0"/>
                <a:cs typeface="Hei" charset="0"/>
              </a:rPr>
              <a:t>XNAT</a:t>
            </a:r>
          </a:p>
        </p:txBody>
      </p:sp>
      <p:sp>
        <p:nvSpPr>
          <p:cNvPr id="27654" name="Text Box 6"/>
          <p:cNvSpPr txBox="1">
            <a:spLocks noChangeArrowheads="1"/>
          </p:cNvSpPr>
          <p:nvPr/>
        </p:nvSpPr>
        <p:spPr bwMode="auto">
          <a:xfrm>
            <a:off x="4124325" y="6156325"/>
            <a:ext cx="4873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solidFill>
                  <a:srgbClr val="000000"/>
                </a:solidFill>
                <a:ea typeface="Hei" charset="0"/>
                <a:cs typeface="Hei" charset="0"/>
              </a:rPr>
              <a:t>E</a:t>
            </a:r>
            <a:r>
              <a:rPr lang="en-US" sz="2000" b="1">
                <a:solidFill>
                  <a:srgbClr val="000000"/>
                </a:solidFill>
                <a:ea typeface="Hei" charset="0"/>
                <a:cs typeface="Hei" charset="0"/>
              </a:rPr>
              <a:t>X</a:t>
            </a:r>
            <a:r>
              <a:rPr lang="en-US" sz="2000">
                <a:solidFill>
                  <a:srgbClr val="000000"/>
                </a:solidFill>
                <a:ea typeface="Hei" charset="0"/>
                <a:cs typeface="Hei" charset="0"/>
              </a:rPr>
              <a:t>tensible </a:t>
            </a:r>
            <a:r>
              <a:rPr lang="en-US" sz="2000" b="1">
                <a:solidFill>
                  <a:srgbClr val="000000"/>
                </a:solidFill>
                <a:ea typeface="Hei" charset="0"/>
                <a:cs typeface="Hei" charset="0"/>
              </a:rPr>
              <a:t>N</a:t>
            </a:r>
            <a:r>
              <a:rPr lang="en-US" sz="2000">
                <a:solidFill>
                  <a:srgbClr val="000000"/>
                </a:solidFill>
                <a:ea typeface="Hei" charset="0"/>
                <a:cs typeface="Hei" charset="0"/>
              </a:rPr>
              <a:t>euroimaging </a:t>
            </a:r>
            <a:r>
              <a:rPr lang="en-US" sz="2000" b="1">
                <a:solidFill>
                  <a:srgbClr val="000000"/>
                </a:solidFill>
                <a:ea typeface="Hei" charset="0"/>
                <a:cs typeface="Hei" charset="0"/>
              </a:rPr>
              <a:t>A</a:t>
            </a:r>
            <a:r>
              <a:rPr lang="en-US" sz="2000">
                <a:solidFill>
                  <a:srgbClr val="000000"/>
                </a:solidFill>
                <a:ea typeface="Hei" charset="0"/>
                <a:cs typeface="Hei" charset="0"/>
              </a:rPr>
              <a:t>rchive </a:t>
            </a:r>
            <a:r>
              <a:rPr lang="en-US" sz="2000" b="1">
                <a:solidFill>
                  <a:srgbClr val="000000"/>
                </a:solidFill>
                <a:ea typeface="Hei" charset="0"/>
                <a:cs typeface="Hei" charset="0"/>
              </a:rPr>
              <a:t>T</a:t>
            </a:r>
            <a:r>
              <a:rPr lang="en-US" sz="2000">
                <a:solidFill>
                  <a:srgbClr val="000000"/>
                </a:solidFill>
                <a:ea typeface="Hei" charset="0"/>
                <a:cs typeface="Hei" charset="0"/>
              </a:rPr>
              <a:t>oolkit </a:t>
            </a:r>
          </a:p>
          <a:p>
            <a:pPr algn="ctr"/>
            <a:r>
              <a:rPr lang="en-US" sz="2000">
                <a:solidFill>
                  <a:srgbClr val="000000"/>
                </a:solidFill>
                <a:ea typeface="Hei" charset="0"/>
                <a:cs typeface="Hei" charset="0"/>
              </a:rPr>
              <a:t>Web service API</a:t>
            </a:r>
          </a:p>
        </p:txBody>
      </p:sp>
      <p:sp>
        <p:nvSpPr>
          <p:cNvPr id="27655" name="Rectangle 7"/>
          <p:cNvSpPr>
            <a:spLocks noChangeArrowheads="1"/>
          </p:cNvSpPr>
          <p:nvPr/>
        </p:nvSpPr>
        <p:spPr bwMode="auto">
          <a:xfrm>
            <a:off x="1989138" y="3162300"/>
            <a:ext cx="3019425" cy="617538"/>
          </a:xfrm>
          <a:prstGeom prst="rect">
            <a:avLst/>
          </a:prstGeom>
          <a:solidFill>
            <a:srgbClr val="FFDB00"/>
          </a:solidFill>
          <a:ln w="38100">
            <a:solidFill>
              <a:schemeClr val="tx1"/>
            </a:solidFill>
            <a:miter lim="800000"/>
            <a:headEnd/>
            <a:tailEnd/>
          </a:ln>
        </p:spPr>
        <p:txBody>
          <a:bodyPr wrap="none" anchor="ctr">
            <a:spAutoFit/>
          </a:bodyPr>
          <a:lstStyle/>
          <a:p>
            <a:pPr algn="ctr" eaLnBrk="0" hangingPunct="0"/>
            <a:r>
              <a:rPr lang="en-US" sz="3200" b="1">
                <a:solidFill>
                  <a:srgbClr val="000000"/>
                </a:solidFill>
                <a:latin typeface="Arial" charset="0"/>
                <a:ea typeface="Hei" charset="0"/>
                <a:cs typeface="Hei" charset="0"/>
              </a:rPr>
              <a:t>BIRN Mediator</a:t>
            </a:r>
            <a:endParaRPr lang="en-US" sz="3200" b="1" baseline="30000">
              <a:solidFill>
                <a:srgbClr val="000000"/>
              </a:solidFill>
              <a:latin typeface="Arial" charset="0"/>
              <a:ea typeface="Hei" charset="0"/>
              <a:cs typeface="Hei" charset="0"/>
            </a:endParaRPr>
          </a:p>
        </p:txBody>
      </p:sp>
      <p:cxnSp>
        <p:nvCxnSpPr>
          <p:cNvPr id="27656" name="AutoShape 8"/>
          <p:cNvCxnSpPr>
            <a:cxnSpLocks noChangeShapeType="1"/>
            <a:endCxn id="27655" idx="2"/>
          </p:cNvCxnSpPr>
          <p:nvPr/>
        </p:nvCxnSpPr>
        <p:spPr bwMode="auto">
          <a:xfrm flipV="1">
            <a:off x="1447800" y="3798888"/>
            <a:ext cx="2051050" cy="10017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7657" name="AutoShape 9"/>
          <p:cNvCxnSpPr>
            <a:cxnSpLocks noChangeShapeType="1"/>
            <a:stCxn id="27655" idx="2"/>
            <a:endCxn id="27653" idx="1"/>
          </p:cNvCxnSpPr>
          <p:nvPr/>
        </p:nvCxnSpPr>
        <p:spPr bwMode="auto">
          <a:xfrm>
            <a:off x="3498850" y="3798888"/>
            <a:ext cx="3254375" cy="12954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7658" name="Line 10"/>
          <p:cNvSpPr>
            <a:spLocks noChangeShapeType="1"/>
          </p:cNvSpPr>
          <p:nvPr/>
        </p:nvSpPr>
        <p:spPr bwMode="auto">
          <a:xfrm flipH="1">
            <a:off x="1295400" y="3797300"/>
            <a:ext cx="1858963" cy="9271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charset="0"/>
              <a:ea typeface="ＭＳ Ｐゴシック" charset="0"/>
              <a:cs typeface="ＭＳ Ｐゴシック" charset="0"/>
            </a:endParaRPr>
          </a:p>
        </p:txBody>
      </p:sp>
      <p:sp>
        <p:nvSpPr>
          <p:cNvPr id="27659" name="Line 11"/>
          <p:cNvSpPr>
            <a:spLocks noChangeShapeType="1"/>
          </p:cNvSpPr>
          <p:nvPr/>
        </p:nvSpPr>
        <p:spPr bwMode="auto">
          <a:xfrm flipH="1" flipV="1">
            <a:off x="3922713" y="3817938"/>
            <a:ext cx="3305175" cy="12954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charset="0"/>
              <a:ea typeface="ＭＳ Ｐゴシック" charset="0"/>
              <a:cs typeface="ＭＳ Ｐゴシック" charset="0"/>
            </a:endParaRPr>
          </a:p>
        </p:txBody>
      </p:sp>
      <p:sp>
        <p:nvSpPr>
          <p:cNvPr id="27660" name="Text Box 12"/>
          <p:cNvSpPr txBox="1">
            <a:spLocks noChangeArrowheads="1"/>
          </p:cNvSpPr>
          <p:nvPr/>
        </p:nvSpPr>
        <p:spPr bwMode="auto">
          <a:xfrm>
            <a:off x="1066800" y="381000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solidFill>
                  <a:srgbClr val="000000"/>
                </a:solidFill>
                <a:ea typeface="Hei" charset="0"/>
                <a:cs typeface="Hei" charset="0"/>
              </a:rPr>
              <a:t>SQL </a:t>
            </a:r>
          </a:p>
          <a:p>
            <a:pPr algn="ctr"/>
            <a:r>
              <a:rPr lang="en-US" sz="1800">
                <a:solidFill>
                  <a:srgbClr val="000000"/>
                </a:solidFill>
                <a:ea typeface="Hei" charset="0"/>
                <a:cs typeface="Hei" charset="0"/>
              </a:rPr>
              <a:t>query</a:t>
            </a:r>
          </a:p>
        </p:txBody>
      </p:sp>
      <p:sp>
        <p:nvSpPr>
          <p:cNvPr id="27661" name="Text Box 13"/>
          <p:cNvSpPr txBox="1">
            <a:spLocks noChangeArrowheads="1"/>
          </p:cNvSpPr>
          <p:nvPr/>
        </p:nvSpPr>
        <p:spPr bwMode="auto">
          <a:xfrm>
            <a:off x="3709988" y="408305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solidFill>
                  <a:srgbClr val="000000"/>
                </a:solidFill>
                <a:ea typeface="Hei" charset="0"/>
                <a:cs typeface="Hei" charset="0"/>
              </a:rPr>
              <a:t>XML </a:t>
            </a:r>
          </a:p>
          <a:p>
            <a:pPr algn="ctr"/>
            <a:r>
              <a:rPr lang="en-US" sz="1800">
                <a:solidFill>
                  <a:srgbClr val="000000"/>
                </a:solidFill>
                <a:ea typeface="Hei" charset="0"/>
                <a:cs typeface="Hei" charset="0"/>
              </a:rPr>
              <a:t>query</a:t>
            </a:r>
          </a:p>
        </p:txBody>
      </p:sp>
      <p:sp>
        <p:nvSpPr>
          <p:cNvPr id="27662" name="Text Box 14"/>
          <p:cNvSpPr txBox="1">
            <a:spLocks noChangeArrowheads="1"/>
          </p:cNvSpPr>
          <p:nvPr/>
        </p:nvSpPr>
        <p:spPr bwMode="auto">
          <a:xfrm>
            <a:off x="0" y="1470025"/>
            <a:ext cx="18113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solidFill>
                  <a:srgbClr val="000000"/>
                </a:solidFill>
                <a:ea typeface="Hei" charset="0"/>
                <a:cs typeface="Hei" charset="0"/>
              </a:rPr>
              <a:t>User query:</a:t>
            </a:r>
          </a:p>
          <a:p>
            <a:pPr algn="ctr"/>
            <a:r>
              <a:rPr lang="en-US" sz="1800">
                <a:solidFill>
                  <a:srgbClr val="000000"/>
                </a:solidFill>
                <a:ea typeface="Hei" charset="0"/>
                <a:cs typeface="Hei" charset="0"/>
              </a:rPr>
              <a:t> find all male patients over 50 with t1 scans</a:t>
            </a:r>
          </a:p>
        </p:txBody>
      </p:sp>
      <p:sp>
        <p:nvSpPr>
          <p:cNvPr id="27663" name="Text Box 15"/>
          <p:cNvSpPr txBox="1">
            <a:spLocks noChangeArrowheads="1"/>
          </p:cNvSpPr>
          <p:nvPr/>
        </p:nvSpPr>
        <p:spPr bwMode="auto">
          <a:xfrm>
            <a:off x="4986338" y="1581150"/>
            <a:ext cx="2216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solidFill>
                  <a:srgbClr val="000000"/>
                </a:solidFill>
                <a:ea typeface="Hei" charset="0"/>
                <a:cs typeface="Hei" charset="0"/>
              </a:rPr>
              <a:t>Results integrated</a:t>
            </a:r>
          </a:p>
          <a:p>
            <a:pPr algn="ctr"/>
            <a:r>
              <a:rPr lang="en-US" sz="1800">
                <a:solidFill>
                  <a:srgbClr val="000000"/>
                </a:solidFill>
                <a:ea typeface="Hei" charset="0"/>
                <a:cs typeface="Hei" charset="0"/>
              </a:rPr>
              <a:t>from XNAT and HID</a:t>
            </a:r>
          </a:p>
        </p:txBody>
      </p:sp>
      <p:sp>
        <p:nvSpPr>
          <p:cNvPr id="27664" name="Line 16"/>
          <p:cNvSpPr>
            <a:spLocks noChangeShapeType="1"/>
          </p:cNvSpPr>
          <p:nvPr/>
        </p:nvSpPr>
        <p:spPr bwMode="auto">
          <a:xfrm>
            <a:off x="3395663" y="2540000"/>
            <a:ext cx="9525" cy="63182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charset="0"/>
              <a:ea typeface="ＭＳ Ｐゴシック" charset="0"/>
              <a:cs typeface="ＭＳ Ｐゴシック" charset="0"/>
            </a:endParaRPr>
          </a:p>
        </p:txBody>
      </p:sp>
      <p:sp>
        <p:nvSpPr>
          <p:cNvPr id="27665" name="Line 17"/>
          <p:cNvSpPr>
            <a:spLocks noChangeShapeType="1"/>
          </p:cNvSpPr>
          <p:nvPr/>
        </p:nvSpPr>
        <p:spPr bwMode="auto">
          <a:xfrm flipH="1" flipV="1">
            <a:off x="3616325" y="2730500"/>
            <a:ext cx="1588" cy="42068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charset="0"/>
              <a:ea typeface="ＭＳ Ｐゴシック" charset="0"/>
              <a:cs typeface="ＭＳ Ｐゴシック" charset="0"/>
            </a:endParaRPr>
          </a:p>
        </p:txBody>
      </p:sp>
      <p:pic>
        <p:nvPicPr>
          <p:cNvPr id="27666" name="Picture 18"/>
          <p:cNvPicPr>
            <a:picLocks noChangeAspect="1" noChangeArrowheads="1"/>
          </p:cNvPicPr>
          <p:nvPr/>
        </p:nvPicPr>
        <p:blipFill>
          <a:blip r:embed="rId2">
            <a:extLst>
              <a:ext uri="{28A0092B-C50C-407E-A947-70E740481C1C}">
                <a14:useLocalDpi xmlns:a14="http://schemas.microsoft.com/office/drawing/2010/main" val="0"/>
              </a:ext>
            </a:extLst>
          </a:blip>
          <a:srcRect t="18788" r="16891" b="21638"/>
          <a:stretch>
            <a:fillRect/>
          </a:stretch>
        </p:blipFill>
        <p:spPr bwMode="auto">
          <a:xfrm>
            <a:off x="3573463" y="1343025"/>
            <a:ext cx="1339850"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Picture 19"/>
          <p:cNvPicPr>
            <a:picLocks noChangeAspect="1" noChangeArrowheads="1"/>
          </p:cNvPicPr>
          <p:nvPr/>
        </p:nvPicPr>
        <p:blipFill>
          <a:blip r:embed="rId3">
            <a:extLst>
              <a:ext uri="{28A0092B-C50C-407E-A947-70E740481C1C}">
                <a14:useLocalDpi xmlns:a14="http://schemas.microsoft.com/office/drawing/2010/main" val="0"/>
              </a:ext>
            </a:extLst>
          </a:blip>
          <a:srcRect l="48193" t="45834" r="23712" b="9560"/>
          <a:stretch>
            <a:fillRect/>
          </a:stretch>
        </p:blipFill>
        <p:spPr bwMode="auto">
          <a:xfrm>
            <a:off x="2514600" y="4800600"/>
            <a:ext cx="11715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8" name="Picture 20"/>
          <p:cNvPicPr>
            <a:picLocks noChangeAspect="1" noChangeArrowheads="1"/>
          </p:cNvPicPr>
          <p:nvPr/>
        </p:nvPicPr>
        <p:blipFill>
          <a:blip r:embed="rId4">
            <a:extLst>
              <a:ext uri="{28A0092B-C50C-407E-A947-70E740481C1C}">
                <a14:useLocalDpi xmlns:a14="http://schemas.microsoft.com/office/drawing/2010/main" val="0"/>
              </a:ext>
            </a:extLst>
          </a:blip>
          <a:srcRect t="14946" r="6114" b="4414"/>
          <a:stretch>
            <a:fillRect/>
          </a:stretch>
        </p:blipFill>
        <p:spPr bwMode="auto">
          <a:xfrm>
            <a:off x="4138613" y="4679950"/>
            <a:ext cx="1604962"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9" name="Picture 21"/>
          <p:cNvPicPr>
            <a:picLocks noChangeAspect="1" noChangeArrowheads="1"/>
          </p:cNvPicPr>
          <p:nvPr/>
        </p:nvPicPr>
        <p:blipFill>
          <a:blip r:embed="rId5">
            <a:extLst>
              <a:ext uri="{28A0092B-C50C-407E-A947-70E740481C1C}">
                <a14:useLocalDpi xmlns:a14="http://schemas.microsoft.com/office/drawing/2010/main" val="0"/>
              </a:ext>
            </a:extLst>
          </a:blip>
          <a:srcRect t="16699" r="14546" b="23126"/>
          <a:stretch>
            <a:fillRect/>
          </a:stretch>
        </p:blipFill>
        <p:spPr bwMode="auto">
          <a:xfrm>
            <a:off x="6470650" y="3128963"/>
            <a:ext cx="1293813"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0" name="Text Box 22"/>
          <p:cNvSpPr txBox="1">
            <a:spLocks noChangeArrowheads="1"/>
          </p:cNvSpPr>
          <p:nvPr/>
        </p:nvSpPr>
        <p:spPr bwMode="auto">
          <a:xfrm>
            <a:off x="2627313" y="4132263"/>
            <a:ext cx="857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solidFill>
                  <a:srgbClr val="000000"/>
                </a:solidFill>
                <a:ea typeface="Hei" charset="0"/>
                <a:cs typeface="Hei" charset="0"/>
              </a:rPr>
              <a:t>HID</a:t>
            </a:r>
          </a:p>
          <a:p>
            <a:pPr algn="ctr"/>
            <a:r>
              <a:rPr lang="en-US" sz="1800">
                <a:solidFill>
                  <a:srgbClr val="000000"/>
                </a:solidFill>
                <a:ea typeface="Hei" charset="0"/>
                <a:cs typeface="Hei" charset="0"/>
              </a:rPr>
              <a:t>results</a:t>
            </a:r>
          </a:p>
        </p:txBody>
      </p:sp>
      <p:sp>
        <p:nvSpPr>
          <p:cNvPr id="27671" name="Text Box 23"/>
          <p:cNvSpPr txBox="1">
            <a:spLocks noChangeArrowheads="1"/>
          </p:cNvSpPr>
          <p:nvPr/>
        </p:nvSpPr>
        <p:spPr bwMode="auto">
          <a:xfrm>
            <a:off x="5548313" y="3597275"/>
            <a:ext cx="8572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solidFill>
                  <a:srgbClr val="000000"/>
                </a:solidFill>
                <a:ea typeface="Hei" charset="0"/>
                <a:cs typeface="Hei" charset="0"/>
              </a:rPr>
              <a:t>XNAT </a:t>
            </a:r>
          </a:p>
          <a:p>
            <a:pPr algn="ctr"/>
            <a:r>
              <a:rPr lang="en-US" sz="1800">
                <a:solidFill>
                  <a:srgbClr val="000000"/>
                </a:solidFill>
                <a:ea typeface="Hei" charset="0"/>
                <a:cs typeface="Hei" charset="0"/>
              </a:rPr>
              <a:t>results</a:t>
            </a:r>
          </a:p>
          <a:p>
            <a:pPr algn="ctr"/>
            <a:r>
              <a:rPr lang="en-US" sz="1800">
                <a:solidFill>
                  <a:srgbClr val="000000"/>
                </a:solidFill>
                <a:ea typeface="Hei" charset="0"/>
                <a:cs typeface="Hei" charset="0"/>
              </a:rPr>
              <a:t>(XML)</a:t>
            </a:r>
          </a:p>
        </p:txBody>
      </p:sp>
      <p:sp>
        <p:nvSpPr>
          <p:cNvPr id="27672" name="Text Box 24"/>
          <p:cNvSpPr txBox="1">
            <a:spLocks noChangeArrowheads="1"/>
          </p:cNvSpPr>
          <p:nvPr/>
        </p:nvSpPr>
        <p:spPr bwMode="auto">
          <a:xfrm>
            <a:off x="7831138" y="4911725"/>
            <a:ext cx="8699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5400" b="1">
                <a:solidFill>
                  <a:srgbClr val="000000"/>
                </a:solidFill>
                <a:ea typeface="Hei" charset="0"/>
                <a:cs typeface="Hei" charset="0"/>
              </a:rPr>
              <a:t>…</a:t>
            </a:r>
          </a:p>
        </p:txBody>
      </p:sp>
      <p:pic>
        <p:nvPicPr>
          <p:cNvPr id="27673" name="Picture 25"/>
          <p:cNvPicPr>
            <a:picLocks noChangeAspect="1" noChangeArrowheads="1"/>
          </p:cNvPicPr>
          <p:nvPr/>
        </p:nvPicPr>
        <p:blipFill>
          <a:blip r:embed="rId6">
            <a:extLst>
              <a:ext uri="{28A0092B-C50C-407E-A947-70E740481C1C}">
                <a14:useLocalDpi xmlns:a14="http://schemas.microsoft.com/office/drawing/2010/main" val="0"/>
              </a:ext>
            </a:extLst>
          </a:blip>
          <a:srcRect b="9111"/>
          <a:stretch>
            <a:fillRect/>
          </a:stretch>
        </p:blipFill>
        <p:spPr bwMode="auto">
          <a:xfrm>
            <a:off x="1884363" y="1384300"/>
            <a:ext cx="1573212"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Text Box 26"/>
          <p:cNvSpPr txBox="1">
            <a:spLocks noChangeArrowheads="1"/>
          </p:cNvSpPr>
          <p:nvPr/>
        </p:nvSpPr>
        <p:spPr bwMode="auto">
          <a:xfrm>
            <a:off x="1792288" y="275590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solidFill>
                  <a:srgbClr val="000000"/>
                </a:solidFill>
                <a:ea typeface="Hei" charset="0"/>
                <a:cs typeface="Hei" charset="0"/>
              </a:rPr>
              <a:t>Domain query</a:t>
            </a:r>
          </a:p>
        </p:txBody>
      </p:sp>
      <p:sp>
        <p:nvSpPr>
          <p:cNvPr id="27675" name="Text Box 27"/>
          <p:cNvSpPr txBox="1">
            <a:spLocks noChangeArrowheads="1"/>
          </p:cNvSpPr>
          <p:nvPr/>
        </p:nvSpPr>
        <p:spPr bwMode="auto">
          <a:xfrm>
            <a:off x="3671888" y="2741613"/>
            <a:ext cx="194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solidFill>
                  <a:srgbClr val="000000"/>
                </a:solidFill>
                <a:ea typeface="Hei" charset="0"/>
                <a:cs typeface="Hei" charset="0"/>
              </a:rPr>
              <a:t>Integrated results</a:t>
            </a:r>
          </a:p>
        </p:txBody>
      </p:sp>
      <p:sp>
        <p:nvSpPr>
          <p:cNvPr id="27676" name="AutoShape 28"/>
          <p:cNvSpPr>
            <a:spLocks noChangeArrowheads="1"/>
          </p:cNvSpPr>
          <p:nvPr/>
        </p:nvSpPr>
        <p:spPr bwMode="auto">
          <a:xfrm>
            <a:off x="873125" y="3089275"/>
            <a:ext cx="1119188" cy="492125"/>
          </a:xfrm>
          <a:prstGeom prst="can">
            <a:avLst>
              <a:gd name="adj" fmla="val 12079"/>
            </a:avLst>
          </a:prstGeom>
          <a:solidFill>
            <a:srgbClr val="FFDB00"/>
          </a:solidFill>
          <a:ln w="28575">
            <a:solidFill>
              <a:schemeClr val="tx1"/>
            </a:solidFill>
            <a:round/>
            <a:headEnd/>
            <a:tailEnd/>
          </a:ln>
        </p:spPr>
        <p:txBody>
          <a:bodyPr wrap="none" anchor="ctr">
            <a:spAutoFit/>
          </a:bodyPr>
          <a:lstStyle/>
          <a:p>
            <a:pPr algn="ctr" eaLnBrk="0" hangingPunct="0"/>
            <a:r>
              <a:rPr lang="en-US" sz="1000" b="1">
                <a:solidFill>
                  <a:srgbClr val="000000"/>
                </a:solidFill>
                <a:latin typeface="Arial" charset="0"/>
                <a:ea typeface="Hei" charset="0"/>
                <a:cs typeface="Hei" charset="0"/>
              </a:rPr>
              <a:t>Logical Source</a:t>
            </a:r>
          </a:p>
          <a:p>
            <a:pPr algn="ctr" eaLnBrk="0" hangingPunct="0"/>
            <a:r>
              <a:rPr lang="en-US" sz="1000" b="1">
                <a:solidFill>
                  <a:srgbClr val="000000"/>
                </a:solidFill>
                <a:latin typeface="Arial" charset="0"/>
                <a:ea typeface="Hei" charset="0"/>
                <a:cs typeface="Hei" charset="0"/>
              </a:rPr>
              <a:t>descriptions</a:t>
            </a:r>
          </a:p>
        </p:txBody>
      </p:sp>
      <p:pic>
        <p:nvPicPr>
          <p:cNvPr id="46111" name="Picture 19"/>
          <p:cNvPicPr>
            <a:picLocks noChangeAspect="1" noChangeArrowheads="1"/>
          </p:cNvPicPr>
          <p:nvPr/>
        </p:nvPicPr>
        <p:blipFill>
          <a:blip r:embed="rId3">
            <a:extLst>
              <a:ext uri="{28A0092B-C50C-407E-A947-70E740481C1C}">
                <a14:useLocalDpi xmlns:a14="http://schemas.microsoft.com/office/drawing/2010/main" val="0"/>
              </a:ext>
            </a:extLst>
          </a:blip>
          <a:srcRect l="48193" t="45834" r="23712" b="9560"/>
          <a:stretch>
            <a:fillRect/>
          </a:stretch>
        </p:blipFill>
        <p:spPr bwMode="auto">
          <a:xfrm>
            <a:off x="990600" y="2362200"/>
            <a:ext cx="3057525"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2" name="Picture 21"/>
          <p:cNvPicPr>
            <a:picLocks noChangeAspect="1" noChangeArrowheads="1"/>
          </p:cNvPicPr>
          <p:nvPr/>
        </p:nvPicPr>
        <p:blipFill>
          <a:blip r:embed="rId5">
            <a:extLst>
              <a:ext uri="{28A0092B-C50C-407E-A947-70E740481C1C}">
                <a14:useLocalDpi xmlns:a14="http://schemas.microsoft.com/office/drawing/2010/main" val="0"/>
              </a:ext>
            </a:extLst>
          </a:blip>
          <a:srcRect t="16699" r="14546" b="23126"/>
          <a:stretch>
            <a:fillRect/>
          </a:stretch>
        </p:blipFill>
        <p:spPr bwMode="auto">
          <a:xfrm>
            <a:off x="6165850" y="1584325"/>
            <a:ext cx="267970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3" name="Picture 18"/>
          <p:cNvPicPr>
            <a:picLocks noChangeAspect="1" noChangeArrowheads="1"/>
          </p:cNvPicPr>
          <p:nvPr/>
        </p:nvPicPr>
        <p:blipFill>
          <a:blip r:embed="rId2">
            <a:extLst>
              <a:ext uri="{28A0092B-C50C-407E-A947-70E740481C1C}">
                <a14:useLocalDpi xmlns:a14="http://schemas.microsoft.com/office/drawing/2010/main" val="0"/>
              </a:ext>
            </a:extLst>
          </a:blip>
          <a:srcRect t="18788" r="16891" b="21638"/>
          <a:stretch>
            <a:fillRect/>
          </a:stretch>
        </p:blipFill>
        <p:spPr bwMode="auto">
          <a:xfrm>
            <a:off x="5640388" y="1209675"/>
            <a:ext cx="271145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0" name="Picture 25"/>
          <p:cNvPicPr>
            <a:picLocks noChangeAspect="1" noChangeArrowheads="1"/>
          </p:cNvPicPr>
          <p:nvPr/>
        </p:nvPicPr>
        <p:blipFill>
          <a:blip r:embed="rId6">
            <a:extLst>
              <a:ext uri="{28A0092B-C50C-407E-A947-70E740481C1C}">
                <a14:useLocalDpi xmlns:a14="http://schemas.microsoft.com/office/drawing/2010/main" val="0"/>
              </a:ext>
            </a:extLst>
          </a:blip>
          <a:srcRect b="9111"/>
          <a:stretch>
            <a:fillRect/>
          </a:stretch>
        </p:blipFill>
        <p:spPr bwMode="auto">
          <a:xfrm>
            <a:off x="457200" y="838200"/>
            <a:ext cx="4849813"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819" name="Text Box 35"/>
          <p:cNvSpPr txBox="1">
            <a:spLocks noChangeArrowheads="1"/>
          </p:cNvSpPr>
          <p:nvPr/>
        </p:nvSpPr>
        <p:spPr bwMode="auto">
          <a:xfrm>
            <a:off x="2743200" y="6583363"/>
            <a:ext cx="20431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solidFill>
                  <a:srgbClr val="000000"/>
                </a:solidFill>
                <a:latin typeface="Arial" charset="0"/>
                <a:ea typeface="ＭＳ Ｐゴシック" charset="0"/>
                <a:cs typeface="ＭＳ Ｐゴシック" charset="0"/>
              </a:rPr>
              <a:t>[Front. NeuroScience 2010]</a:t>
            </a:r>
          </a:p>
        </p:txBody>
      </p:sp>
    </p:spTree>
    <p:extLst>
      <p:ext uri="{BB962C8B-B14F-4D97-AF65-F5344CB8AC3E}">
        <p14:creationId xmlns:p14="http://schemas.microsoft.com/office/powerpoint/2010/main" val="7704894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1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611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1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46111"/>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61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4611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61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46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sz="4000" dirty="0">
                <a:latin typeface="Trebuchet MS" charset="0"/>
                <a:ea typeface="ＭＳ Ｐゴシック" charset="0"/>
                <a:cs typeface="ＭＳ Ｐゴシック" charset="0"/>
              </a:rPr>
              <a:t>Logical Data Integration: </a:t>
            </a:r>
            <a:br>
              <a:rPr lang="en-US" sz="4000" dirty="0">
                <a:latin typeface="Trebuchet MS" charset="0"/>
                <a:ea typeface="ＭＳ Ｐゴシック" charset="0"/>
                <a:cs typeface="ＭＳ Ｐゴシック" charset="0"/>
              </a:rPr>
            </a:br>
            <a:r>
              <a:rPr lang="en-US" sz="4000" dirty="0">
                <a:latin typeface="Trebuchet MS" charset="0"/>
                <a:ea typeface="ＭＳ Ｐゴシック" charset="0"/>
                <a:cs typeface="ＭＳ Ｐゴシック" charset="0"/>
              </a:rPr>
              <a:t>Schema Mappings</a:t>
            </a:r>
          </a:p>
        </p:txBody>
      </p:sp>
      <p:sp>
        <p:nvSpPr>
          <p:cNvPr id="53250" name="Content Placeholder 2"/>
          <p:cNvSpPr>
            <a:spLocks noGrp="1"/>
          </p:cNvSpPr>
          <p:nvPr>
            <p:ph idx="1"/>
          </p:nvPr>
        </p:nvSpPr>
        <p:spPr>
          <a:xfrm>
            <a:off x="228600" y="1600200"/>
            <a:ext cx="8915400" cy="4525963"/>
          </a:xfrm>
        </p:spPr>
        <p:txBody>
          <a:bodyPr/>
          <a:lstStyle/>
          <a:p>
            <a:pPr marL="0" indent="0">
              <a:buFont typeface="Arial" charset="0"/>
              <a:buNone/>
              <a:defRPr/>
            </a:pPr>
            <a:r>
              <a:rPr lang="en-US" sz="2800" dirty="0"/>
              <a:t>Mediators use logical schema mappings </a:t>
            </a:r>
          </a:p>
          <a:p>
            <a:pPr>
              <a:defRPr/>
            </a:pPr>
            <a:r>
              <a:rPr lang="en-US" sz="2400" dirty="0"/>
              <a:t>Source-to-target tuple-generating dependencies (</a:t>
            </a:r>
            <a:r>
              <a:rPr lang="en-US" sz="2400" dirty="0" err="1"/>
              <a:t>st-tgds</a:t>
            </a:r>
            <a:r>
              <a:rPr lang="en-US" sz="2400" dirty="0"/>
              <a:t>), aka global/local as view (GLAV) mappings</a:t>
            </a:r>
          </a:p>
          <a:p>
            <a:pPr marL="114300" indent="0">
              <a:buNone/>
              <a:defRPr/>
            </a:pPr>
            <a:r>
              <a:rPr lang="en-US" sz="2400" dirty="0"/>
              <a:t>	</a:t>
            </a:r>
            <a:r>
              <a:rPr lang="en-US" sz="2800" dirty="0"/>
              <a:t>∀X Y </a:t>
            </a:r>
            <a:r>
              <a:rPr lang="el-GR" sz="2800" dirty="0"/>
              <a:t>φ</a:t>
            </a:r>
            <a:r>
              <a:rPr lang="en-US" sz="2800" baseline="-25000" dirty="0"/>
              <a:t>S</a:t>
            </a:r>
            <a:r>
              <a:rPr lang="en-US" sz="2800" dirty="0"/>
              <a:t>(X,Y)</a:t>
            </a:r>
            <a:r>
              <a:rPr lang="el-GR" sz="2800" dirty="0"/>
              <a:t> </a:t>
            </a:r>
            <a:r>
              <a:rPr lang="en-US" sz="2800" dirty="0"/>
              <a:t>→ ∃Z</a:t>
            </a:r>
            <a:r>
              <a:rPr lang="el-GR" sz="2800" dirty="0"/>
              <a:t> ψ</a:t>
            </a:r>
            <a:r>
              <a:rPr lang="en-US" sz="2800" baseline="-25000" dirty="0"/>
              <a:t>G</a:t>
            </a:r>
            <a:r>
              <a:rPr lang="en-US" sz="2800" dirty="0"/>
              <a:t>(X,Z)</a:t>
            </a:r>
          </a:p>
          <a:p>
            <a:pPr>
              <a:defRPr/>
            </a:pPr>
            <a:r>
              <a:rPr lang="en-US" sz="2400" dirty="0"/>
              <a:t>Intuitively: query over source predicates (antecedent</a:t>
            </a:r>
            <a:r>
              <a:rPr lang="el-GR" sz="2400" dirty="0"/>
              <a:t> Φ</a:t>
            </a:r>
            <a:r>
              <a:rPr lang="en-US" sz="2400" baseline="-25000" dirty="0"/>
              <a:t>S</a:t>
            </a:r>
            <a:r>
              <a:rPr lang="en-US" sz="2400" dirty="0"/>
              <a:t>), whose answers populate the domain/target predicates (consequent</a:t>
            </a:r>
            <a:r>
              <a:rPr lang="el-GR" sz="2400" dirty="0"/>
              <a:t> Ψ</a:t>
            </a:r>
            <a:r>
              <a:rPr lang="en-US" sz="2400" baseline="-25000" dirty="0"/>
              <a:t>G</a:t>
            </a:r>
            <a:r>
              <a:rPr lang="en-US" sz="2400" dirty="0"/>
              <a:t>)</a:t>
            </a:r>
          </a:p>
          <a:p>
            <a:pPr marL="0" indent="0">
              <a:buFont typeface="Arial" charset="0"/>
              <a:buNone/>
              <a:defRPr/>
            </a:pPr>
            <a:r>
              <a:rPr lang="en-US" sz="2000" dirty="0">
                <a:solidFill>
                  <a:schemeClr val="accent2"/>
                </a:solidFill>
              </a:rPr>
              <a:t>S1_EXPSEGMENT(</a:t>
            </a:r>
            <a:r>
              <a:rPr lang="en-US" sz="2000" dirty="0" err="1">
                <a:solidFill>
                  <a:schemeClr val="accent2"/>
                </a:solidFill>
              </a:rPr>
              <a:t>eID</a:t>
            </a:r>
            <a:r>
              <a:rPr lang="en-US" sz="2000" dirty="0">
                <a:solidFill>
                  <a:schemeClr val="accent2"/>
                </a:solidFill>
              </a:rPr>
              <a:t>, </a:t>
            </a:r>
            <a:r>
              <a:rPr lang="en-US" sz="2000" dirty="0" err="1">
                <a:solidFill>
                  <a:schemeClr val="accent2"/>
                </a:solidFill>
              </a:rPr>
              <a:t>projectID</a:t>
            </a:r>
            <a:r>
              <a:rPr lang="en-US" sz="2000" dirty="0">
                <a:solidFill>
                  <a:schemeClr val="accent2"/>
                </a:solidFill>
              </a:rPr>
              <a:t>, </a:t>
            </a:r>
            <a:r>
              <a:rPr lang="en-US" sz="2000" dirty="0" err="1">
                <a:solidFill>
                  <a:schemeClr val="accent2"/>
                </a:solidFill>
              </a:rPr>
              <a:t>subjectID</a:t>
            </a:r>
            <a:r>
              <a:rPr lang="en-US" sz="2000" dirty="0">
                <a:solidFill>
                  <a:schemeClr val="accent2"/>
                </a:solidFill>
              </a:rPr>
              <a:t>, </a:t>
            </a:r>
            <a:r>
              <a:rPr lang="en-US" sz="2000" dirty="0" err="1">
                <a:solidFill>
                  <a:schemeClr val="accent2"/>
                </a:solidFill>
              </a:rPr>
              <a:t>prtclID</a:t>
            </a:r>
            <a:r>
              <a:rPr lang="en-US" sz="2000" dirty="0">
                <a:solidFill>
                  <a:schemeClr val="accent2"/>
                </a:solidFill>
              </a:rPr>
              <a:t>, date …) ^ </a:t>
            </a:r>
            <a:br>
              <a:rPr lang="en-US" sz="2000" dirty="0">
                <a:solidFill>
                  <a:schemeClr val="accent2"/>
                </a:solidFill>
              </a:rPr>
            </a:br>
            <a:r>
              <a:rPr lang="en-US" sz="2000" dirty="0">
                <a:solidFill>
                  <a:schemeClr val="accent2"/>
                </a:solidFill>
              </a:rPr>
              <a:t>S2_PROTOCOL(</a:t>
            </a:r>
            <a:r>
              <a:rPr lang="en-US" sz="2000" dirty="0" err="1">
                <a:solidFill>
                  <a:schemeClr val="accent2"/>
                </a:solidFill>
              </a:rPr>
              <a:t>prtclID</a:t>
            </a:r>
            <a:r>
              <a:rPr lang="en-US" sz="2000" dirty="0">
                <a:solidFill>
                  <a:schemeClr val="accent2"/>
                </a:solidFill>
              </a:rPr>
              <a:t>, </a:t>
            </a:r>
            <a:r>
              <a:rPr lang="en-US" sz="2000" dirty="0" err="1">
                <a:solidFill>
                  <a:schemeClr val="accent2"/>
                </a:solidFill>
              </a:rPr>
              <a:t>protocolDescription</a:t>
            </a:r>
            <a:r>
              <a:rPr lang="en-US" sz="2000" dirty="0">
                <a:solidFill>
                  <a:schemeClr val="accent2"/>
                </a:solidFill>
              </a:rPr>
              <a:t>, …) </a:t>
            </a:r>
            <a:r>
              <a:rPr lang="en-US" sz="2000" dirty="0">
                <a:solidFill>
                  <a:schemeClr val="accent2"/>
                </a:solidFill>
                <a:sym typeface="Wingdings"/>
              </a:rPr>
              <a:t></a:t>
            </a:r>
            <a:br>
              <a:rPr lang="en-US" sz="2000" dirty="0">
                <a:solidFill>
                  <a:schemeClr val="accent2"/>
                </a:solidFill>
                <a:sym typeface="Wingdings"/>
              </a:rPr>
            </a:br>
            <a:r>
              <a:rPr lang="en-US" sz="2000" dirty="0">
                <a:solidFill>
                  <a:schemeClr val="accent2"/>
                </a:solidFill>
              </a:rPr>
              <a:t>   	Scan(</a:t>
            </a:r>
            <a:r>
              <a:rPr lang="en-US" sz="2000" dirty="0" err="1">
                <a:solidFill>
                  <a:schemeClr val="accent2"/>
                </a:solidFill>
              </a:rPr>
              <a:t>eID</a:t>
            </a:r>
            <a:r>
              <a:rPr lang="en-US" sz="2000" dirty="0">
                <a:solidFill>
                  <a:schemeClr val="accent2"/>
                </a:solidFill>
              </a:rPr>
              <a:t>, </a:t>
            </a:r>
            <a:r>
              <a:rPr lang="en-US" sz="2000" dirty="0" err="1">
                <a:solidFill>
                  <a:schemeClr val="accent2"/>
                </a:solidFill>
              </a:rPr>
              <a:t>subjectID</a:t>
            </a:r>
            <a:r>
              <a:rPr lang="en-US" sz="2000" dirty="0">
                <a:solidFill>
                  <a:schemeClr val="accent2"/>
                </a:solidFill>
              </a:rPr>
              <a:t>, </a:t>
            </a:r>
            <a:r>
              <a:rPr lang="en-US" sz="2000" dirty="0" err="1">
                <a:solidFill>
                  <a:schemeClr val="accent2"/>
                </a:solidFill>
              </a:rPr>
              <a:t>prtclID</a:t>
            </a:r>
            <a:r>
              <a:rPr lang="en-US" sz="2000" dirty="0">
                <a:solidFill>
                  <a:schemeClr val="accent2"/>
                </a:solidFill>
              </a:rPr>
              <a:t>, date …) ^ </a:t>
            </a:r>
            <a:r>
              <a:rPr lang="en-US" sz="2000" dirty="0" err="1">
                <a:solidFill>
                  <a:schemeClr val="accent2"/>
                </a:solidFill>
              </a:rPr>
              <a:t>hasDisease</a:t>
            </a:r>
            <a:r>
              <a:rPr lang="en-US" sz="2000" dirty="0">
                <a:solidFill>
                  <a:schemeClr val="accent2"/>
                </a:solidFill>
              </a:rPr>
              <a:t>(</a:t>
            </a:r>
            <a:r>
              <a:rPr lang="en-US" sz="2000" dirty="0" err="1">
                <a:solidFill>
                  <a:schemeClr val="accent2"/>
                </a:solidFill>
              </a:rPr>
              <a:t>subjectID</a:t>
            </a:r>
            <a:r>
              <a:rPr lang="en-US" sz="2000" dirty="0">
                <a:solidFill>
                  <a:schemeClr val="accent2"/>
                </a:solidFill>
              </a:rPr>
              <a:t>, ‘Bipolar’) </a:t>
            </a:r>
          </a:p>
          <a:p>
            <a:pPr marL="0" indent="0">
              <a:buFont typeface="Arial" charset="0"/>
              <a:buNone/>
              <a:defRPr/>
            </a:pPr>
            <a:r>
              <a:rPr lang="en-US" sz="2000" dirty="0">
                <a:solidFill>
                  <a:schemeClr val="accent2"/>
                </a:solidFill>
              </a:rPr>
              <a:t>	Subject(</a:t>
            </a:r>
            <a:r>
              <a:rPr lang="en-US" sz="2000" dirty="0" err="1">
                <a:solidFill>
                  <a:schemeClr val="accent2"/>
                </a:solidFill>
              </a:rPr>
              <a:t>subjectID</a:t>
            </a:r>
            <a:r>
              <a:rPr lang="en-US" sz="2000" dirty="0">
                <a:solidFill>
                  <a:schemeClr val="accent2"/>
                </a:solidFill>
              </a:rPr>
              <a:t>, age, ‘Male’, …) ^ T1(</a:t>
            </a:r>
            <a:r>
              <a:rPr lang="en-US" sz="2000" dirty="0" err="1">
                <a:solidFill>
                  <a:schemeClr val="accent2"/>
                </a:solidFill>
              </a:rPr>
              <a:t>prtclID</a:t>
            </a:r>
            <a:r>
              <a:rPr lang="en-US" sz="2000" dirty="0">
                <a:solidFill>
                  <a:schemeClr val="accent2"/>
                </a:solidFill>
              </a:rPr>
              <a:t>) ^ age &gt;= 40</a:t>
            </a:r>
          </a:p>
          <a:p>
            <a:pPr>
              <a:defRPr/>
            </a:pPr>
            <a:r>
              <a:rPr lang="en-US" sz="2400" dirty="0"/>
              <a:t>Mappings used to answer queries or to generate ETL plans</a:t>
            </a:r>
          </a:p>
          <a:p>
            <a:pPr marL="0" indent="0">
              <a:buFont typeface="Arial" charset="0"/>
              <a:buNone/>
              <a:defRPr/>
            </a:pPr>
            <a:endParaRPr lang="en-US" sz="2000" dirty="0"/>
          </a:p>
          <a:p>
            <a:pPr marL="0" indent="0">
              <a:buFont typeface="Arial" charset="0"/>
              <a:buNone/>
              <a:defRPr/>
            </a:pPr>
            <a:r>
              <a:rPr lang="en-US" sz="2000" dirty="0"/>
              <a:t>	</a:t>
            </a:r>
            <a:endParaRPr lang="en-US" sz="2400" dirty="0"/>
          </a:p>
          <a:p>
            <a:pPr lvl="1">
              <a:defRPr/>
            </a:pPr>
            <a:endParaRPr lang="en-US" sz="2000" dirty="0"/>
          </a:p>
        </p:txBody>
      </p:sp>
    </p:spTree>
    <p:extLst>
      <p:ext uri="{BB962C8B-B14F-4D97-AF65-F5344CB8AC3E}">
        <p14:creationId xmlns:p14="http://schemas.microsoft.com/office/powerpoint/2010/main" val="289727512"/>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EF5D0-8F21-5D48-B47E-35237AEC6D34}"/>
              </a:ext>
            </a:extLst>
          </p:cNvPr>
          <p:cNvSpPr>
            <a:spLocks noGrp="1"/>
          </p:cNvSpPr>
          <p:nvPr>
            <p:ph type="title"/>
          </p:nvPr>
        </p:nvSpPr>
        <p:spPr/>
        <p:txBody>
          <a:bodyPr/>
          <a:lstStyle/>
          <a:p>
            <a:r>
              <a:rPr lang="en-US" dirty="0"/>
              <a:t>Shobeir </a:t>
            </a:r>
            <a:r>
              <a:rPr lang="en-US" dirty="0" err="1"/>
              <a:t>Fakhraei</a:t>
            </a:r>
            <a:r>
              <a:rPr lang="en-US" dirty="0"/>
              <a:t>, PhD</a:t>
            </a:r>
          </a:p>
        </p:txBody>
      </p:sp>
      <p:sp>
        <p:nvSpPr>
          <p:cNvPr id="3" name="Content Placeholder 2">
            <a:extLst>
              <a:ext uri="{FF2B5EF4-FFF2-40B4-BE49-F238E27FC236}">
                <a16:creationId xmlns:a16="http://schemas.microsoft.com/office/drawing/2014/main" xmlns="" id="{A161C8EE-5FF9-A04A-8DB2-DDBE080E7766}"/>
              </a:ext>
            </a:extLst>
          </p:cNvPr>
          <p:cNvSpPr>
            <a:spLocks noGrp="1"/>
          </p:cNvSpPr>
          <p:nvPr>
            <p:ph idx="1"/>
          </p:nvPr>
        </p:nvSpPr>
        <p:spPr/>
        <p:txBody>
          <a:bodyPr>
            <a:normAutofit fontScale="92500" lnSpcReduction="20000"/>
          </a:bodyPr>
          <a:lstStyle/>
          <a:p>
            <a:r>
              <a:rPr lang="en-US" dirty="0"/>
              <a:t>Computer Scientist, Information Sciences Institute</a:t>
            </a:r>
          </a:p>
          <a:p>
            <a:r>
              <a:rPr lang="en-US" dirty="0"/>
              <a:t>Previously worked at Microsoft Research and  Yahoo! Labs</a:t>
            </a:r>
          </a:p>
          <a:p>
            <a:r>
              <a:rPr lang="en-US" dirty="0"/>
              <a:t>Expertise in Machine Learning including Probabilistic Graphical Models, Graph Mining, Collective Inference, and Deep Learning</a:t>
            </a:r>
          </a:p>
          <a:p>
            <a:pPr lvl="1"/>
            <a:r>
              <a:rPr lang="en-US" dirty="0"/>
              <a:t>Entity Resolution </a:t>
            </a:r>
          </a:p>
          <a:p>
            <a:pPr lvl="1"/>
            <a:r>
              <a:rPr lang="en-US" dirty="0"/>
              <a:t>Link Prediction</a:t>
            </a:r>
          </a:p>
          <a:p>
            <a:pPr lvl="1"/>
            <a:r>
              <a:rPr lang="en-US" dirty="0"/>
              <a:t>Node Labeling</a:t>
            </a:r>
          </a:p>
          <a:p>
            <a:pPr lvl="1"/>
            <a:r>
              <a:rPr lang="en-US" dirty="0"/>
              <a:t>Network Extraction</a:t>
            </a:r>
          </a:p>
        </p:txBody>
      </p:sp>
    </p:spTree>
    <p:extLst>
      <p:ext uri="{BB962C8B-B14F-4D97-AF65-F5344CB8AC3E}">
        <p14:creationId xmlns:p14="http://schemas.microsoft.com/office/powerpoint/2010/main" val="3633044619"/>
      </p:ext>
    </p:extLst>
  </p:cSld>
  <p:clrMapOvr>
    <a:masterClrMapping/>
  </p:clrMapOvr>
  <p:transition xmlns:p14="http://schemas.microsoft.com/office/powerpoint/2010/mai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sz="4000">
                <a:latin typeface="Trebuchet MS" charset="0"/>
                <a:ea typeface="ＭＳ Ｐゴシック" charset="0"/>
                <a:cs typeface="ＭＳ Ｐゴシック" charset="0"/>
              </a:rPr>
              <a:t>Query Rewriting</a:t>
            </a:r>
          </a:p>
        </p:txBody>
      </p:sp>
      <p:sp>
        <p:nvSpPr>
          <p:cNvPr id="53250" name="Content Placeholder 2"/>
          <p:cNvSpPr>
            <a:spLocks noGrp="1"/>
          </p:cNvSpPr>
          <p:nvPr>
            <p:ph idx="1"/>
          </p:nvPr>
        </p:nvSpPr>
        <p:spPr>
          <a:xfrm>
            <a:off x="228600" y="1600200"/>
            <a:ext cx="8915400" cy="4525963"/>
          </a:xfrm>
        </p:spPr>
        <p:txBody>
          <a:bodyPr/>
          <a:lstStyle/>
          <a:p>
            <a:pPr>
              <a:defRPr/>
            </a:pPr>
            <a:r>
              <a:rPr lang="en-US" sz="1800" dirty="0"/>
              <a:t>Given </a:t>
            </a:r>
            <a:r>
              <a:rPr lang="en-US" sz="1800" u="sng" dirty="0"/>
              <a:t>Query</a:t>
            </a:r>
            <a:r>
              <a:rPr lang="en-US" sz="1800" dirty="0"/>
              <a:t> Q for T1 scans of Male subjects over 50 (over domain schema)</a:t>
            </a:r>
          </a:p>
          <a:p>
            <a:pPr marL="0" indent="0">
              <a:buFont typeface="Arial" charset="0"/>
              <a:buNone/>
              <a:defRPr/>
            </a:pPr>
            <a:r>
              <a:rPr lang="en-US" sz="1800" dirty="0">
                <a:solidFill>
                  <a:srgbClr val="4F81BD"/>
                </a:solidFill>
              </a:rPr>
              <a:t>Q(</a:t>
            </a:r>
            <a:r>
              <a:rPr lang="en-US" sz="1800" dirty="0" err="1">
                <a:solidFill>
                  <a:srgbClr val="4F81BD"/>
                </a:solidFill>
              </a:rPr>
              <a:t>subjectID</a:t>
            </a:r>
            <a:r>
              <a:rPr lang="en-US" sz="1800" dirty="0">
                <a:solidFill>
                  <a:srgbClr val="4F81BD"/>
                </a:solidFill>
              </a:rPr>
              <a:t>, age, </a:t>
            </a:r>
            <a:r>
              <a:rPr lang="en-US" sz="1800" dirty="0" err="1">
                <a:solidFill>
                  <a:srgbClr val="4F81BD"/>
                </a:solidFill>
              </a:rPr>
              <a:t>diseaseID</a:t>
            </a:r>
            <a:r>
              <a:rPr lang="en-US" sz="1800" dirty="0">
                <a:solidFill>
                  <a:srgbClr val="4F81BD"/>
                </a:solidFill>
              </a:rPr>
              <a:t>, </a:t>
            </a:r>
            <a:r>
              <a:rPr lang="en-US" sz="1800" dirty="0" err="1">
                <a:solidFill>
                  <a:srgbClr val="4F81BD"/>
                </a:solidFill>
              </a:rPr>
              <a:t>eID</a:t>
            </a:r>
            <a:r>
              <a:rPr lang="en-US" sz="1800" dirty="0">
                <a:solidFill>
                  <a:srgbClr val="4F81BD"/>
                </a:solidFill>
              </a:rPr>
              <a:t>) </a:t>
            </a:r>
            <a:r>
              <a:rPr lang="en-US" sz="1800" dirty="0">
                <a:solidFill>
                  <a:srgbClr val="4F81BD"/>
                </a:solidFill>
                <a:sym typeface="Wingdings"/>
              </a:rPr>
              <a:t> </a:t>
            </a:r>
            <a:br>
              <a:rPr lang="en-US" sz="1800" dirty="0">
                <a:solidFill>
                  <a:srgbClr val="4F81BD"/>
                </a:solidFill>
                <a:sym typeface="Wingdings"/>
              </a:rPr>
            </a:br>
            <a:r>
              <a:rPr lang="en-US" sz="1800" dirty="0">
                <a:solidFill>
                  <a:srgbClr val="4F81BD"/>
                </a:solidFill>
                <a:sym typeface="Wingdings"/>
              </a:rPr>
              <a:t>	Subject(</a:t>
            </a:r>
            <a:r>
              <a:rPr lang="en-US" sz="1800" dirty="0" err="1">
                <a:solidFill>
                  <a:srgbClr val="4F81BD"/>
                </a:solidFill>
              </a:rPr>
              <a:t>subjectID</a:t>
            </a:r>
            <a:r>
              <a:rPr lang="en-US" sz="1800" dirty="0">
                <a:solidFill>
                  <a:srgbClr val="4F81BD"/>
                </a:solidFill>
                <a:sym typeface="Wingdings"/>
              </a:rPr>
              <a:t>, age, ‘Male’, …) ^ </a:t>
            </a:r>
            <a:r>
              <a:rPr lang="en-US" sz="1800" dirty="0" err="1">
                <a:solidFill>
                  <a:srgbClr val="4F81BD"/>
                </a:solidFill>
              </a:rPr>
              <a:t>hasDisease</a:t>
            </a:r>
            <a:r>
              <a:rPr lang="en-US" sz="1800" dirty="0">
                <a:solidFill>
                  <a:srgbClr val="4F81BD"/>
                </a:solidFill>
              </a:rPr>
              <a:t>(</a:t>
            </a:r>
            <a:r>
              <a:rPr lang="en-US" sz="1800" dirty="0" err="1">
                <a:solidFill>
                  <a:srgbClr val="4F81BD"/>
                </a:solidFill>
              </a:rPr>
              <a:t>subjectID</a:t>
            </a:r>
            <a:r>
              <a:rPr lang="en-US" sz="1800" dirty="0">
                <a:solidFill>
                  <a:srgbClr val="4F81BD"/>
                </a:solidFill>
              </a:rPr>
              <a:t>, </a:t>
            </a:r>
            <a:r>
              <a:rPr lang="en-US" sz="1800" dirty="0" err="1">
                <a:solidFill>
                  <a:srgbClr val="4F81BD"/>
                </a:solidFill>
              </a:rPr>
              <a:t>diseaseID</a:t>
            </a:r>
            <a:r>
              <a:rPr lang="en-US" sz="1800" dirty="0">
                <a:solidFill>
                  <a:srgbClr val="4F81BD"/>
                </a:solidFill>
              </a:rPr>
              <a:t>) ^</a:t>
            </a:r>
            <a:r>
              <a:rPr lang="en-US" sz="1800" dirty="0">
                <a:solidFill>
                  <a:srgbClr val="4F81BD"/>
                </a:solidFill>
                <a:sym typeface="Wingdings"/>
              </a:rPr>
              <a:t> 	</a:t>
            </a:r>
            <a:r>
              <a:rPr lang="en-US" sz="1800" dirty="0">
                <a:solidFill>
                  <a:srgbClr val="4F81BD"/>
                </a:solidFill>
              </a:rPr>
              <a:t>Scan(</a:t>
            </a:r>
            <a:r>
              <a:rPr lang="en-US" sz="1800" dirty="0" err="1">
                <a:solidFill>
                  <a:srgbClr val="4F81BD"/>
                </a:solidFill>
              </a:rPr>
              <a:t>eID</a:t>
            </a:r>
            <a:r>
              <a:rPr lang="en-US" sz="1800" dirty="0">
                <a:solidFill>
                  <a:srgbClr val="4F81BD"/>
                </a:solidFill>
              </a:rPr>
              <a:t>, </a:t>
            </a:r>
            <a:r>
              <a:rPr lang="en-US" sz="1800" dirty="0" err="1">
                <a:solidFill>
                  <a:srgbClr val="4F81BD"/>
                </a:solidFill>
              </a:rPr>
              <a:t>subjectID</a:t>
            </a:r>
            <a:r>
              <a:rPr lang="en-US" sz="1800" dirty="0">
                <a:solidFill>
                  <a:srgbClr val="4F81BD"/>
                </a:solidFill>
              </a:rPr>
              <a:t>, </a:t>
            </a:r>
            <a:r>
              <a:rPr lang="en-US" sz="1800" dirty="0" err="1">
                <a:solidFill>
                  <a:srgbClr val="4F81BD"/>
                </a:solidFill>
              </a:rPr>
              <a:t>prtclID</a:t>
            </a:r>
            <a:r>
              <a:rPr lang="en-US" sz="1800" dirty="0">
                <a:solidFill>
                  <a:srgbClr val="4F81BD"/>
                </a:solidFill>
              </a:rPr>
              <a:t>, date …) ^  T1(</a:t>
            </a:r>
            <a:r>
              <a:rPr lang="en-US" sz="1800" dirty="0" err="1">
                <a:solidFill>
                  <a:srgbClr val="4F81BD"/>
                </a:solidFill>
              </a:rPr>
              <a:t>prtclID</a:t>
            </a:r>
            <a:r>
              <a:rPr lang="en-US" sz="1800" dirty="0">
                <a:solidFill>
                  <a:srgbClr val="4F81BD"/>
                </a:solidFill>
              </a:rPr>
              <a:t>) ^ </a:t>
            </a:r>
            <a:r>
              <a:rPr lang="en-US" sz="1800" dirty="0">
                <a:solidFill>
                  <a:srgbClr val="4F81BD"/>
                </a:solidFill>
                <a:sym typeface="Wingdings"/>
              </a:rPr>
              <a:t>age &gt; 50</a:t>
            </a:r>
            <a:r>
              <a:rPr lang="en-US" sz="1800" dirty="0">
                <a:solidFill>
                  <a:srgbClr val="4F81BD"/>
                </a:solidFill>
              </a:rPr>
              <a:t> </a:t>
            </a:r>
          </a:p>
          <a:p>
            <a:pPr>
              <a:defRPr/>
            </a:pPr>
            <a:r>
              <a:rPr lang="en-US" sz="1800" dirty="0">
                <a:sym typeface="Wingdings"/>
              </a:rPr>
              <a:t>and </a:t>
            </a:r>
            <a:r>
              <a:rPr lang="en-US" sz="1800" u="sng" dirty="0">
                <a:sym typeface="Wingdings"/>
              </a:rPr>
              <a:t>Schema Mappings</a:t>
            </a:r>
            <a:r>
              <a:rPr lang="en-US" sz="1800" dirty="0">
                <a:sym typeface="Wingdings"/>
              </a:rPr>
              <a:t> m1 and m2:</a:t>
            </a:r>
            <a:endParaRPr lang="en-US" sz="1800" dirty="0"/>
          </a:p>
          <a:p>
            <a:pPr marL="0" indent="0">
              <a:buFont typeface="Arial" charset="0"/>
              <a:buNone/>
              <a:defRPr/>
            </a:pPr>
            <a:r>
              <a:rPr lang="en-US" sz="1800" dirty="0">
                <a:solidFill>
                  <a:schemeClr val="accent2"/>
                </a:solidFill>
              </a:rPr>
              <a:t>m1: S1_EXPSEGMENT(</a:t>
            </a:r>
            <a:r>
              <a:rPr lang="en-US" sz="1800" dirty="0" err="1">
                <a:solidFill>
                  <a:schemeClr val="accent2"/>
                </a:solidFill>
              </a:rPr>
              <a:t>eID</a:t>
            </a:r>
            <a:r>
              <a:rPr lang="en-US" sz="1800" dirty="0">
                <a:solidFill>
                  <a:schemeClr val="accent2"/>
                </a:solidFill>
              </a:rPr>
              <a:t>, </a:t>
            </a:r>
            <a:r>
              <a:rPr lang="en-US" sz="1800" dirty="0" err="1">
                <a:solidFill>
                  <a:schemeClr val="accent2"/>
                </a:solidFill>
              </a:rPr>
              <a:t>projectID</a:t>
            </a:r>
            <a:r>
              <a:rPr lang="en-US" sz="1800" dirty="0">
                <a:solidFill>
                  <a:schemeClr val="accent2"/>
                </a:solidFill>
              </a:rPr>
              <a:t>, </a:t>
            </a:r>
            <a:r>
              <a:rPr lang="en-US" sz="1800" dirty="0" err="1">
                <a:solidFill>
                  <a:schemeClr val="accent2"/>
                </a:solidFill>
              </a:rPr>
              <a:t>subjectID</a:t>
            </a:r>
            <a:r>
              <a:rPr lang="en-US" sz="1800" dirty="0">
                <a:solidFill>
                  <a:schemeClr val="accent2"/>
                </a:solidFill>
              </a:rPr>
              <a:t>, </a:t>
            </a:r>
            <a:r>
              <a:rPr lang="en-US" sz="1800" dirty="0" err="1">
                <a:solidFill>
                  <a:schemeClr val="accent2"/>
                </a:solidFill>
              </a:rPr>
              <a:t>prtclID</a:t>
            </a:r>
            <a:r>
              <a:rPr lang="en-US" sz="1800" dirty="0">
                <a:solidFill>
                  <a:schemeClr val="accent2"/>
                </a:solidFill>
              </a:rPr>
              <a:t>, date …) ^ </a:t>
            </a:r>
            <a:br>
              <a:rPr lang="en-US" sz="1800" dirty="0">
                <a:solidFill>
                  <a:schemeClr val="accent2"/>
                </a:solidFill>
              </a:rPr>
            </a:br>
            <a:r>
              <a:rPr lang="en-US" sz="1800" dirty="0">
                <a:solidFill>
                  <a:schemeClr val="accent2"/>
                </a:solidFill>
              </a:rPr>
              <a:t>	S2_PROTOCOL(</a:t>
            </a:r>
            <a:r>
              <a:rPr lang="en-US" sz="1800" dirty="0" err="1">
                <a:solidFill>
                  <a:schemeClr val="accent2"/>
                </a:solidFill>
              </a:rPr>
              <a:t>prtclID</a:t>
            </a:r>
            <a:r>
              <a:rPr lang="en-US" sz="1800" dirty="0">
                <a:solidFill>
                  <a:schemeClr val="accent2"/>
                </a:solidFill>
              </a:rPr>
              <a:t>, </a:t>
            </a:r>
            <a:r>
              <a:rPr lang="en-US" sz="1800" dirty="0" err="1">
                <a:solidFill>
                  <a:schemeClr val="accent2"/>
                </a:solidFill>
              </a:rPr>
              <a:t>protocolDescription</a:t>
            </a:r>
            <a:r>
              <a:rPr lang="en-US" sz="1800" dirty="0">
                <a:solidFill>
                  <a:schemeClr val="accent2"/>
                </a:solidFill>
              </a:rPr>
              <a:t>, …) </a:t>
            </a:r>
            <a:r>
              <a:rPr lang="en-US" sz="1800" dirty="0">
                <a:solidFill>
                  <a:schemeClr val="accent2"/>
                </a:solidFill>
                <a:sym typeface="Wingdings"/>
              </a:rPr>
              <a:t></a:t>
            </a:r>
            <a:r>
              <a:rPr lang="en-US" sz="1800" dirty="0">
                <a:solidFill>
                  <a:schemeClr val="accent2"/>
                </a:solidFill>
              </a:rPr>
              <a:t/>
            </a:r>
            <a:br>
              <a:rPr lang="en-US" sz="1800" dirty="0">
                <a:solidFill>
                  <a:schemeClr val="accent2"/>
                </a:solidFill>
              </a:rPr>
            </a:br>
            <a:r>
              <a:rPr lang="en-US" sz="1800" dirty="0">
                <a:solidFill>
                  <a:schemeClr val="accent2"/>
                </a:solidFill>
              </a:rPr>
              <a:t>   	Scan(</a:t>
            </a:r>
            <a:r>
              <a:rPr lang="en-US" sz="1800" dirty="0" err="1">
                <a:solidFill>
                  <a:schemeClr val="accent2"/>
                </a:solidFill>
              </a:rPr>
              <a:t>eID</a:t>
            </a:r>
            <a:r>
              <a:rPr lang="en-US" sz="1800" dirty="0">
                <a:solidFill>
                  <a:schemeClr val="accent2"/>
                </a:solidFill>
              </a:rPr>
              <a:t>, </a:t>
            </a:r>
            <a:r>
              <a:rPr lang="en-US" sz="1800" dirty="0" err="1">
                <a:solidFill>
                  <a:schemeClr val="accent2"/>
                </a:solidFill>
              </a:rPr>
              <a:t>subjectID</a:t>
            </a:r>
            <a:r>
              <a:rPr lang="en-US" sz="1800" dirty="0">
                <a:solidFill>
                  <a:schemeClr val="accent2"/>
                </a:solidFill>
              </a:rPr>
              <a:t>, </a:t>
            </a:r>
            <a:r>
              <a:rPr lang="en-US" sz="1800" dirty="0" err="1">
                <a:solidFill>
                  <a:schemeClr val="accent2"/>
                </a:solidFill>
              </a:rPr>
              <a:t>prtclID</a:t>
            </a:r>
            <a:r>
              <a:rPr lang="en-US" sz="1800" dirty="0">
                <a:solidFill>
                  <a:schemeClr val="accent2"/>
                </a:solidFill>
              </a:rPr>
              <a:t>, date …) ^ </a:t>
            </a:r>
            <a:r>
              <a:rPr lang="en-US" sz="1800" dirty="0" err="1">
                <a:solidFill>
                  <a:schemeClr val="accent2"/>
                </a:solidFill>
              </a:rPr>
              <a:t>hasDisease</a:t>
            </a:r>
            <a:r>
              <a:rPr lang="en-US" sz="1800" dirty="0">
                <a:solidFill>
                  <a:schemeClr val="accent2"/>
                </a:solidFill>
              </a:rPr>
              <a:t>(</a:t>
            </a:r>
            <a:r>
              <a:rPr lang="en-US" sz="1800" dirty="0" err="1">
                <a:solidFill>
                  <a:schemeClr val="accent2"/>
                </a:solidFill>
              </a:rPr>
              <a:t>subjectID</a:t>
            </a:r>
            <a:r>
              <a:rPr lang="en-US" sz="1800" dirty="0">
                <a:solidFill>
                  <a:schemeClr val="accent2"/>
                </a:solidFill>
              </a:rPr>
              <a:t>, ‘Bipolar’) </a:t>
            </a:r>
          </a:p>
          <a:p>
            <a:pPr marL="0" indent="0">
              <a:buFont typeface="Arial" charset="0"/>
              <a:buNone/>
              <a:defRPr/>
            </a:pPr>
            <a:r>
              <a:rPr lang="en-US" sz="1800" dirty="0">
                <a:solidFill>
                  <a:schemeClr val="accent2"/>
                </a:solidFill>
              </a:rPr>
              <a:t>	Subject(</a:t>
            </a:r>
            <a:r>
              <a:rPr lang="en-US" sz="1800" dirty="0" err="1">
                <a:solidFill>
                  <a:schemeClr val="accent2"/>
                </a:solidFill>
              </a:rPr>
              <a:t>subjectID</a:t>
            </a:r>
            <a:r>
              <a:rPr lang="en-US" sz="1800" dirty="0">
                <a:solidFill>
                  <a:schemeClr val="accent2"/>
                </a:solidFill>
              </a:rPr>
              <a:t>, age, ‘Male’, …) ^ T1(</a:t>
            </a:r>
            <a:r>
              <a:rPr lang="en-US" sz="1800" dirty="0" err="1">
                <a:solidFill>
                  <a:schemeClr val="accent2"/>
                </a:solidFill>
              </a:rPr>
              <a:t>prtclID</a:t>
            </a:r>
            <a:r>
              <a:rPr lang="en-US" sz="1800" dirty="0">
                <a:solidFill>
                  <a:schemeClr val="accent2"/>
                </a:solidFill>
              </a:rPr>
              <a:t>) ^ age &gt;= 40</a:t>
            </a:r>
          </a:p>
          <a:p>
            <a:pPr marL="0" indent="0">
              <a:buFont typeface="Arial" charset="0"/>
              <a:buNone/>
              <a:defRPr/>
            </a:pPr>
            <a:r>
              <a:rPr lang="en-US" sz="1800" dirty="0">
                <a:solidFill>
                  <a:srgbClr val="9BBB59"/>
                </a:solidFill>
              </a:rPr>
              <a:t>m2: S3_SUBJECT(</a:t>
            </a:r>
            <a:r>
              <a:rPr lang="en-US" sz="1800" dirty="0" err="1">
                <a:solidFill>
                  <a:srgbClr val="9BBB59"/>
                </a:solidFill>
              </a:rPr>
              <a:t>subjectID</a:t>
            </a:r>
            <a:r>
              <a:rPr lang="en-US" sz="1800" dirty="0">
                <a:solidFill>
                  <a:srgbClr val="9BBB59"/>
                </a:solidFill>
              </a:rPr>
              <a:t>, age, gender, …) </a:t>
            </a:r>
            <a:r>
              <a:rPr lang="en-US" sz="1800" dirty="0">
                <a:solidFill>
                  <a:srgbClr val="9BBB59"/>
                </a:solidFill>
                <a:sym typeface="Wingdings" charset="0"/>
              </a:rPr>
              <a:t></a:t>
            </a:r>
            <a:r>
              <a:rPr lang="en-US" sz="1800" dirty="0">
                <a:solidFill>
                  <a:srgbClr val="9BBB59"/>
                </a:solidFill>
              </a:rPr>
              <a:t> S</a:t>
            </a:r>
            <a:r>
              <a:rPr lang="en-US" sz="1800" dirty="0">
                <a:solidFill>
                  <a:srgbClr val="9BBB59"/>
                </a:solidFill>
                <a:sym typeface="Wingdings"/>
              </a:rPr>
              <a:t>ubject(</a:t>
            </a:r>
            <a:r>
              <a:rPr lang="en-US" sz="1800" dirty="0" err="1">
                <a:solidFill>
                  <a:srgbClr val="9BBB59"/>
                </a:solidFill>
              </a:rPr>
              <a:t>subjectID</a:t>
            </a:r>
            <a:r>
              <a:rPr lang="en-US" sz="1800" dirty="0">
                <a:solidFill>
                  <a:srgbClr val="9BBB59"/>
                </a:solidFill>
                <a:sym typeface="Wingdings"/>
              </a:rPr>
              <a:t>, age, gender, …) </a:t>
            </a:r>
            <a:r>
              <a:rPr lang="en-US" sz="1800" dirty="0">
                <a:solidFill>
                  <a:srgbClr val="9BBB59"/>
                </a:solidFill>
              </a:rPr>
              <a:t>    </a:t>
            </a:r>
          </a:p>
          <a:p>
            <a:pPr>
              <a:defRPr/>
            </a:pPr>
            <a:r>
              <a:rPr lang="en-US" sz="1800" dirty="0"/>
              <a:t>System </a:t>
            </a:r>
            <a:r>
              <a:rPr lang="en-US" sz="1800" u="sng" dirty="0"/>
              <a:t>rewrites</a:t>
            </a:r>
            <a:r>
              <a:rPr lang="en-US" sz="1800" dirty="0"/>
              <a:t> query Q </a:t>
            </a:r>
            <a:r>
              <a:rPr lang="en-US" sz="1800" u="sng" dirty="0"/>
              <a:t>to</a:t>
            </a:r>
            <a:r>
              <a:rPr lang="en-US" sz="1800" dirty="0"/>
              <a:t> an </a:t>
            </a:r>
            <a:r>
              <a:rPr lang="en-US" sz="1800" u="sng" dirty="0"/>
              <a:t>executable query </a:t>
            </a:r>
            <a:r>
              <a:rPr lang="en-US" sz="1800" dirty="0"/>
              <a:t>Q’ (over source schemas)</a:t>
            </a:r>
          </a:p>
          <a:p>
            <a:pPr marL="0" indent="0">
              <a:buFont typeface="Arial" charset="0"/>
              <a:buNone/>
              <a:defRPr/>
            </a:pPr>
            <a:r>
              <a:rPr lang="en-US" sz="1800" dirty="0">
                <a:solidFill>
                  <a:schemeClr val="accent1"/>
                </a:solidFill>
              </a:rPr>
              <a:t>Q’(</a:t>
            </a:r>
            <a:r>
              <a:rPr lang="en-US" sz="1800" dirty="0" err="1">
                <a:solidFill>
                  <a:schemeClr val="accent1"/>
                </a:solidFill>
              </a:rPr>
              <a:t>subjectID</a:t>
            </a:r>
            <a:r>
              <a:rPr lang="en-US" sz="1800" dirty="0">
                <a:solidFill>
                  <a:schemeClr val="accent1"/>
                </a:solidFill>
              </a:rPr>
              <a:t>, age, ‘Bipolar’, </a:t>
            </a:r>
            <a:r>
              <a:rPr lang="en-US" sz="1800" dirty="0" err="1">
                <a:solidFill>
                  <a:schemeClr val="accent1"/>
                </a:solidFill>
              </a:rPr>
              <a:t>eID</a:t>
            </a:r>
            <a:r>
              <a:rPr lang="en-US" sz="1800" dirty="0">
                <a:solidFill>
                  <a:schemeClr val="accent1"/>
                </a:solidFill>
              </a:rPr>
              <a:t>) </a:t>
            </a:r>
            <a:r>
              <a:rPr lang="en-US" sz="1800" dirty="0">
                <a:solidFill>
                  <a:schemeClr val="accent1"/>
                </a:solidFill>
                <a:sym typeface="Wingdings"/>
              </a:rPr>
              <a:t> </a:t>
            </a:r>
            <a:br>
              <a:rPr lang="en-US" sz="1800" dirty="0">
                <a:solidFill>
                  <a:schemeClr val="accent1"/>
                </a:solidFill>
                <a:sym typeface="Wingdings"/>
              </a:rPr>
            </a:br>
            <a:r>
              <a:rPr lang="en-US" sz="1800" dirty="0">
                <a:sym typeface="Wingdings"/>
              </a:rPr>
              <a:t>	</a:t>
            </a:r>
            <a:r>
              <a:rPr lang="en-US" sz="1800" dirty="0">
                <a:solidFill>
                  <a:srgbClr val="C0504D"/>
                </a:solidFill>
                <a:sym typeface="Wingdings"/>
              </a:rPr>
              <a:t>S1</a:t>
            </a:r>
            <a:r>
              <a:rPr lang="en-US" sz="1800" dirty="0">
                <a:solidFill>
                  <a:srgbClr val="C0504D"/>
                </a:solidFill>
              </a:rPr>
              <a:t>_EXPSEGMENT(</a:t>
            </a:r>
            <a:r>
              <a:rPr lang="en-US" sz="1800" dirty="0" err="1">
                <a:solidFill>
                  <a:srgbClr val="C0504D"/>
                </a:solidFill>
              </a:rPr>
              <a:t>eID</a:t>
            </a:r>
            <a:r>
              <a:rPr lang="en-US" sz="1800" dirty="0">
                <a:solidFill>
                  <a:srgbClr val="C0504D"/>
                </a:solidFill>
              </a:rPr>
              <a:t>, </a:t>
            </a:r>
            <a:r>
              <a:rPr lang="en-US" sz="1800" dirty="0" err="1">
                <a:solidFill>
                  <a:srgbClr val="C0504D"/>
                </a:solidFill>
              </a:rPr>
              <a:t>projectID</a:t>
            </a:r>
            <a:r>
              <a:rPr lang="en-US" sz="1800" dirty="0">
                <a:solidFill>
                  <a:srgbClr val="C0504D"/>
                </a:solidFill>
              </a:rPr>
              <a:t>, </a:t>
            </a:r>
            <a:r>
              <a:rPr lang="en-US" sz="1800" dirty="0" err="1">
                <a:solidFill>
                  <a:srgbClr val="C0504D"/>
                </a:solidFill>
              </a:rPr>
              <a:t>subjectID</a:t>
            </a:r>
            <a:r>
              <a:rPr lang="en-US" sz="1800" dirty="0">
                <a:solidFill>
                  <a:srgbClr val="C0504D"/>
                </a:solidFill>
              </a:rPr>
              <a:t>, </a:t>
            </a:r>
            <a:r>
              <a:rPr lang="en-US" sz="1800" dirty="0" err="1">
                <a:solidFill>
                  <a:srgbClr val="C0504D"/>
                </a:solidFill>
              </a:rPr>
              <a:t>prtclID</a:t>
            </a:r>
            <a:r>
              <a:rPr lang="en-US" sz="1800" dirty="0">
                <a:solidFill>
                  <a:srgbClr val="C0504D"/>
                </a:solidFill>
              </a:rPr>
              <a:t>, date …) ^</a:t>
            </a:r>
            <a:br>
              <a:rPr lang="en-US" sz="1800" dirty="0">
                <a:solidFill>
                  <a:srgbClr val="C0504D"/>
                </a:solidFill>
              </a:rPr>
            </a:br>
            <a:r>
              <a:rPr lang="en-US" sz="1800" dirty="0">
                <a:solidFill>
                  <a:srgbClr val="C0504D"/>
                </a:solidFill>
              </a:rPr>
              <a:t>	S2_PROTOCOL(</a:t>
            </a:r>
            <a:r>
              <a:rPr lang="en-US" sz="1800" dirty="0" err="1">
                <a:solidFill>
                  <a:srgbClr val="C0504D"/>
                </a:solidFill>
              </a:rPr>
              <a:t>prtclID</a:t>
            </a:r>
            <a:r>
              <a:rPr lang="en-US" sz="1800" dirty="0">
                <a:solidFill>
                  <a:srgbClr val="C0504D"/>
                </a:solidFill>
              </a:rPr>
              <a:t>, </a:t>
            </a:r>
            <a:r>
              <a:rPr lang="en-US" sz="1800" dirty="0" err="1">
                <a:solidFill>
                  <a:srgbClr val="C0504D"/>
                </a:solidFill>
              </a:rPr>
              <a:t>protocolDescription</a:t>
            </a:r>
            <a:r>
              <a:rPr lang="en-US" sz="1800" dirty="0">
                <a:solidFill>
                  <a:srgbClr val="C0504D"/>
                </a:solidFill>
              </a:rPr>
              <a:t>, …) ^	</a:t>
            </a:r>
            <a:br>
              <a:rPr lang="en-US" sz="1800" dirty="0">
                <a:solidFill>
                  <a:srgbClr val="C0504D"/>
                </a:solidFill>
              </a:rPr>
            </a:br>
            <a:r>
              <a:rPr lang="en-US" sz="1800" dirty="0"/>
              <a:t>	</a:t>
            </a:r>
            <a:r>
              <a:rPr lang="en-US" sz="1800" dirty="0">
                <a:solidFill>
                  <a:srgbClr val="9BBB59"/>
                </a:solidFill>
              </a:rPr>
              <a:t>S3_SUBJECT(</a:t>
            </a:r>
            <a:r>
              <a:rPr lang="en-US" sz="1800" dirty="0" err="1">
                <a:solidFill>
                  <a:srgbClr val="9BBB59"/>
                </a:solidFill>
              </a:rPr>
              <a:t>subjectID</a:t>
            </a:r>
            <a:r>
              <a:rPr lang="en-US" sz="1800" dirty="0">
                <a:solidFill>
                  <a:srgbClr val="9BBB59"/>
                </a:solidFill>
              </a:rPr>
              <a:t>, age, gender, …) </a:t>
            </a:r>
            <a:r>
              <a:rPr lang="en-US" sz="1800" dirty="0">
                <a:solidFill>
                  <a:schemeClr val="accent1"/>
                </a:solidFill>
              </a:rPr>
              <a:t>^ </a:t>
            </a:r>
            <a:r>
              <a:rPr lang="en-US" sz="1800" dirty="0">
                <a:solidFill>
                  <a:schemeClr val="accent1"/>
                </a:solidFill>
                <a:sym typeface="Wingdings"/>
              </a:rPr>
              <a:t>age &gt; 50</a:t>
            </a:r>
            <a:r>
              <a:rPr lang="en-US" sz="1800" dirty="0">
                <a:solidFill>
                  <a:schemeClr val="accent1"/>
                </a:solidFill>
              </a:rPr>
              <a:t> </a:t>
            </a:r>
          </a:p>
          <a:p>
            <a:pPr>
              <a:defRPr/>
            </a:pPr>
            <a:r>
              <a:rPr lang="en-US" sz="1800" dirty="0"/>
              <a:t>Q’ is translated to evaluation plan or ETL workflow (next slide)</a:t>
            </a:r>
          </a:p>
        </p:txBody>
      </p:sp>
    </p:spTree>
    <p:extLst>
      <p:ext uri="{BB962C8B-B14F-4D97-AF65-F5344CB8AC3E}">
        <p14:creationId xmlns:p14="http://schemas.microsoft.com/office/powerpoint/2010/main" val="199077436"/>
      </p:ext>
    </p:extLst>
  </p:cSld>
  <p:clrMapOvr>
    <a:masterClrMapping/>
  </p:clrMapOvr>
  <p:transition xmlns:p14="http://schemas.microsoft.com/office/powerpoint/2010/mai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dirty="0">
                <a:latin typeface="Trebuchet MS" charset="0"/>
                <a:ea typeface="ＭＳ Ｐゴシック" charset="0"/>
                <a:cs typeface="ＭＳ Ｐゴシック" charset="0"/>
              </a:rPr>
              <a:t>Scalable Data Integration</a:t>
            </a:r>
          </a:p>
        </p:txBody>
      </p:sp>
      <p:sp>
        <p:nvSpPr>
          <p:cNvPr id="37890" name="Content Placeholder 2"/>
          <p:cNvSpPr>
            <a:spLocks noGrp="1"/>
          </p:cNvSpPr>
          <p:nvPr>
            <p:ph idx="1"/>
          </p:nvPr>
        </p:nvSpPr>
        <p:spPr/>
        <p:txBody>
          <a:bodyPr/>
          <a:lstStyle/>
          <a:p>
            <a:pPr marL="0" indent="0">
              <a:buFont typeface="Arial" charset="0"/>
              <a:buNone/>
            </a:pPr>
            <a:r>
              <a:rPr lang="en-US" sz="2800" dirty="0">
                <a:latin typeface="Trebuchet MS" charset="0"/>
                <a:ea typeface="ＭＳ Ｐゴシック" charset="0"/>
                <a:cs typeface="ＭＳ Ｐゴシック" charset="0"/>
              </a:rPr>
              <a:t>Query rewriting is NP-hard, but </a:t>
            </a:r>
          </a:p>
          <a:p>
            <a:pPr marL="0" indent="0">
              <a:buFont typeface="Arial" charset="0"/>
              <a:buNone/>
            </a:pPr>
            <a:r>
              <a:rPr lang="en-US" sz="2800" dirty="0">
                <a:latin typeface="Trebuchet MS" charset="0"/>
                <a:ea typeface="ＭＳ Ｐゴシック" charset="0"/>
                <a:cs typeface="ＭＳ Ｐゴシック" charset="0"/>
              </a:rPr>
              <a:t>GQR [</a:t>
            </a:r>
            <a:r>
              <a:rPr lang="en-US" sz="2800" dirty="0" err="1">
                <a:latin typeface="Trebuchet MS" charset="0"/>
                <a:ea typeface="ＭＳ Ｐゴシック" charset="0"/>
                <a:cs typeface="ＭＳ Ｐゴシック" charset="0"/>
              </a:rPr>
              <a:t>Konstantinidis</a:t>
            </a:r>
            <a:r>
              <a:rPr lang="en-US" sz="2800" dirty="0">
                <a:latin typeface="Trebuchet MS" charset="0"/>
                <a:ea typeface="ＭＳ Ｐゴシック" charset="0"/>
                <a:cs typeface="ＭＳ Ｐゴシック" charset="0"/>
              </a:rPr>
              <a:t> &amp; Ambite, SIGMOD 2011] can rewrite user query over 11,000 source mappings (i.e., 100 tables in 110 DBs) in under 1 second</a:t>
            </a:r>
          </a:p>
        </p:txBody>
      </p:sp>
      <p:pic>
        <p:nvPicPr>
          <p:cNvPr id="37891" name="Picture 2" descr="C:\Users\george\Documents\My Dropbox\my papers\SIGMOD_camera_ready\10000vEQpRewNo.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636963"/>
            <a:ext cx="4059238"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2" descr="C:\Users\george\Documents\My Dropbox\10000vEQpTimeCombined.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606800"/>
            <a:ext cx="42672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891929"/>
      </p:ext>
    </p:extLst>
  </p:cSld>
  <p:clrMapOvr>
    <a:masterClrMapping/>
  </p:clrMapOvr>
  <p:transition xmlns:p14="http://schemas.microsoft.com/office/powerpoint/2010/mai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636550" y="1759130"/>
            <a:ext cx="1452670" cy="1133677"/>
          </a:xfrm>
          <a:prstGeom prst="rect">
            <a:avLst/>
          </a:prstGeom>
        </p:spPr>
      </p:pic>
      <p:pic>
        <p:nvPicPr>
          <p:cNvPr id="9" name="Picture 8"/>
          <p:cNvPicPr>
            <a:picLocks noChangeAspect="1"/>
          </p:cNvPicPr>
          <p:nvPr/>
        </p:nvPicPr>
        <p:blipFill>
          <a:blip r:embed="rId3"/>
          <a:stretch>
            <a:fillRect/>
          </a:stretch>
        </p:blipFill>
        <p:spPr>
          <a:xfrm>
            <a:off x="974718" y="2237208"/>
            <a:ext cx="1587675" cy="644410"/>
          </a:xfrm>
          <a:prstGeom prst="rect">
            <a:avLst/>
          </a:prstGeom>
        </p:spPr>
      </p:pic>
      <p:pic>
        <p:nvPicPr>
          <p:cNvPr id="10" name="Picture 9"/>
          <p:cNvPicPr>
            <a:picLocks noChangeAspect="1"/>
          </p:cNvPicPr>
          <p:nvPr/>
        </p:nvPicPr>
        <p:blipFill>
          <a:blip r:embed="rId4"/>
          <a:stretch>
            <a:fillRect/>
          </a:stretch>
        </p:blipFill>
        <p:spPr>
          <a:xfrm>
            <a:off x="4007052" y="4430922"/>
            <a:ext cx="1478776" cy="649219"/>
          </a:xfrm>
          <a:prstGeom prst="rect">
            <a:avLst/>
          </a:prstGeom>
        </p:spPr>
      </p:pic>
      <p:pic>
        <p:nvPicPr>
          <p:cNvPr id="12" name="Picture 11"/>
          <p:cNvPicPr>
            <a:picLocks noChangeAspect="1"/>
          </p:cNvPicPr>
          <p:nvPr/>
        </p:nvPicPr>
        <p:blipFill>
          <a:blip r:embed="rId5"/>
          <a:stretch>
            <a:fillRect/>
          </a:stretch>
        </p:blipFill>
        <p:spPr>
          <a:xfrm>
            <a:off x="2652260" y="4078812"/>
            <a:ext cx="1006413" cy="741208"/>
          </a:xfrm>
          <a:prstGeom prst="rect">
            <a:avLst/>
          </a:prstGeom>
        </p:spPr>
      </p:pic>
      <p:pic>
        <p:nvPicPr>
          <p:cNvPr id="13" name="Picture 12"/>
          <p:cNvPicPr>
            <a:picLocks noChangeAspect="1"/>
          </p:cNvPicPr>
          <p:nvPr/>
        </p:nvPicPr>
        <p:blipFill>
          <a:blip r:embed="rId6"/>
          <a:stretch>
            <a:fillRect/>
          </a:stretch>
        </p:blipFill>
        <p:spPr>
          <a:xfrm>
            <a:off x="2341897" y="4891715"/>
            <a:ext cx="1635094" cy="710327"/>
          </a:xfrm>
          <a:prstGeom prst="rect">
            <a:avLst/>
          </a:prstGeom>
        </p:spPr>
      </p:pic>
      <p:cxnSp>
        <p:nvCxnSpPr>
          <p:cNvPr id="22" name="Straight Arrow Connector 21"/>
          <p:cNvCxnSpPr>
            <a:endCxn id="12" idx="2"/>
          </p:cNvCxnSpPr>
          <p:nvPr/>
        </p:nvCxnSpPr>
        <p:spPr>
          <a:xfrm flipH="1" flipV="1">
            <a:off x="3155467" y="4820020"/>
            <a:ext cx="3977" cy="285863"/>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0"/>
            <a:endCxn id="9" idx="2"/>
          </p:cNvCxnSpPr>
          <p:nvPr/>
        </p:nvCxnSpPr>
        <p:spPr>
          <a:xfrm flipH="1" flipV="1">
            <a:off x="1768556" y="2881618"/>
            <a:ext cx="1386910" cy="415773"/>
          </a:xfrm>
          <a:prstGeom prst="straightConnector1">
            <a:avLst/>
          </a:prstGeom>
          <a:ln w="381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0"/>
            <a:endCxn id="8" idx="2"/>
          </p:cNvCxnSpPr>
          <p:nvPr/>
        </p:nvCxnSpPr>
        <p:spPr>
          <a:xfrm flipV="1">
            <a:off x="3155466" y="2892807"/>
            <a:ext cx="207419" cy="404584"/>
          </a:xfrm>
          <a:prstGeom prst="straightConnector1">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11" idx="0"/>
            <a:endCxn id="45" idx="1"/>
          </p:cNvCxnSpPr>
          <p:nvPr/>
        </p:nvCxnSpPr>
        <p:spPr>
          <a:xfrm flipV="1">
            <a:off x="3155466" y="3001396"/>
            <a:ext cx="1239782" cy="295995"/>
          </a:xfrm>
          <a:prstGeom prst="straightConnector1">
            <a:avLst/>
          </a:prstGeom>
          <a:ln w="381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p:cNvCxnSpPr>
            <a:stCxn id="11" idx="3"/>
            <a:endCxn id="10" idx="0"/>
          </p:cNvCxnSpPr>
          <p:nvPr/>
        </p:nvCxnSpPr>
        <p:spPr>
          <a:xfrm>
            <a:off x="3794636" y="3622583"/>
            <a:ext cx="951804" cy="808339"/>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770" name="Picture 2" descr="ttp://getindata.com/wp-content/uploads/2014/09/hadoop-hdfs-post.jpg"/>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247888" y="3801136"/>
            <a:ext cx="1852020" cy="643522"/>
          </a:xfrm>
          <a:prstGeom prst="rect">
            <a:avLst/>
          </a:prstGeom>
          <a:noFill/>
          <a:extLst>
            <a:ext uri="{909E8E84-426E-40dd-AFC4-6F175D3DCCD1}">
              <a14:hiddenFill xmlns:a14="http://schemas.microsoft.com/office/drawing/2010/main">
                <a:solidFill>
                  <a:srgbClr val="FFFFFF"/>
                </a:solidFill>
              </a14:hiddenFill>
            </a:ext>
          </a:extLst>
        </p:spPr>
      </p:pic>
      <p:cxnSp>
        <p:nvCxnSpPr>
          <p:cNvPr id="586" name="Straight Arrow Connector 585"/>
          <p:cNvCxnSpPr>
            <a:stCxn id="11" idx="3"/>
            <a:endCxn id="32770" idx="1"/>
          </p:cNvCxnSpPr>
          <p:nvPr/>
        </p:nvCxnSpPr>
        <p:spPr>
          <a:xfrm>
            <a:off x="3794636" y="3622583"/>
            <a:ext cx="1453252" cy="500314"/>
          </a:xfrm>
          <a:prstGeom prst="straightConnector1">
            <a:avLst/>
          </a:prstGeom>
          <a:ln w="38100">
            <a:solidFill>
              <a:srgbClr val="C0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0" name="TextBox 589"/>
          <p:cNvSpPr txBox="1"/>
          <p:nvPr/>
        </p:nvSpPr>
        <p:spPr>
          <a:xfrm>
            <a:off x="7467885" y="4095031"/>
            <a:ext cx="1598258" cy="830997"/>
          </a:xfrm>
          <a:prstGeom prst="rect">
            <a:avLst/>
          </a:prstGeom>
          <a:noFill/>
        </p:spPr>
        <p:txBody>
          <a:bodyPr wrap="none" rtlCol="0">
            <a:spAutoFit/>
          </a:bodyPr>
          <a:lstStyle/>
          <a:p>
            <a:r>
              <a:rPr lang="en-US" sz="2400" b="1" dirty="0"/>
              <a:t>Integration</a:t>
            </a:r>
          </a:p>
          <a:p>
            <a:r>
              <a:rPr lang="en-US" sz="2400" dirty="0"/>
              <a:t>Storage</a:t>
            </a:r>
          </a:p>
        </p:txBody>
      </p:sp>
      <p:sp>
        <p:nvSpPr>
          <p:cNvPr id="595" name="Right Brace 594"/>
          <p:cNvSpPr/>
          <p:nvPr/>
        </p:nvSpPr>
        <p:spPr>
          <a:xfrm>
            <a:off x="7207463" y="3797198"/>
            <a:ext cx="218049" cy="1456822"/>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 name="Picture 3"/>
          <p:cNvPicPr>
            <a:picLocks noChangeAspect="1"/>
          </p:cNvPicPr>
          <p:nvPr/>
        </p:nvPicPr>
        <p:blipFill>
          <a:blip r:embed="rId8"/>
          <a:stretch>
            <a:fillRect/>
          </a:stretch>
        </p:blipFill>
        <p:spPr>
          <a:xfrm>
            <a:off x="501795" y="6371637"/>
            <a:ext cx="1678675" cy="346926"/>
          </a:xfrm>
          <a:prstGeom prst="rect">
            <a:avLst/>
          </a:prstGeom>
        </p:spPr>
      </p:pic>
      <p:pic>
        <p:nvPicPr>
          <p:cNvPr id="5" name="Picture 4"/>
          <p:cNvPicPr>
            <a:picLocks noChangeAspect="1"/>
          </p:cNvPicPr>
          <p:nvPr/>
        </p:nvPicPr>
        <p:blipFill>
          <a:blip r:embed="rId9"/>
          <a:stretch>
            <a:fillRect/>
          </a:stretch>
        </p:blipFill>
        <p:spPr>
          <a:xfrm>
            <a:off x="3611447" y="5659943"/>
            <a:ext cx="1824774" cy="314990"/>
          </a:xfrm>
          <a:prstGeom prst="rect">
            <a:avLst/>
          </a:prstGeom>
        </p:spPr>
      </p:pic>
      <p:pic>
        <p:nvPicPr>
          <p:cNvPr id="6" name="Picture 5"/>
          <p:cNvPicPr>
            <a:picLocks noChangeAspect="1"/>
          </p:cNvPicPr>
          <p:nvPr/>
        </p:nvPicPr>
        <p:blipFill>
          <a:blip r:embed="rId10"/>
          <a:stretch>
            <a:fillRect/>
          </a:stretch>
        </p:blipFill>
        <p:spPr>
          <a:xfrm>
            <a:off x="3124924" y="6257667"/>
            <a:ext cx="1018682" cy="445100"/>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24933" y="6047311"/>
            <a:ext cx="734066" cy="734066"/>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804" y="5439931"/>
            <a:ext cx="850033" cy="835706"/>
          </a:xfrm>
          <a:prstGeom prst="rect">
            <a:avLst/>
          </a:prstGeom>
        </p:spPr>
      </p:pic>
      <p:grpSp>
        <p:nvGrpSpPr>
          <p:cNvPr id="34" name="Group 33">
            <a:extLst>
              <a:ext uri="{FF2B5EF4-FFF2-40B4-BE49-F238E27FC236}">
                <a16:creationId xmlns:a16="http://schemas.microsoft.com/office/drawing/2014/main" xmlns="" id="{837EF0BA-4A81-AD40-8592-9456973AACE1}"/>
              </a:ext>
            </a:extLst>
          </p:cNvPr>
          <p:cNvGrpSpPr/>
          <p:nvPr/>
        </p:nvGrpSpPr>
        <p:grpSpPr>
          <a:xfrm>
            <a:off x="1007837" y="5602042"/>
            <a:ext cx="2626428" cy="769595"/>
            <a:chOff x="1007837" y="5602042"/>
            <a:chExt cx="2626428" cy="769595"/>
          </a:xfrm>
        </p:grpSpPr>
        <p:cxnSp>
          <p:nvCxnSpPr>
            <p:cNvPr id="18" name="Straight Arrow Connector 17"/>
            <p:cNvCxnSpPr>
              <a:stCxn id="6" idx="0"/>
              <a:endCxn id="13" idx="2"/>
            </p:cNvCxnSpPr>
            <p:nvPr/>
          </p:nvCxnSpPr>
          <p:spPr>
            <a:xfrm flipH="1" flipV="1">
              <a:off x="3159444" y="5602042"/>
              <a:ext cx="474821" cy="655625"/>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0"/>
              <a:endCxn id="13" idx="2"/>
            </p:cNvCxnSpPr>
            <p:nvPr/>
          </p:nvCxnSpPr>
          <p:spPr>
            <a:xfrm flipV="1">
              <a:off x="1341133" y="5602042"/>
              <a:ext cx="1818311" cy="769595"/>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0"/>
              <a:endCxn id="13" idx="2"/>
            </p:cNvCxnSpPr>
            <p:nvPr/>
          </p:nvCxnSpPr>
          <p:spPr>
            <a:xfrm flipV="1">
              <a:off x="2691966" y="5602042"/>
              <a:ext cx="467478" cy="445269"/>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1"/>
              <a:endCxn id="13" idx="2"/>
            </p:cNvCxnSpPr>
            <p:nvPr/>
          </p:nvCxnSpPr>
          <p:spPr>
            <a:xfrm flipH="1" flipV="1">
              <a:off x="3159444" y="5602042"/>
              <a:ext cx="452003" cy="21539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p:cNvCxnSpPr>
              <a:stCxn id="16" idx="3"/>
              <a:endCxn id="13" idx="2"/>
            </p:cNvCxnSpPr>
            <p:nvPr/>
          </p:nvCxnSpPr>
          <p:spPr>
            <a:xfrm flipV="1">
              <a:off x="1007837" y="5602042"/>
              <a:ext cx="2151607" cy="255742"/>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94" name="TextBox 393"/>
          <p:cNvSpPr txBox="1"/>
          <p:nvPr/>
        </p:nvSpPr>
        <p:spPr>
          <a:xfrm>
            <a:off x="7126438" y="5450625"/>
            <a:ext cx="1982393" cy="830997"/>
          </a:xfrm>
          <a:prstGeom prst="rect">
            <a:avLst/>
          </a:prstGeom>
          <a:noFill/>
        </p:spPr>
        <p:txBody>
          <a:bodyPr wrap="square" rtlCol="0">
            <a:spAutoFit/>
          </a:bodyPr>
          <a:lstStyle/>
          <a:p>
            <a:r>
              <a:rPr lang="en-US" sz="2400" dirty="0"/>
              <a:t>Data Sources/</a:t>
            </a:r>
          </a:p>
          <a:p>
            <a:r>
              <a:rPr lang="en-US" sz="2400" dirty="0"/>
              <a:t>Sensors  </a:t>
            </a:r>
          </a:p>
        </p:txBody>
      </p:sp>
      <p:sp>
        <p:nvSpPr>
          <p:cNvPr id="598" name="Right Brace 597"/>
          <p:cNvSpPr/>
          <p:nvPr/>
        </p:nvSpPr>
        <p:spPr>
          <a:xfrm>
            <a:off x="6945273" y="5080141"/>
            <a:ext cx="222899" cy="1604399"/>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9" name="Left Brace 598"/>
          <p:cNvSpPr/>
          <p:nvPr/>
        </p:nvSpPr>
        <p:spPr>
          <a:xfrm>
            <a:off x="2164580" y="4260785"/>
            <a:ext cx="190996" cy="1257653"/>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0" name="TextBox 599"/>
          <p:cNvSpPr txBox="1"/>
          <p:nvPr/>
        </p:nvSpPr>
        <p:spPr>
          <a:xfrm>
            <a:off x="288532" y="4635155"/>
            <a:ext cx="1455078" cy="461665"/>
          </a:xfrm>
          <a:prstGeom prst="rect">
            <a:avLst/>
          </a:prstGeom>
          <a:noFill/>
        </p:spPr>
        <p:txBody>
          <a:bodyPr wrap="none" rtlCol="0">
            <a:spAutoFit/>
          </a:bodyPr>
          <a:lstStyle/>
          <a:p>
            <a:r>
              <a:rPr lang="en-US" sz="2400"/>
              <a:t>Streaming</a:t>
            </a:r>
            <a:endParaRPr lang="en-US" sz="2400" dirty="0"/>
          </a:p>
        </p:txBody>
      </p:sp>
      <p:sp>
        <p:nvSpPr>
          <p:cNvPr id="613" name="TextBox 612"/>
          <p:cNvSpPr txBox="1"/>
          <p:nvPr/>
        </p:nvSpPr>
        <p:spPr>
          <a:xfrm>
            <a:off x="6838833" y="2676174"/>
            <a:ext cx="1345112" cy="461665"/>
          </a:xfrm>
          <a:prstGeom prst="rect">
            <a:avLst/>
          </a:prstGeom>
          <a:noFill/>
        </p:spPr>
        <p:txBody>
          <a:bodyPr wrap="none" rtlCol="0">
            <a:spAutoFit/>
          </a:bodyPr>
          <a:lstStyle/>
          <a:p>
            <a:r>
              <a:rPr lang="en-US" sz="2400" b="1" dirty="0"/>
              <a:t>Analytics</a:t>
            </a:r>
          </a:p>
        </p:txBody>
      </p:sp>
      <p:sp>
        <p:nvSpPr>
          <p:cNvPr id="614" name="Right Brace 613"/>
          <p:cNvSpPr/>
          <p:nvPr/>
        </p:nvSpPr>
        <p:spPr>
          <a:xfrm>
            <a:off x="6621605" y="2297975"/>
            <a:ext cx="152536" cy="1232684"/>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p:cNvPicPr>
            <a:picLocks noChangeAspect="1"/>
          </p:cNvPicPr>
          <p:nvPr/>
        </p:nvPicPr>
        <p:blipFill>
          <a:blip r:embed="rId13"/>
          <a:stretch>
            <a:fillRect/>
          </a:stretch>
        </p:blipFill>
        <p:spPr>
          <a:xfrm>
            <a:off x="2516295" y="3297391"/>
            <a:ext cx="1278341" cy="650383"/>
          </a:xfrm>
          <a:prstGeom prst="rect">
            <a:avLst/>
          </a:prstGeom>
        </p:spPr>
      </p:pic>
      <p:sp>
        <p:nvSpPr>
          <p:cNvPr id="589" name="TextBox 588"/>
          <p:cNvSpPr txBox="1"/>
          <p:nvPr/>
        </p:nvSpPr>
        <p:spPr>
          <a:xfrm>
            <a:off x="135025" y="3324664"/>
            <a:ext cx="2157770" cy="830997"/>
          </a:xfrm>
          <a:prstGeom prst="rect">
            <a:avLst/>
          </a:prstGeom>
          <a:noFill/>
        </p:spPr>
        <p:txBody>
          <a:bodyPr wrap="none" rtlCol="0">
            <a:spAutoFit/>
          </a:bodyPr>
          <a:lstStyle/>
          <a:p>
            <a:r>
              <a:rPr lang="en-US" sz="2400" dirty="0"/>
              <a:t>General</a:t>
            </a:r>
          </a:p>
          <a:p>
            <a:r>
              <a:rPr lang="en-US" sz="2400" dirty="0"/>
              <a:t>Data Processing</a:t>
            </a:r>
          </a:p>
        </p:txBody>
      </p:sp>
      <p:sp>
        <p:nvSpPr>
          <p:cNvPr id="594" name="Left Brace 593"/>
          <p:cNvSpPr/>
          <p:nvPr/>
        </p:nvSpPr>
        <p:spPr>
          <a:xfrm>
            <a:off x="2199710" y="3324664"/>
            <a:ext cx="132420" cy="777285"/>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8" name="Straight Arrow Connector 37"/>
          <p:cNvCxnSpPr>
            <a:stCxn id="12" idx="0"/>
            <a:endCxn id="11" idx="2"/>
          </p:cNvCxnSpPr>
          <p:nvPr/>
        </p:nvCxnSpPr>
        <p:spPr>
          <a:xfrm flipH="1" flipV="1">
            <a:off x="3155466" y="3947774"/>
            <a:ext cx="1" cy="131038"/>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46844" y="3797198"/>
            <a:ext cx="1096809" cy="383883"/>
          </a:xfrm>
          <a:prstGeom prst="rect">
            <a:avLst/>
          </a:prstGeom>
        </p:spPr>
      </p:pic>
      <p:pic>
        <p:nvPicPr>
          <p:cNvPr id="44" name="Picture 43"/>
          <p:cNvPicPr>
            <a:picLocks noChangeAspect="1"/>
          </p:cNvPicPr>
          <p:nvPr/>
        </p:nvPicPr>
        <p:blipFill rotWithShape="1">
          <a:blip r:embed="rId15">
            <a:extLst>
              <a:ext uri="{28A0092B-C50C-407E-A947-70E740481C1C}">
                <a14:useLocalDpi xmlns:a14="http://schemas.microsoft.com/office/drawing/2010/main" val="0"/>
              </a:ext>
            </a:extLst>
          </a:blip>
          <a:srcRect r="85377" b="94553"/>
          <a:stretch/>
        </p:blipFill>
        <p:spPr>
          <a:xfrm>
            <a:off x="4089220" y="2404970"/>
            <a:ext cx="1337090" cy="313151"/>
          </a:xfrm>
          <a:prstGeom prst="rect">
            <a:avLst/>
          </a:prstGeom>
        </p:spPr>
      </p:pic>
      <p:pic>
        <p:nvPicPr>
          <p:cNvPr id="45" name="Picture 44"/>
          <p:cNvPicPr>
            <a:picLocks noChangeAspect="1"/>
          </p:cNvPicPr>
          <p:nvPr/>
        </p:nvPicPr>
        <p:blipFill>
          <a:blip r:embed="rId16"/>
          <a:stretch>
            <a:fillRect/>
          </a:stretch>
        </p:blipFill>
        <p:spPr>
          <a:xfrm>
            <a:off x="4395248" y="2829306"/>
            <a:ext cx="1248290" cy="344179"/>
          </a:xfrm>
          <a:prstGeom prst="rect">
            <a:avLst/>
          </a:prstGeom>
        </p:spPr>
      </p:pic>
      <p:pic>
        <p:nvPicPr>
          <p:cNvPr id="7" name="Picture 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85330" y="5257484"/>
            <a:ext cx="1369805" cy="321734"/>
          </a:xfrm>
          <a:prstGeom prst="rect">
            <a:avLst/>
          </a:prstGeom>
        </p:spPr>
      </p:pic>
      <p:cxnSp>
        <p:nvCxnSpPr>
          <p:cNvPr id="54" name="Straight Arrow Connector 53"/>
          <p:cNvCxnSpPr>
            <a:stCxn id="59" idx="0"/>
            <a:endCxn id="5" idx="2"/>
          </p:cNvCxnSpPr>
          <p:nvPr/>
        </p:nvCxnSpPr>
        <p:spPr>
          <a:xfrm flipH="1" flipV="1">
            <a:off x="4523834" y="5974933"/>
            <a:ext cx="732225" cy="135432"/>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46460" y="6440716"/>
            <a:ext cx="2151321" cy="268306"/>
          </a:xfrm>
          <a:prstGeom prst="rect">
            <a:avLst/>
          </a:prstGeom>
        </p:spPr>
      </p:pic>
      <p:pic>
        <p:nvPicPr>
          <p:cNvPr id="59" name="Picture 5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02715" y="6110365"/>
            <a:ext cx="1306688" cy="330545"/>
          </a:xfrm>
          <a:prstGeom prst="rect">
            <a:avLst/>
          </a:prstGeom>
        </p:spPr>
      </p:pic>
      <p:cxnSp>
        <p:nvCxnSpPr>
          <p:cNvPr id="86" name="Straight Arrow Connector 85"/>
          <p:cNvCxnSpPr>
            <a:cxnSpLocks/>
            <a:stCxn id="7" idx="0"/>
          </p:cNvCxnSpPr>
          <p:nvPr/>
        </p:nvCxnSpPr>
        <p:spPr>
          <a:xfrm flipV="1">
            <a:off x="4670233" y="4909698"/>
            <a:ext cx="154366" cy="34778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26" idx="1"/>
          </p:cNvCxnSpPr>
          <p:nvPr/>
        </p:nvCxnSpPr>
        <p:spPr>
          <a:xfrm flipH="1" flipV="1">
            <a:off x="5118540" y="4920656"/>
            <a:ext cx="257603" cy="208711"/>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37E07E0A-1F05-B14D-BF24-ABA98E7CA647}"/>
              </a:ext>
            </a:extLst>
          </p:cNvPr>
          <p:cNvSpPr txBox="1"/>
          <p:nvPr/>
        </p:nvSpPr>
        <p:spPr>
          <a:xfrm>
            <a:off x="7250774" y="1140354"/>
            <a:ext cx="1758815" cy="830997"/>
          </a:xfrm>
          <a:prstGeom prst="rect">
            <a:avLst/>
          </a:prstGeom>
          <a:solidFill>
            <a:schemeClr val="bg1"/>
          </a:solidFill>
        </p:spPr>
        <p:txBody>
          <a:bodyPr wrap="none" rtlCol="0">
            <a:spAutoFit/>
          </a:bodyPr>
          <a:lstStyle/>
          <a:p>
            <a:r>
              <a:rPr lang="en-US" sz="2400" dirty="0"/>
              <a:t>Query &amp;</a:t>
            </a:r>
          </a:p>
          <a:p>
            <a:r>
              <a:rPr lang="en-US" sz="2400" dirty="0"/>
              <a:t>Visualization</a:t>
            </a:r>
          </a:p>
        </p:txBody>
      </p:sp>
      <p:sp>
        <p:nvSpPr>
          <p:cNvPr id="49" name="Right Brace 48">
            <a:extLst>
              <a:ext uri="{FF2B5EF4-FFF2-40B4-BE49-F238E27FC236}">
                <a16:creationId xmlns:a16="http://schemas.microsoft.com/office/drawing/2014/main" xmlns="" id="{CBBFE61A-8475-1F46-B793-6B2F373B9388}"/>
              </a:ext>
            </a:extLst>
          </p:cNvPr>
          <p:cNvSpPr/>
          <p:nvPr/>
        </p:nvSpPr>
        <p:spPr>
          <a:xfrm>
            <a:off x="6945887" y="1093300"/>
            <a:ext cx="289310" cy="158287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sz="4000" dirty="0"/>
              <a:t>PRISMS-DSCIC </a:t>
            </a:r>
            <a:r>
              <a:rPr lang="en-US" sz="4000" dirty="0" err="1"/>
              <a:t>Anaytics</a:t>
            </a:r>
            <a:r>
              <a:rPr lang="en-US" sz="4000" dirty="0"/>
              <a:t> Architecture</a:t>
            </a:r>
            <a:br>
              <a:rPr lang="en-US" sz="4000" dirty="0"/>
            </a:br>
            <a:endParaRPr lang="en-US" sz="4000" dirty="0"/>
          </a:p>
        </p:txBody>
      </p:sp>
      <p:pic>
        <p:nvPicPr>
          <p:cNvPr id="55" name="Picture 54">
            <a:extLst>
              <a:ext uri="{FF2B5EF4-FFF2-40B4-BE49-F238E27FC236}">
                <a16:creationId xmlns:a16="http://schemas.microsoft.com/office/drawing/2014/main" xmlns="" id="{BB7E6B3F-4A4A-D448-9F34-4B0E0678373C}"/>
              </a:ext>
            </a:extLst>
          </p:cNvPr>
          <p:cNvPicPr>
            <a:picLocks noChangeAspect="1"/>
          </p:cNvPicPr>
          <p:nvPr/>
        </p:nvPicPr>
        <p:blipFill>
          <a:blip r:embed="rId20"/>
          <a:stretch>
            <a:fillRect/>
          </a:stretch>
        </p:blipFill>
        <p:spPr>
          <a:xfrm>
            <a:off x="3955190" y="1034330"/>
            <a:ext cx="1976926" cy="1149376"/>
          </a:xfrm>
          <a:prstGeom prst="rect">
            <a:avLst/>
          </a:prstGeom>
        </p:spPr>
      </p:pic>
      <p:pic>
        <p:nvPicPr>
          <p:cNvPr id="47" name="Picture 46">
            <a:extLst>
              <a:ext uri="{FF2B5EF4-FFF2-40B4-BE49-F238E27FC236}">
                <a16:creationId xmlns:a16="http://schemas.microsoft.com/office/drawing/2014/main" xmlns="" id="{F3177BAC-2B71-AC4E-98C4-6F4B4B7586ED}"/>
              </a:ext>
            </a:extLst>
          </p:cNvPr>
          <p:cNvPicPr>
            <a:picLocks noChangeAspect="1"/>
          </p:cNvPicPr>
          <p:nvPr/>
        </p:nvPicPr>
        <p:blipFill rotWithShape="1">
          <a:blip r:embed="rId21"/>
          <a:srcRect t="37677" r="27683" b="6547"/>
          <a:stretch/>
        </p:blipFill>
        <p:spPr>
          <a:xfrm>
            <a:off x="5009097" y="1389608"/>
            <a:ext cx="1872098" cy="840345"/>
          </a:xfrm>
          <a:prstGeom prst="rect">
            <a:avLst/>
          </a:prstGeom>
        </p:spPr>
      </p:pic>
      <p:pic>
        <p:nvPicPr>
          <p:cNvPr id="51" name="Picture 50">
            <a:extLst>
              <a:ext uri="{FF2B5EF4-FFF2-40B4-BE49-F238E27FC236}">
                <a16:creationId xmlns:a16="http://schemas.microsoft.com/office/drawing/2014/main" xmlns="" id="{AE64042E-372C-9A47-8F0A-7ECA150AD681}"/>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573388" y="5669781"/>
            <a:ext cx="1371885" cy="259936"/>
          </a:xfrm>
          <a:prstGeom prst="rect">
            <a:avLst/>
          </a:prstGeom>
        </p:spPr>
      </p:pic>
      <p:cxnSp>
        <p:nvCxnSpPr>
          <p:cNvPr id="56" name="Straight Arrow Connector 55">
            <a:extLst>
              <a:ext uri="{FF2B5EF4-FFF2-40B4-BE49-F238E27FC236}">
                <a16:creationId xmlns:a16="http://schemas.microsoft.com/office/drawing/2014/main" xmlns="" id="{48AEC229-E778-C147-B9E2-4500E9976BF4}"/>
              </a:ext>
            </a:extLst>
          </p:cNvPr>
          <p:cNvCxnSpPr>
            <a:cxnSpLocks/>
          </p:cNvCxnSpPr>
          <p:nvPr/>
        </p:nvCxnSpPr>
        <p:spPr>
          <a:xfrm flipH="1" flipV="1">
            <a:off x="4932155" y="4919077"/>
            <a:ext cx="771359" cy="682965"/>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76143" y="4965086"/>
            <a:ext cx="1503165" cy="328561"/>
          </a:xfrm>
          <a:prstGeom prst="rect">
            <a:avLst/>
          </a:prstGeom>
        </p:spPr>
      </p:pic>
      <p:sp>
        <p:nvSpPr>
          <p:cNvPr id="33" name="TextBox 32">
            <a:extLst>
              <a:ext uri="{FF2B5EF4-FFF2-40B4-BE49-F238E27FC236}">
                <a16:creationId xmlns:a16="http://schemas.microsoft.com/office/drawing/2014/main" xmlns="" id="{A11CC150-5046-8341-A147-1E8235955099}"/>
              </a:ext>
            </a:extLst>
          </p:cNvPr>
          <p:cNvSpPr txBox="1"/>
          <p:nvPr/>
        </p:nvSpPr>
        <p:spPr>
          <a:xfrm>
            <a:off x="6060006" y="5493264"/>
            <a:ext cx="715260" cy="1015663"/>
          </a:xfrm>
          <a:prstGeom prst="rect">
            <a:avLst/>
          </a:prstGeom>
          <a:noFill/>
        </p:spPr>
        <p:txBody>
          <a:bodyPr wrap="none" rtlCol="0">
            <a:spAutoFit/>
          </a:bodyPr>
          <a:lstStyle/>
          <a:p>
            <a:r>
              <a:rPr lang="en-US" sz="6000" dirty="0">
                <a:solidFill>
                  <a:srgbClr val="000000"/>
                </a:solidFill>
              </a:rPr>
              <a:t>…</a:t>
            </a:r>
          </a:p>
        </p:txBody>
      </p:sp>
    </p:spTree>
    <p:extLst>
      <p:ext uri="{BB962C8B-B14F-4D97-AF65-F5344CB8AC3E}">
        <p14:creationId xmlns:p14="http://schemas.microsoft.com/office/powerpoint/2010/main" val="32916804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77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9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9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8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9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1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1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P spid="595" grpId="0" animBg="1"/>
      <p:bldP spid="394" grpId="0"/>
      <p:bldP spid="598" grpId="0" animBg="1"/>
      <p:bldP spid="599" grpId="0" animBg="1"/>
      <p:bldP spid="600" grpId="0"/>
      <p:bldP spid="613" grpId="0"/>
      <p:bldP spid="614" grpId="0" animBg="1"/>
      <p:bldP spid="589" grpId="0"/>
      <p:bldP spid="594" grpId="0" animBg="1"/>
      <p:bldP spid="48" grpId="0" animBg="1"/>
      <p:bldP spid="49" grpId="0" animBg="1"/>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797267-04DC-F649-A126-60DDE149860A}"/>
              </a:ext>
            </a:extLst>
          </p:cNvPr>
          <p:cNvSpPr>
            <a:spLocks noGrp="1"/>
          </p:cNvSpPr>
          <p:nvPr>
            <p:ph type="title"/>
          </p:nvPr>
        </p:nvSpPr>
        <p:spPr/>
        <p:txBody>
          <a:bodyPr/>
          <a:lstStyle/>
          <a:p>
            <a:r>
              <a:rPr lang="en-US" sz="4400" dirty="0"/>
              <a:t>Schema Mapping/Source Modeling</a:t>
            </a:r>
            <a:br>
              <a:rPr lang="en-US" sz="4400" dirty="0"/>
            </a:br>
            <a:endParaRPr lang="en-US" sz="4400" dirty="0"/>
          </a:p>
        </p:txBody>
      </p:sp>
      <p:graphicFrame>
        <p:nvGraphicFramePr>
          <p:cNvPr id="4" name="Table 3">
            <a:extLst>
              <a:ext uri="{FF2B5EF4-FFF2-40B4-BE49-F238E27FC236}">
                <a16:creationId xmlns:a16="http://schemas.microsoft.com/office/drawing/2014/main" xmlns="" id="{19A95556-17D1-4D4D-9FBD-DDEEDF47A26A}"/>
              </a:ext>
            </a:extLst>
          </p:cNvPr>
          <p:cNvGraphicFramePr>
            <a:graphicFrameLocks noGrp="1"/>
          </p:cNvGraphicFramePr>
          <p:nvPr>
            <p:extLst>
              <p:ext uri="{D42A27DB-BD31-4B8C-83A1-F6EECF244321}">
                <p14:modId xmlns:p14="http://schemas.microsoft.com/office/powerpoint/2010/main" val="3377674335"/>
              </p:ext>
            </p:extLst>
          </p:nvPr>
        </p:nvGraphicFramePr>
        <p:xfrm>
          <a:off x="449636" y="1094508"/>
          <a:ext cx="8244729" cy="5341918"/>
        </p:xfrm>
        <a:graphic>
          <a:graphicData uri="http://schemas.openxmlformats.org/drawingml/2006/table">
            <a:tbl>
              <a:tblPr firstRow="1" firstCol="1" bandRow="1" bandCol="1">
                <a:tableStyleId>{5C22544A-7EE6-4342-B048-85BDC9FD1C3A}</a:tableStyleId>
              </a:tblPr>
              <a:tblGrid>
                <a:gridCol w="630661">
                  <a:extLst>
                    <a:ext uri="{9D8B030D-6E8A-4147-A177-3AD203B41FA5}">
                      <a16:colId xmlns:a16="http://schemas.microsoft.com/office/drawing/2014/main" xmlns="" val="2217161412"/>
                    </a:ext>
                  </a:extLst>
                </a:gridCol>
                <a:gridCol w="1307467">
                  <a:extLst>
                    <a:ext uri="{9D8B030D-6E8A-4147-A177-3AD203B41FA5}">
                      <a16:colId xmlns:a16="http://schemas.microsoft.com/office/drawing/2014/main" xmlns="" val="26133039"/>
                    </a:ext>
                  </a:extLst>
                </a:gridCol>
                <a:gridCol w="4383857">
                  <a:extLst>
                    <a:ext uri="{9D8B030D-6E8A-4147-A177-3AD203B41FA5}">
                      <a16:colId xmlns:a16="http://schemas.microsoft.com/office/drawing/2014/main" xmlns="" val="1982067930"/>
                    </a:ext>
                  </a:extLst>
                </a:gridCol>
                <a:gridCol w="1076736">
                  <a:extLst>
                    <a:ext uri="{9D8B030D-6E8A-4147-A177-3AD203B41FA5}">
                      <a16:colId xmlns:a16="http://schemas.microsoft.com/office/drawing/2014/main" xmlns="" val="2910174440"/>
                    </a:ext>
                  </a:extLst>
                </a:gridCol>
                <a:gridCol w="846008">
                  <a:extLst>
                    <a:ext uri="{9D8B030D-6E8A-4147-A177-3AD203B41FA5}">
                      <a16:colId xmlns:a16="http://schemas.microsoft.com/office/drawing/2014/main" xmlns="" val="1818925988"/>
                    </a:ext>
                  </a:extLst>
                </a:gridCol>
              </a:tblGrid>
              <a:tr h="320169">
                <a:tc>
                  <a:txBody>
                    <a:bodyPr/>
                    <a:lstStyle/>
                    <a:p>
                      <a:pPr marL="0" marR="0" algn="just">
                        <a:spcBef>
                          <a:spcPts val="0"/>
                        </a:spcBef>
                        <a:spcAft>
                          <a:spcPts val="0"/>
                        </a:spcAft>
                      </a:pPr>
                      <a:r>
                        <a:rPr lang="en-US" sz="1400" dirty="0">
                          <a:effectLst/>
                        </a:rPr>
                        <a:t> </a:t>
                      </a:r>
                      <a:endParaRPr lang="en-US" sz="1400" b="1" dirty="0">
                        <a:effectLst/>
                        <a:latin typeface="Times New Roman" panose="02020603050405020304" pitchFamily="18" charset="0"/>
                      </a:endParaRPr>
                    </a:p>
                  </a:txBody>
                  <a:tcPr marL="18047" marR="18047" marT="0" marB="0"/>
                </a:tc>
                <a:tc>
                  <a:txBody>
                    <a:bodyPr/>
                    <a:lstStyle/>
                    <a:p>
                      <a:pPr marL="0" marR="0" algn="l">
                        <a:spcBef>
                          <a:spcPts val="0"/>
                        </a:spcBef>
                        <a:spcAft>
                          <a:spcPts val="0"/>
                        </a:spcAft>
                      </a:pPr>
                      <a:r>
                        <a:rPr lang="en-US" sz="1400" dirty="0">
                          <a:effectLst/>
                        </a:rPr>
                        <a:t>Topics</a:t>
                      </a:r>
                      <a:endParaRPr lang="en-US" sz="14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600"/>
                        </a:spcAft>
                        <a:tabLst>
                          <a:tab pos="2743200" algn="ctr"/>
                          <a:tab pos="5486400" algn="r"/>
                          <a:tab pos="457200" algn="l"/>
                        </a:tabLst>
                      </a:pPr>
                      <a:r>
                        <a:rPr lang="en-US" sz="1400" dirty="0">
                          <a:effectLst/>
                        </a:rPr>
                        <a:t>Readings </a:t>
                      </a:r>
                      <a:endParaRPr lang="en-US" sz="14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tabLst>
                          <a:tab pos="2743200" algn="ctr"/>
                          <a:tab pos="5486400" algn="r"/>
                          <a:tab pos="457200" algn="l"/>
                        </a:tabLst>
                      </a:pPr>
                      <a:r>
                        <a:rPr lang="en-US" sz="1400" dirty="0" err="1">
                          <a:effectLst/>
                        </a:rPr>
                        <a:t>Homeworks</a:t>
                      </a:r>
                      <a:endParaRPr lang="en-US" sz="14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tabLst>
                          <a:tab pos="2743200" algn="ctr"/>
                          <a:tab pos="5486400" algn="r"/>
                          <a:tab pos="457200" algn="l"/>
                        </a:tabLst>
                      </a:pPr>
                      <a:r>
                        <a:rPr lang="en-US" sz="1400" dirty="0">
                          <a:effectLst/>
                        </a:rPr>
                        <a:t>Instructor</a:t>
                      </a:r>
                      <a:endParaRPr lang="en-US" sz="1400" dirty="0">
                        <a:effectLst/>
                        <a:latin typeface="Times New Roman" panose="02020603050405020304" pitchFamily="18" charset="0"/>
                        <a:ea typeface="Times New Roman" panose="02020603050405020304" pitchFamily="18" charset="0"/>
                      </a:endParaRPr>
                    </a:p>
                  </a:txBody>
                  <a:tcPr marL="18047" marR="18047" marT="0" marB="0"/>
                </a:tc>
                <a:extLst>
                  <a:ext uri="{0D108BD9-81ED-4DB2-BD59-A6C34878D82A}">
                    <a16:rowId xmlns:a16="http://schemas.microsoft.com/office/drawing/2014/main" xmlns="" val="3591631276"/>
                  </a:ext>
                </a:extLst>
              </a:tr>
              <a:tr h="1040027">
                <a:tc>
                  <a:txBody>
                    <a:bodyPr/>
                    <a:lstStyle/>
                    <a:p>
                      <a:pPr marL="0" marR="0" algn="just">
                        <a:spcBef>
                          <a:spcPts val="0"/>
                        </a:spcBef>
                        <a:spcAft>
                          <a:spcPts val="0"/>
                        </a:spcAft>
                      </a:pPr>
                      <a:r>
                        <a:rPr lang="en-US" sz="1400" dirty="0">
                          <a:effectLst/>
                        </a:rPr>
                        <a:t>Mar 20</a:t>
                      </a:r>
                    </a:p>
                    <a:p>
                      <a:pPr marL="0" marR="0" algn="just">
                        <a:spcBef>
                          <a:spcPts val="0"/>
                        </a:spcBef>
                        <a:spcAft>
                          <a:spcPts val="0"/>
                        </a:spcAft>
                      </a:pPr>
                      <a:r>
                        <a:rPr lang="en-US" sz="1400" dirty="0">
                          <a:effectLst/>
                        </a:rPr>
                        <a:t> </a:t>
                      </a:r>
                      <a:endParaRPr lang="en-US" sz="1400" dirty="0">
                        <a:effectLst/>
                        <a:latin typeface="Times New Roman" panose="02020603050405020304" pitchFamily="18" charset="0"/>
                        <a:ea typeface="Times New Roman" panose="02020603050405020304" pitchFamily="18" charset="0"/>
                      </a:endParaRPr>
                    </a:p>
                  </a:txBody>
                  <a:tcPr marL="62256" marR="62256" marT="0" marB="0"/>
                </a:tc>
                <a:tc>
                  <a:txBody>
                    <a:bodyPr/>
                    <a:lstStyle/>
                    <a:p>
                      <a:pPr marL="0" marR="0" algn="l">
                        <a:spcBef>
                          <a:spcPts val="0"/>
                        </a:spcBef>
                        <a:spcAft>
                          <a:spcPts val="0"/>
                        </a:spcAft>
                      </a:pPr>
                      <a:r>
                        <a:rPr lang="en-US" sz="1400" dirty="0">
                          <a:effectLst/>
                        </a:rPr>
                        <a:t>Schema Mapping</a:t>
                      </a:r>
                      <a:endParaRPr lang="en-US" sz="1400" dirty="0">
                        <a:effectLst/>
                        <a:latin typeface="Times New Roman" panose="02020603050405020304" pitchFamily="18" charset="0"/>
                        <a:ea typeface="Times New Roman" panose="02020603050405020304" pitchFamily="18" charset="0"/>
                      </a:endParaRPr>
                    </a:p>
                  </a:txBody>
                  <a:tcPr marL="62256" marR="62256" marT="0" marB="0"/>
                </a:tc>
                <a:tc>
                  <a:txBody>
                    <a:bodyPr/>
                    <a:lstStyle/>
                    <a:p>
                      <a:pPr marL="0" marR="0" algn="l">
                        <a:spcBef>
                          <a:spcPts val="0"/>
                        </a:spcBef>
                        <a:spcAft>
                          <a:spcPts val="600"/>
                        </a:spcAft>
                      </a:pPr>
                      <a:r>
                        <a:rPr lang="en-US" sz="1400" dirty="0" err="1">
                          <a:effectLst/>
                        </a:rPr>
                        <a:t>AnHai</a:t>
                      </a:r>
                      <a:r>
                        <a:rPr lang="en-US" sz="1400" dirty="0">
                          <a:effectLst/>
                        </a:rPr>
                        <a:t> Doan, Alon Y. Halevy, and Zachary G. Ives. Principles of Data Integration, chapter 5. Morgan Kaufmann, 2012. </a:t>
                      </a:r>
                    </a:p>
                    <a:p>
                      <a:pPr marL="0" marR="0" algn="l">
                        <a:spcBef>
                          <a:spcPts val="0"/>
                        </a:spcBef>
                        <a:spcAft>
                          <a:spcPts val="600"/>
                        </a:spcAft>
                      </a:pPr>
                      <a:r>
                        <a:rPr lang="en-US" sz="1400" u="none" strike="noStrike" dirty="0">
                          <a:effectLst/>
                        </a:rPr>
                        <a:t> </a:t>
                      </a:r>
                      <a:r>
                        <a:rPr lang="en-US" sz="1400" dirty="0">
                          <a:effectLst/>
                        </a:rPr>
                        <a:t>Reconciling schemas of disparate data sources: a machine-learning approach, 2001.</a:t>
                      </a:r>
                      <a:endParaRPr lang="en-US" sz="1400" dirty="0">
                        <a:effectLst/>
                        <a:latin typeface="Times New Roman" panose="02020603050405020304" pitchFamily="18" charset="0"/>
                        <a:ea typeface="Times New Roman" panose="02020603050405020304" pitchFamily="18" charset="0"/>
                      </a:endParaRPr>
                    </a:p>
                  </a:txBody>
                  <a:tcPr marL="62256" marR="62256" marT="0" marB="0"/>
                </a:tc>
                <a:tc>
                  <a:txBody>
                    <a:bodyPr/>
                    <a:lstStyle/>
                    <a:p>
                      <a:pPr marL="0" marR="0" algn="just">
                        <a:spcBef>
                          <a:spcPts val="0"/>
                        </a:spcBef>
                        <a:spcAft>
                          <a:spcPts val="0"/>
                        </a:spcAft>
                      </a:pPr>
                      <a:r>
                        <a:rPr lang="en-US" sz="1400">
                          <a:effectLst/>
                        </a:rPr>
                        <a:t> </a:t>
                      </a:r>
                      <a:endParaRPr lang="en-US" sz="1400" b="1">
                        <a:effectLst/>
                        <a:latin typeface="Times New Roman" panose="02020603050405020304" pitchFamily="18" charset="0"/>
                      </a:endParaRPr>
                    </a:p>
                  </a:txBody>
                  <a:tcPr marL="62256" marR="62256" marT="0" marB="0"/>
                </a:tc>
                <a:tc>
                  <a:txBody>
                    <a:bodyPr/>
                    <a:lstStyle/>
                    <a:p>
                      <a:pPr marL="0" marR="0" algn="just">
                        <a:spcBef>
                          <a:spcPts val="0"/>
                        </a:spcBef>
                        <a:spcAft>
                          <a:spcPts val="0"/>
                        </a:spcAft>
                      </a:pPr>
                      <a:r>
                        <a:rPr lang="en-US" sz="1400">
                          <a:effectLst/>
                        </a:rPr>
                        <a:t>Prof. Ambite</a:t>
                      </a:r>
                      <a:endParaRPr lang="en-US" sz="1400" b="1">
                        <a:effectLst/>
                        <a:latin typeface="Times New Roman" panose="02020603050405020304" pitchFamily="18" charset="0"/>
                      </a:endParaRPr>
                    </a:p>
                  </a:txBody>
                  <a:tcPr marL="62256" marR="62256" marT="0" marB="0"/>
                </a:tc>
                <a:extLst>
                  <a:ext uri="{0D108BD9-81ED-4DB2-BD59-A6C34878D82A}">
                    <a16:rowId xmlns:a16="http://schemas.microsoft.com/office/drawing/2014/main" xmlns="" val="1192418946"/>
                  </a:ext>
                </a:extLst>
              </a:tr>
              <a:tr h="2182310">
                <a:tc>
                  <a:txBody>
                    <a:bodyPr/>
                    <a:lstStyle/>
                    <a:p>
                      <a:pPr marL="0" marR="0" algn="just">
                        <a:spcBef>
                          <a:spcPts val="0"/>
                        </a:spcBef>
                        <a:spcAft>
                          <a:spcPts val="0"/>
                        </a:spcAft>
                      </a:pPr>
                      <a:r>
                        <a:rPr lang="en-US" sz="1400">
                          <a:effectLst/>
                        </a:rPr>
                        <a:t>Mar 25</a:t>
                      </a:r>
                      <a:endParaRPr lang="en-US" sz="1400">
                        <a:effectLst/>
                        <a:latin typeface="Times New Roman" panose="02020603050405020304" pitchFamily="18" charset="0"/>
                        <a:ea typeface="Times New Roman" panose="02020603050405020304" pitchFamily="18" charset="0"/>
                      </a:endParaRPr>
                    </a:p>
                  </a:txBody>
                  <a:tcPr marL="62256" marR="62256" marT="0" marB="0"/>
                </a:tc>
                <a:tc>
                  <a:txBody>
                    <a:bodyPr/>
                    <a:lstStyle/>
                    <a:p>
                      <a:pPr marL="0" marR="0" algn="l">
                        <a:spcBef>
                          <a:spcPts val="0"/>
                        </a:spcBef>
                        <a:spcAft>
                          <a:spcPts val="0"/>
                        </a:spcAft>
                      </a:pPr>
                      <a:r>
                        <a:rPr lang="en-US" sz="1400">
                          <a:effectLst/>
                        </a:rPr>
                        <a:t>Semi-Automatic Source Modeling (Karma)</a:t>
                      </a:r>
                      <a:endParaRPr lang="en-US" sz="1400">
                        <a:effectLst/>
                        <a:latin typeface="Times New Roman" panose="02020603050405020304" pitchFamily="18" charset="0"/>
                        <a:ea typeface="Times New Roman" panose="02020603050405020304" pitchFamily="18" charset="0"/>
                      </a:endParaRPr>
                    </a:p>
                  </a:txBody>
                  <a:tcPr marL="62256" marR="62256" marT="0" marB="0"/>
                </a:tc>
                <a:tc>
                  <a:txBody>
                    <a:bodyPr/>
                    <a:lstStyle/>
                    <a:p>
                      <a:pPr marL="0" marR="0" algn="l">
                        <a:spcBef>
                          <a:spcPts val="0"/>
                        </a:spcBef>
                        <a:spcAft>
                          <a:spcPts val="600"/>
                        </a:spcAft>
                      </a:pPr>
                      <a:r>
                        <a:rPr lang="en-US" sz="1400" dirty="0">
                          <a:effectLst/>
                        </a:rPr>
                        <a:t>Craig </a:t>
                      </a:r>
                      <a:r>
                        <a:rPr lang="en-US" sz="1400" dirty="0" err="1">
                          <a:effectLst/>
                        </a:rPr>
                        <a:t>Knoblock</a:t>
                      </a:r>
                      <a:r>
                        <a:rPr lang="en-US" sz="1400" dirty="0">
                          <a:effectLst/>
                        </a:rPr>
                        <a:t>, Pedro </a:t>
                      </a:r>
                      <a:r>
                        <a:rPr lang="en-US" sz="1400" dirty="0" err="1">
                          <a:effectLst/>
                        </a:rPr>
                        <a:t>Szekely</a:t>
                      </a:r>
                      <a:r>
                        <a:rPr lang="en-US" sz="1400" dirty="0">
                          <a:effectLst/>
                        </a:rPr>
                        <a:t>, Jose Luis Ambite, Aman </a:t>
                      </a:r>
                      <a:r>
                        <a:rPr lang="en-US" sz="1400" dirty="0" err="1">
                          <a:effectLst/>
                        </a:rPr>
                        <a:t>Goel</a:t>
                      </a:r>
                      <a:r>
                        <a:rPr lang="en-US" sz="1400" dirty="0">
                          <a:effectLst/>
                        </a:rPr>
                        <a:t>, Shubham Gupta, Kristina </a:t>
                      </a:r>
                      <a:r>
                        <a:rPr lang="en-US" sz="1400" dirty="0" err="1">
                          <a:effectLst/>
                        </a:rPr>
                        <a:t>Lerman</a:t>
                      </a:r>
                      <a:r>
                        <a:rPr lang="en-US" sz="1400" dirty="0">
                          <a:effectLst/>
                        </a:rPr>
                        <a:t>, Parag Mallick, Maria </a:t>
                      </a:r>
                      <a:r>
                        <a:rPr lang="en-US" sz="1400" dirty="0" err="1">
                          <a:effectLst/>
                        </a:rPr>
                        <a:t>Muslea</a:t>
                      </a:r>
                      <a:r>
                        <a:rPr lang="en-US" sz="1400" dirty="0">
                          <a:effectLst/>
                        </a:rPr>
                        <a:t> and Mohsen </a:t>
                      </a:r>
                      <a:r>
                        <a:rPr lang="en-US" sz="1400" dirty="0" err="1">
                          <a:effectLst/>
                        </a:rPr>
                        <a:t>Taheriyan</a:t>
                      </a:r>
                      <a:r>
                        <a:rPr lang="en-US" sz="1400" dirty="0">
                          <a:effectLst/>
                        </a:rPr>
                        <a:t>.  Semi-Automatically Mapping Structured Sources into the Semantic Web. ESWC 2012. </a:t>
                      </a:r>
                    </a:p>
                    <a:p>
                      <a:pPr marL="0" marR="0" algn="l">
                        <a:spcBef>
                          <a:spcPts val="0"/>
                        </a:spcBef>
                        <a:spcAft>
                          <a:spcPts val="600"/>
                        </a:spcAft>
                      </a:pPr>
                      <a:r>
                        <a:rPr lang="en-US" sz="1400" dirty="0">
                          <a:effectLst/>
                        </a:rPr>
                        <a:t>Optional: Mohsen </a:t>
                      </a:r>
                      <a:r>
                        <a:rPr lang="en-US" sz="1400" dirty="0" err="1">
                          <a:effectLst/>
                        </a:rPr>
                        <a:t>Taheriyan</a:t>
                      </a:r>
                      <a:r>
                        <a:rPr lang="en-US" sz="1400" dirty="0">
                          <a:effectLst/>
                        </a:rPr>
                        <a:t>, Craig A. </a:t>
                      </a:r>
                      <a:r>
                        <a:rPr lang="en-US" sz="1400" dirty="0" err="1">
                          <a:effectLst/>
                        </a:rPr>
                        <a:t>Knoblock</a:t>
                      </a:r>
                      <a:r>
                        <a:rPr lang="en-US" sz="1400" dirty="0">
                          <a:effectLst/>
                        </a:rPr>
                        <a:t>, Pedro </a:t>
                      </a:r>
                      <a:r>
                        <a:rPr lang="en-US" sz="1400" dirty="0" err="1">
                          <a:effectLst/>
                        </a:rPr>
                        <a:t>Szekely</a:t>
                      </a:r>
                      <a:r>
                        <a:rPr lang="en-US" sz="1400" dirty="0">
                          <a:effectLst/>
                        </a:rPr>
                        <a:t>, Jose ́ Luis Ambite.  Learning the Semantics of Structured Data Sources. Journal of Web Semantics Special Issue on Knowledge Graphs, 2015.  </a:t>
                      </a:r>
                      <a:endParaRPr lang="en-US" sz="1400" dirty="0">
                        <a:effectLst/>
                        <a:latin typeface="Times New Roman" panose="02020603050405020304" pitchFamily="18" charset="0"/>
                        <a:ea typeface="Times New Roman" panose="02020603050405020304" pitchFamily="18" charset="0"/>
                      </a:endParaRPr>
                    </a:p>
                  </a:txBody>
                  <a:tcPr marL="62256" marR="62256" marT="0" marB="0"/>
                </a:tc>
                <a:tc>
                  <a:txBody>
                    <a:bodyPr/>
                    <a:lstStyle/>
                    <a:p>
                      <a:pPr marL="0" marR="0" algn="just">
                        <a:spcBef>
                          <a:spcPts val="0"/>
                        </a:spcBef>
                        <a:spcAft>
                          <a:spcPts val="0"/>
                        </a:spcAft>
                      </a:pPr>
                      <a:r>
                        <a:rPr lang="en-US" sz="1400">
                          <a:effectLst/>
                        </a:rPr>
                        <a:t> </a:t>
                      </a:r>
                      <a:endParaRPr lang="en-US" sz="1400" b="1">
                        <a:effectLst/>
                        <a:latin typeface="Times New Roman" panose="02020603050405020304" pitchFamily="18" charset="0"/>
                      </a:endParaRPr>
                    </a:p>
                  </a:txBody>
                  <a:tcPr marL="62256" marR="62256" marT="0" marB="0"/>
                </a:tc>
                <a:tc>
                  <a:txBody>
                    <a:bodyPr/>
                    <a:lstStyle/>
                    <a:p>
                      <a:pPr marL="0" marR="0" algn="just">
                        <a:spcBef>
                          <a:spcPts val="0"/>
                        </a:spcBef>
                        <a:spcAft>
                          <a:spcPts val="0"/>
                        </a:spcAft>
                      </a:pPr>
                      <a:r>
                        <a:rPr lang="en-US" sz="1400">
                          <a:effectLst/>
                        </a:rPr>
                        <a:t>Prof. Ambite</a:t>
                      </a:r>
                      <a:endParaRPr lang="en-US" sz="1400" b="1">
                        <a:effectLst/>
                        <a:latin typeface="Times New Roman" panose="02020603050405020304" pitchFamily="18" charset="0"/>
                      </a:endParaRPr>
                    </a:p>
                  </a:txBody>
                  <a:tcPr marL="62256" marR="62256" marT="0" marB="0"/>
                </a:tc>
                <a:extLst>
                  <a:ext uri="{0D108BD9-81ED-4DB2-BD59-A6C34878D82A}">
                    <a16:rowId xmlns:a16="http://schemas.microsoft.com/office/drawing/2014/main" xmlns="" val="1969265253"/>
                  </a:ext>
                </a:extLst>
              </a:tr>
              <a:tr h="1799412">
                <a:tc>
                  <a:txBody>
                    <a:bodyPr/>
                    <a:lstStyle/>
                    <a:p>
                      <a:pPr marL="0" marR="0" algn="just">
                        <a:spcBef>
                          <a:spcPts val="0"/>
                        </a:spcBef>
                        <a:spcAft>
                          <a:spcPts val="0"/>
                        </a:spcAft>
                      </a:pPr>
                      <a:r>
                        <a:rPr lang="en-US" sz="1400">
                          <a:effectLst/>
                        </a:rPr>
                        <a:t>Mar 27</a:t>
                      </a:r>
                      <a:endParaRPr lang="en-US" sz="1400">
                        <a:effectLst/>
                        <a:latin typeface="Times New Roman" panose="02020603050405020304" pitchFamily="18" charset="0"/>
                        <a:ea typeface="Times New Roman" panose="02020603050405020304" pitchFamily="18" charset="0"/>
                      </a:endParaRPr>
                    </a:p>
                  </a:txBody>
                  <a:tcPr marL="62256" marR="62256" marT="0" marB="0"/>
                </a:tc>
                <a:tc>
                  <a:txBody>
                    <a:bodyPr/>
                    <a:lstStyle/>
                    <a:p>
                      <a:pPr marL="0" marR="0" algn="l">
                        <a:spcBef>
                          <a:spcPts val="0"/>
                        </a:spcBef>
                        <a:spcAft>
                          <a:spcPts val="0"/>
                        </a:spcAft>
                      </a:pPr>
                      <a:r>
                        <a:rPr lang="en-US" sz="1400">
                          <a:effectLst/>
                        </a:rPr>
                        <a:t>Automatic  Source Modeling </a:t>
                      </a:r>
                      <a:endParaRPr lang="en-US" sz="1400">
                        <a:effectLst/>
                        <a:latin typeface="Times New Roman" panose="02020603050405020304" pitchFamily="18" charset="0"/>
                        <a:ea typeface="Times New Roman" panose="02020603050405020304" pitchFamily="18" charset="0"/>
                      </a:endParaRPr>
                    </a:p>
                  </a:txBody>
                  <a:tcPr marL="62256" marR="62256" marT="0" marB="0"/>
                </a:tc>
                <a:tc>
                  <a:txBody>
                    <a:bodyPr/>
                    <a:lstStyle/>
                    <a:p>
                      <a:pPr marL="0" marR="0" algn="l">
                        <a:spcBef>
                          <a:spcPts val="0"/>
                        </a:spcBef>
                        <a:spcAft>
                          <a:spcPts val="600"/>
                        </a:spcAft>
                      </a:pPr>
                      <a:r>
                        <a:rPr lang="en-US" sz="1400" dirty="0">
                          <a:effectLst/>
                        </a:rPr>
                        <a:t>Mark James Carman and Craig A. </a:t>
                      </a:r>
                      <a:r>
                        <a:rPr lang="en-US" sz="1400" dirty="0" err="1">
                          <a:effectLst/>
                        </a:rPr>
                        <a:t>Knoblock</a:t>
                      </a:r>
                      <a:r>
                        <a:rPr lang="en-US" sz="1400" dirty="0">
                          <a:effectLst/>
                        </a:rPr>
                        <a:t>. Learning semantic descriptions of web information sources. IJCAI 2007.</a:t>
                      </a:r>
                    </a:p>
                    <a:p>
                      <a:pPr marL="0" marR="0" algn="l">
                        <a:spcBef>
                          <a:spcPts val="0"/>
                        </a:spcBef>
                        <a:spcAft>
                          <a:spcPts val="600"/>
                        </a:spcAft>
                      </a:pPr>
                      <a:r>
                        <a:rPr lang="en-US" sz="1400" dirty="0">
                          <a:effectLst/>
                        </a:rPr>
                        <a:t>Jose ́ Luis Ambite, </a:t>
                      </a:r>
                      <a:r>
                        <a:rPr lang="en-US" sz="1400" dirty="0" err="1">
                          <a:effectLst/>
                        </a:rPr>
                        <a:t>Sirish</a:t>
                      </a:r>
                      <a:r>
                        <a:rPr lang="en-US" sz="1400" dirty="0">
                          <a:effectLst/>
                        </a:rPr>
                        <a:t> </a:t>
                      </a:r>
                      <a:r>
                        <a:rPr lang="en-US" sz="1400" dirty="0" err="1">
                          <a:effectLst/>
                        </a:rPr>
                        <a:t>Darbha</a:t>
                      </a:r>
                      <a:r>
                        <a:rPr lang="en-US" sz="1400" dirty="0">
                          <a:effectLst/>
                        </a:rPr>
                        <a:t>, Aman </a:t>
                      </a:r>
                      <a:r>
                        <a:rPr lang="en-US" sz="1400" dirty="0" err="1">
                          <a:effectLst/>
                        </a:rPr>
                        <a:t>Goel</a:t>
                      </a:r>
                      <a:r>
                        <a:rPr lang="en-US" sz="1400" dirty="0">
                          <a:effectLst/>
                        </a:rPr>
                        <a:t>, Craig A. </a:t>
                      </a:r>
                      <a:r>
                        <a:rPr lang="en-US" sz="1400" dirty="0" err="1">
                          <a:effectLst/>
                        </a:rPr>
                        <a:t>Knoblock</a:t>
                      </a:r>
                      <a:r>
                        <a:rPr lang="en-US" sz="1400" dirty="0">
                          <a:effectLst/>
                        </a:rPr>
                        <a:t>, Kristina </a:t>
                      </a:r>
                      <a:r>
                        <a:rPr lang="en-US" sz="1400" dirty="0" err="1">
                          <a:effectLst/>
                        </a:rPr>
                        <a:t>Lerman</a:t>
                      </a:r>
                      <a:r>
                        <a:rPr lang="en-US" sz="1400" dirty="0">
                          <a:effectLst/>
                        </a:rPr>
                        <a:t>, Rahul </a:t>
                      </a:r>
                      <a:r>
                        <a:rPr lang="en-US" sz="1400" dirty="0" err="1">
                          <a:effectLst/>
                        </a:rPr>
                        <a:t>Parundekar</a:t>
                      </a:r>
                      <a:r>
                        <a:rPr lang="en-US" sz="1400" dirty="0">
                          <a:effectLst/>
                        </a:rPr>
                        <a:t>, and Thomas Russ. Automatically constructing semantic web services from online sources. ISWC 2009.</a:t>
                      </a:r>
                      <a:endParaRPr lang="en-US" sz="1400" dirty="0">
                        <a:effectLst/>
                        <a:latin typeface="Times New Roman" panose="02020603050405020304" pitchFamily="18" charset="0"/>
                        <a:ea typeface="Times New Roman" panose="02020603050405020304" pitchFamily="18" charset="0"/>
                      </a:endParaRPr>
                    </a:p>
                  </a:txBody>
                  <a:tcPr marL="62256" marR="62256" marT="0" marB="0"/>
                </a:tc>
                <a:tc>
                  <a:txBody>
                    <a:bodyPr/>
                    <a:lstStyle/>
                    <a:p>
                      <a:pPr marL="0" marR="0" algn="just">
                        <a:spcBef>
                          <a:spcPts val="0"/>
                        </a:spcBef>
                        <a:spcAft>
                          <a:spcPts val="0"/>
                        </a:spcAft>
                      </a:pPr>
                      <a:r>
                        <a:rPr lang="en-US" sz="1400">
                          <a:effectLst/>
                        </a:rPr>
                        <a:t> </a:t>
                      </a:r>
                      <a:endParaRPr lang="en-US" sz="1400" b="1">
                        <a:effectLst/>
                        <a:latin typeface="Times New Roman" panose="02020603050405020304" pitchFamily="18" charset="0"/>
                      </a:endParaRPr>
                    </a:p>
                  </a:txBody>
                  <a:tcPr marL="62256" marR="62256" marT="0" marB="0"/>
                </a:tc>
                <a:tc>
                  <a:txBody>
                    <a:bodyPr/>
                    <a:lstStyle/>
                    <a:p>
                      <a:pPr marL="0" marR="0" algn="just">
                        <a:spcBef>
                          <a:spcPts val="0"/>
                        </a:spcBef>
                        <a:spcAft>
                          <a:spcPts val="0"/>
                        </a:spcAft>
                      </a:pPr>
                      <a:r>
                        <a:rPr lang="en-US" sz="1400" dirty="0">
                          <a:effectLst/>
                        </a:rPr>
                        <a:t>Prof. Ambite</a:t>
                      </a:r>
                      <a:endParaRPr lang="en-US" sz="1400" b="1" dirty="0">
                        <a:effectLst/>
                        <a:latin typeface="Times New Roman" panose="02020603050405020304" pitchFamily="18" charset="0"/>
                      </a:endParaRPr>
                    </a:p>
                  </a:txBody>
                  <a:tcPr marL="62256" marR="62256" marT="0" marB="0"/>
                </a:tc>
                <a:extLst>
                  <a:ext uri="{0D108BD9-81ED-4DB2-BD59-A6C34878D82A}">
                    <a16:rowId xmlns:a16="http://schemas.microsoft.com/office/drawing/2014/main" xmlns="" val="1011538119"/>
                  </a:ext>
                </a:extLst>
              </a:tr>
            </a:tbl>
          </a:graphicData>
        </a:graphic>
      </p:graphicFrame>
    </p:spTree>
    <p:extLst>
      <p:ext uri="{BB962C8B-B14F-4D97-AF65-F5344CB8AC3E}">
        <p14:creationId xmlns:p14="http://schemas.microsoft.com/office/powerpoint/2010/main" val="3015596537"/>
      </p:ext>
    </p:extLst>
  </p:cSld>
  <p:clrMapOvr>
    <a:masterClrMapping/>
  </p:clrMapOvr>
  <p:transition xmlns:p14="http://schemas.microsoft.com/office/powerpoint/2010/mai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r>
              <a:rPr lang="en-US"/>
              <a:t>Schema Mapping</a:t>
            </a:r>
            <a:endParaRPr lang="en-US" dirty="0"/>
          </a:p>
        </p:txBody>
      </p:sp>
      <p:sp>
        <p:nvSpPr>
          <p:cNvPr id="183298" name="Rectangle 3"/>
          <p:cNvSpPr>
            <a:spLocks noGrp="1" noChangeArrowheads="1"/>
          </p:cNvSpPr>
          <p:nvPr>
            <p:ph idx="1"/>
          </p:nvPr>
        </p:nvSpPr>
        <p:spPr/>
        <p:txBody>
          <a:bodyPr/>
          <a:lstStyle/>
          <a:p>
            <a:r>
              <a:rPr lang="en-US"/>
              <a:t>Given two different sources with different schemas, how do we automatically align the information</a:t>
            </a:r>
          </a:p>
          <a:p>
            <a:r>
              <a:rPr lang="en-US"/>
              <a:t>Research Topics</a:t>
            </a:r>
          </a:p>
          <a:p>
            <a:pPr lvl="1"/>
            <a:r>
              <a:rPr lang="en-US"/>
              <a:t>Automatic schema alignment based on structure and naming</a:t>
            </a:r>
          </a:p>
          <a:p>
            <a:pPr lvl="1"/>
            <a:r>
              <a:rPr lang="en-US"/>
              <a:t>Automatic alignment based on the source contents</a:t>
            </a:r>
          </a:p>
          <a:p>
            <a:pPr lvl="1"/>
            <a:endParaRPr lang="en-US"/>
          </a:p>
        </p:txBody>
      </p:sp>
      <p:grpSp>
        <p:nvGrpSpPr>
          <p:cNvPr id="6" name="Group 5"/>
          <p:cNvGrpSpPr/>
          <p:nvPr/>
        </p:nvGrpSpPr>
        <p:grpSpPr>
          <a:xfrm>
            <a:off x="0" y="6323372"/>
            <a:ext cx="9182961" cy="548585"/>
            <a:chOff x="0" y="6323372"/>
            <a:chExt cx="9182961" cy="548585"/>
          </a:xfrm>
        </p:grpSpPr>
        <p:sp>
          <p:nvSpPr>
            <p:cNvPr id="7" name="TextBox 6"/>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8" name="TextBox 7"/>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9" name="Picture 8"/>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2915468259"/>
      </p:ext>
    </p:extLst>
  </p:cSld>
  <p:clrMapOvr>
    <a:masterClrMapping/>
  </p:clrMapOvr>
  <p:transition xmlns:p14="http://schemas.microsoft.com/office/powerpoint/2010/mai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5"/>
          <p:cNvSpPr>
            <a:spLocks noGrp="1" noChangeArrowheads="1"/>
          </p:cNvSpPr>
          <p:nvPr>
            <p:ph type="title"/>
          </p:nvPr>
        </p:nvSpPr>
        <p:spPr>
          <a:xfrm>
            <a:off x="457199" y="0"/>
            <a:ext cx="8279649" cy="824433"/>
          </a:xfrm>
        </p:spPr>
        <p:txBody>
          <a:bodyPr/>
          <a:lstStyle/>
          <a:p>
            <a:r>
              <a:rPr lang="en-US" dirty="0"/>
              <a:t>Schema Mapping</a:t>
            </a:r>
          </a:p>
        </p:txBody>
      </p:sp>
      <p:sp>
        <p:nvSpPr>
          <p:cNvPr id="181252" name="Rectangle 2"/>
          <p:cNvSpPr>
            <a:spLocks noChangeArrowheads="1"/>
          </p:cNvSpPr>
          <p:nvPr/>
        </p:nvSpPr>
        <p:spPr bwMode="auto">
          <a:xfrm>
            <a:off x="619125" y="2019300"/>
            <a:ext cx="5972175" cy="390525"/>
          </a:xfrm>
          <a:prstGeom prst="rect">
            <a:avLst/>
          </a:prstGeom>
          <a:solidFill>
            <a:srgbClr val="CCFFFF"/>
          </a:solidFill>
          <a:ln w="12700" cap="sq">
            <a:solidFill>
              <a:schemeClr val="tx1"/>
            </a:solidFill>
            <a:miter lim="800000"/>
            <a:headEnd type="none" w="sm" len="sm"/>
            <a:tailEnd/>
          </a:ln>
        </p:spPr>
        <p:txBody>
          <a:bodyPr wrap="none" anchor="ctr"/>
          <a:lstStyle/>
          <a:p>
            <a:pPr eaLnBrk="0" hangingPunct="0"/>
            <a:endParaRPr lang="en-US"/>
          </a:p>
        </p:txBody>
      </p:sp>
      <p:sp>
        <p:nvSpPr>
          <p:cNvPr id="181253" name="Rectangle 3"/>
          <p:cNvSpPr>
            <a:spLocks noChangeArrowheads="1"/>
          </p:cNvSpPr>
          <p:nvPr/>
        </p:nvSpPr>
        <p:spPr bwMode="auto">
          <a:xfrm>
            <a:off x="609600" y="1304925"/>
            <a:ext cx="6096000" cy="342900"/>
          </a:xfrm>
          <a:prstGeom prst="rect">
            <a:avLst/>
          </a:prstGeom>
          <a:solidFill>
            <a:srgbClr val="CCFFFF"/>
          </a:solidFill>
          <a:ln w="12700" cap="sq">
            <a:solidFill>
              <a:schemeClr val="tx1"/>
            </a:solidFill>
            <a:miter lim="800000"/>
            <a:headEnd type="none" w="sm" len="sm"/>
            <a:tailEnd/>
          </a:ln>
        </p:spPr>
        <p:txBody>
          <a:bodyPr wrap="none" anchor="ctr"/>
          <a:lstStyle/>
          <a:p>
            <a:pPr eaLnBrk="0" hangingPunct="0"/>
            <a:endParaRPr lang="en-US"/>
          </a:p>
        </p:txBody>
      </p:sp>
      <p:sp>
        <p:nvSpPr>
          <p:cNvPr id="181254" name="Text Box 4"/>
          <p:cNvSpPr txBox="1">
            <a:spLocks noChangeArrowheads="1"/>
          </p:cNvSpPr>
          <p:nvPr/>
        </p:nvSpPr>
        <p:spPr bwMode="auto">
          <a:xfrm>
            <a:off x="600075" y="1254125"/>
            <a:ext cx="7339013" cy="366713"/>
          </a:xfrm>
          <a:prstGeom prst="rect">
            <a:avLst/>
          </a:prstGeom>
          <a:noFill/>
          <a:ln w="9525">
            <a:noFill/>
            <a:miter lim="800000"/>
            <a:headEnd/>
            <a:tailEnd/>
          </a:ln>
        </p:spPr>
        <p:txBody>
          <a:bodyPr>
            <a:spAutoFit/>
          </a:bodyPr>
          <a:lstStyle/>
          <a:p>
            <a:pPr eaLnBrk="0" hangingPunct="0"/>
            <a:r>
              <a:rPr lang="en-US" sz="1200">
                <a:latin typeface="Times New Roman" pitchFamily="18" charset="0"/>
              </a:rPr>
              <a:t> </a:t>
            </a:r>
            <a:r>
              <a:rPr lang="en-US" sz="1800">
                <a:solidFill>
                  <a:srgbClr val="FF0066"/>
                </a:solidFill>
                <a:latin typeface="Times New Roman" pitchFamily="18" charset="0"/>
              </a:rPr>
              <a:t>price         agent-name   agent-phone   office-phone    description</a:t>
            </a:r>
          </a:p>
        </p:txBody>
      </p:sp>
      <p:sp>
        <p:nvSpPr>
          <p:cNvPr id="181255" name="Text Box 6"/>
          <p:cNvSpPr txBox="1">
            <a:spLocks noChangeArrowheads="1"/>
          </p:cNvSpPr>
          <p:nvPr/>
        </p:nvSpPr>
        <p:spPr bwMode="auto">
          <a:xfrm>
            <a:off x="561975" y="2009775"/>
            <a:ext cx="7053263" cy="366713"/>
          </a:xfrm>
          <a:prstGeom prst="rect">
            <a:avLst/>
          </a:prstGeom>
          <a:noFill/>
          <a:ln w="9525">
            <a:noFill/>
            <a:miter lim="800000"/>
            <a:headEnd/>
            <a:tailEnd/>
          </a:ln>
        </p:spPr>
        <p:txBody>
          <a:bodyPr>
            <a:spAutoFit/>
          </a:bodyPr>
          <a:lstStyle/>
          <a:p>
            <a:pPr eaLnBrk="0" hangingPunct="0"/>
            <a:r>
              <a:rPr lang="en-US" sz="1200">
                <a:latin typeface="Times New Roman" pitchFamily="18" charset="0"/>
              </a:rPr>
              <a:t> </a:t>
            </a:r>
            <a:r>
              <a:rPr lang="en-US" sz="1800">
                <a:solidFill>
                  <a:srgbClr val="0000DC"/>
                </a:solidFill>
                <a:latin typeface="Times New Roman" pitchFamily="18" charset="0"/>
              </a:rPr>
              <a:t>listed-price</a:t>
            </a:r>
            <a:r>
              <a:rPr lang="en-US" sz="1800">
                <a:solidFill>
                  <a:schemeClr val="hlink"/>
                </a:solidFill>
                <a:latin typeface="Times New Roman" pitchFamily="18" charset="0"/>
              </a:rPr>
              <a:t>   </a:t>
            </a:r>
            <a:r>
              <a:rPr lang="en-US" sz="1800">
                <a:solidFill>
                  <a:srgbClr val="0000DC"/>
                </a:solidFill>
                <a:latin typeface="Times New Roman" pitchFamily="18" charset="0"/>
              </a:rPr>
              <a:t>contact-name</a:t>
            </a:r>
            <a:r>
              <a:rPr lang="en-US" sz="1800">
                <a:solidFill>
                  <a:schemeClr val="hlink"/>
                </a:solidFill>
                <a:latin typeface="Times New Roman" pitchFamily="18" charset="0"/>
              </a:rPr>
              <a:t>   </a:t>
            </a:r>
            <a:r>
              <a:rPr lang="en-US" sz="1800">
                <a:solidFill>
                  <a:srgbClr val="0000DC"/>
                </a:solidFill>
                <a:latin typeface="Times New Roman" pitchFamily="18" charset="0"/>
              </a:rPr>
              <a:t>contact-phone</a:t>
            </a:r>
            <a:r>
              <a:rPr lang="en-US" sz="1800">
                <a:solidFill>
                  <a:schemeClr val="hlink"/>
                </a:solidFill>
                <a:latin typeface="Times New Roman" pitchFamily="18" charset="0"/>
              </a:rPr>
              <a:t>    </a:t>
            </a:r>
            <a:r>
              <a:rPr lang="en-US" sz="1800">
                <a:solidFill>
                  <a:srgbClr val="0000DC"/>
                </a:solidFill>
                <a:latin typeface="Times New Roman" pitchFamily="18" charset="0"/>
              </a:rPr>
              <a:t>office</a:t>
            </a:r>
            <a:r>
              <a:rPr lang="en-US" sz="1800">
                <a:solidFill>
                  <a:schemeClr val="hlink"/>
                </a:solidFill>
                <a:latin typeface="Times New Roman" pitchFamily="18" charset="0"/>
              </a:rPr>
              <a:t>    </a:t>
            </a:r>
            <a:r>
              <a:rPr lang="en-US" sz="1800">
                <a:solidFill>
                  <a:srgbClr val="0000DC"/>
                </a:solidFill>
                <a:latin typeface="Times New Roman" pitchFamily="18" charset="0"/>
              </a:rPr>
              <a:t>comments</a:t>
            </a:r>
            <a:endParaRPr lang="en-US" sz="1400">
              <a:latin typeface="Times New Roman" pitchFamily="18" charset="0"/>
            </a:endParaRPr>
          </a:p>
        </p:txBody>
      </p:sp>
      <p:sp>
        <p:nvSpPr>
          <p:cNvPr id="181256" name="Text Box 7"/>
          <p:cNvSpPr txBox="1">
            <a:spLocks noChangeArrowheads="1"/>
          </p:cNvSpPr>
          <p:nvPr/>
        </p:nvSpPr>
        <p:spPr bwMode="auto">
          <a:xfrm>
            <a:off x="2038350" y="2386013"/>
            <a:ext cx="2590800" cy="366712"/>
          </a:xfrm>
          <a:prstGeom prst="rect">
            <a:avLst/>
          </a:prstGeom>
          <a:noFill/>
          <a:ln w="9525">
            <a:noFill/>
            <a:miter lim="800000"/>
            <a:headEnd/>
            <a:tailEnd/>
          </a:ln>
        </p:spPr>
        <p:txBody>
          <a:bodyPr wrap="none">
            <a:spAutoFit/>
          </a:bodyPr>
          <a:lstStyle/>
          <a:p>
            <a:pPr eaLnBrk="0" hangingPunct="0"/>
            <a:r>
              <a:rPr lang="en-US" sz="1800" b="1" i="1">
                <a:latin typeface="Times New Roman" pitchFamily="18" charset="0"/>
              </a:rPr>
              <a:t>Schema of realestate.com</a:t>
            </a:r>
            <a:endParaRPr lang="en-US" sz="1600" b="1" i="1">
              <a:latin typeface="Times New Roman" pitchFamily="18" charset="0"/>
            </a:endParaRPr>
          </a:p>
        </p:txBody>
      </p:sp>
      <p:sp>
        <p:nvSpPr>
          <p:cNvPr id="181257" name="Line 8"/>
          <p:cNvSpPr>
            <a:spLocks noChangeShapeType="1"/>
          </p:cNvSpPr>
          <p:nvPr/>
        </p:nvSpPr>
        <p:spPr bwMode="auto">
          <a:xfrm flipH="1" flipV="1">
            <a:off x="4970463" y="1544638"/>
            <a:ext cx="12700" cy="546100"/>
          </a:xfrm>
          <a:prstGeom prst="line">
            <a:avLst/>
          </a:prstGeom>
          <a:noFill/>
          <a:ln w="38100" cap="sq">
            <a:solidFill>
              <a:srgbClr val="008000"/>
            </a:solidFill>
            <a:round/>
            <a:headEnd type="triangle" w="med" len="sm"/>
            <a:tailEnd type="triangle" w="med" len="sm"/>
          </a:ln>
        </p:spPr>
        <p:txBody>
          <a:bodyPr wrap="none" anchor="ctr"/>
          <a:lstStyle/>
          <a:p>
            <a:endParaRPr lang="en-US"/>
          </a:p>
        </p:txBody>
      </p:sp>
      <p:sp>
        <p:nvSpPr>
          <p:cNvPr id="181258" name="Line 9"/>
          <p:cNvSpPr>
            <a:spLocks noChangeShapeType="1"/>
          </p:cNvSpPr>
          <p:nvPr/>
        </p:nvSpPr>
        <p:spPr bwMode="auto">
          <a:xfrm flipH="1" flipV="1">
            <a:off x="1077913" y="1555750"/>
            <a:ext cx="46037" cy="496888"/>
          </a:xfrm>
          <a:prstGeom prst="line">
            <a:avLst/>
          </a:prstGeom>
          <a:noFill/>
          <a:ln w="38100" cap="sq">
            <a:solidFill>
              <a:srgbClr val="008000"/>
            </a:solidFill>
            <a:round/>
            <a:headEnd type="triangle" w="med" len="sm"/>
            <a:tailEnd type="triangle" w="med" len="sm"/>
          </a:ln>
        </p:spPr>
        <p:txBody>
          <a:bodyPr wrap="none" anchor="ctr"/>
          <a:lstStyle/>
          <a:p>
            <a:endParaRPr lang="en-US"/>
          </a:p>
        </p:txBody>
      </p:sp>
      <p:sp>
        <p:nvSpPr>
          <p:cNvPr id="181259" name="Line 10"/>
          <p:cNvSpPr>
            <a:spLocks noChangeShapeType="1"/>
          </p:cNvSpPr>
          <p:nvPr/>
        </p:nvSpPr>
        <p:spPr bwMode="auto">
          <a:xfrm flipH="1" flipV="1">
            <a:off x="2217738" y="1563688"/>
            <a:ext cx="3175" cy="527050"/>
          </a:xfrm>
          <a:prstGeom prst="line">
            <a:avLst/>
          </a:prstGeom>
          <a:noFill/>
          <a:ln w="38100" cap="sq">
            <a:solidFill>
              <a:srgbClr val="008000"/>
            </a:solidFill>
            <a:round/>
            <a:headEnd type="triangle" w="med" len="sm"/>
            <a:tailEnd type="triangle" w="med" len="sm"/>
          </a:ln>
        </p:spPr>
        <p:txBody>
          <a:bodyPr wrap="none" anchor="ctr"/>
          <a:lstStyle/>
          <a:p>
            <a:endParaRPr lang="en-US"/>
          </a:p>
        </p:txBody>
      </p:sp>
      <p:sp>
        <p:nvSpPr>
          <p:cNvPr id="181260" name="Text Box 11"/>
          <p:cNvSpPr txBox="1">
            <a:spLocks noChangeArrowheads="1"/>
          </p:cNvSpPr>
          <p:nvPr/>
        </p:nvSpPr>
        <p:spPr bwMode="auto">
          <a:xfrm>
            <a:off x="2657475" y="909638"/>
            <a:ext cx="1828800" cy="366712"/>
          </a:xfrm>
          <a:prstGeom prst="rect">
            <a:avLst/>
          </a:prstGeom>
          <a:noFill/>
          <a:ln w="9525">
            <a:noFill/>
            <a:miter lim="800000"/>
            <a:headEnd/>
            <a:tailEnd/>
          </a:ln>
        </p:spPr>
        <p:txBody>
          <a:bodyPr wrap="none">
            <a:spAutoFit/>
          </a:bodyPr>
          <a:lstStyle/>
          <a:p>
            <a:pPr eaLnBrk="0" hangingPunct="0"/>
            <a:r>
              <a:rPr lang="en-US" sz="1800" b="1" i="1">
                <a:latin typeface="Times New Roman" pitchFamily="18" charset="0"/>
              </a:rPr>
              <a:t>Mediated schema</a:t>
            </a:r>
            <a:endParaRPr lang="en-US" sz="1600" b="1" i="1">
              <a:latin typeface="Times New Roman" pitchFamily="18" charset="0"/>
            </a:endParaRPr>
          </a:p>
        </p:txBody>
      </p:sp>
      <p:sp>
        <p:nvSpPr>
          <p:cNvPr id="181261" name="Line 12"/>
          <p:cNvSpPr>
            <a:spLocks noChangeShapeType="1"/>
          </p:cNvSpPr>
          <p:nvPr/>
        </p:nvSpPr>
        <p:spPr bwMode="auto">
          <a:xfrm flipH="1" flipV="1">
            <a:off x="3513138" y="1592263"/>
            <a:ext cx="3175" cy="498475"/>
          </a:xfrm>
          <a:prstGeom prst="line">
            <a:avLst/>
          </a:prstGeom>
          <a:noFill/>
          <a:ln w="38100" cap="sq">
            <a:solidFill>
              <a:srgbClr val="008000"/>
            </a:solidFill>
            <a:round/>
            <a:headEnd type="triangle" w="med" len="sm"/>
            <a:tailEnd type="triangle" w="med" len="sm"/>
          </a:ln>
        </p:spPr>
        <p:txBody>
          <a:bodyPr wrap="none" anchor="ctr"/>
          <a:lstStyle/>
          <a:p>
            <a:endParaRPr lang="en-US"/>
          </a:p>
        </p:txBody>
      </p:sp>
      <p:sp>
        <p:nvSpPr>
          <p:cNvPr id="181262" name="Line 13"/>
          <p:cNvSpPr>
            <a:spLocks noChangeShapeType="1"/>
          </p:cNvSpPr>
          <p:nvPr/>
        </p:nvSpPr>
        <p:spPr bwMode="auto">
          <a:xfrm flipV="1">
            <a:off x="5840413" y="1603375"/>
            <a:ext cx="50800" cy="469900"/>
          </a:xfrm>
          <a:prstGeom prst="line">
            <a:avLst/>
          </a:prstGeom>
          <a:noFill/>
          <a:ln w="38100" cap="sq">
            <a:solidFill>
              <a:srgbClr val="008000"/>
            </a:solidFill>
            <a:round/>
            <a:headEnd type="triangle" w="med" len="sm"/>
            <a:tailEnd type="triangle" w="med" len="sm"/>
          </a:ln>
        </p:spPr>
        <p:txBody>
          <a:bodyPr wrap="none" anchor="ctr"/>
          <a:lstStyle/>
          <a:p>
            <a:endParaRPr lang="en-US"/>
          </a:p>
        </p:txBody>
      </p:sp>
      <p:sp>
        <p:nvSpPr>
          <p:cNvPr id="181263" name="Rectangle 14"/>
          <p:cNvSpPr>
            <a:spLocks noChangeArrowheads="1"/>
          </p:cNvSpPr>
          <p:nvPr/>
        </p:nvSpPr>
        <p:spPr bwMode="auto">
          <a:xfrm>
            <a:off x="438150" y="3590925"/>
            <a:ext cx="7667625" cy="790575"/>
          </a:xfrm>
          <a:prstGeom prst="rect">
            <a:avLst/>
          </a:prstGeom>
          <a:solidFill>
            <a:schemeClr val="bg1"/>
          </a:solidFill>
          <a:ln w="12700" cap="sq">
            <a:solidFill>
              <a:schemeClr val="tx1"/>
            </a:solidFill>
            <a:miter lim="800000"/>
            <a:headEnd type="none" w="sm" len="sm"/>
            <a:tailEnd/>
          </a:ln>
        </p:spPr>
        <p:txBody>
          <a:bodyPr wrap="none" anchor="ctr"/>
          <a:lstStyle/>
          <a:p>
            <a:pPr eaLnBrk="0" hangingPunct="0"/>
            <a:endParaRPr lang="en-US"/>
          </a:p>
        </p:txBody>
      </p:sp>
      <p:sp>
        <p:nvSpPr>
          <p:cNvPr id="181264" name="Text Box 15"/>
          <p:cNvSpPr txBox="1">
            <a:spLocks noChangeArrowheads="1"/>
          </p:cNvSpPr>
          <p:nvPr/>
        </p:nvSpPr>
        <p:spPr bwMode="auto">
          <a:xfrm>
            <a:off x="422275" y="3562350"/>
            <a:ext cx="7632700" cy="915988"/>
          </a:xfrm>
          <a:prstGeom prst="rect">
            <a:avLst/>
          </a:prstGeom>
          <a:noFill/>
          <a:ln w="9525">
            <a:noFill/>
            <a:miter lim="800000"/>
            <a:headEnd/>
            <a:tailEnd/>
          </a:ln>
        </p:spPr>
        <p:txBody>
          <a:bodyPr wrap="none">
            <a:spAutoFit/>
          </a:bodyPr>
          <a:lstStyle/>
          <a:p>
            <a:pPr eaLnBrk="0" hangingPunct="0"/>
            <a:r>
              <a:rPr lang="en-US" sz="1800">
                <a:latin typeface="Times New Roman" pitchFamily="18" charset="0"/>
              </a:rPr>
              <a:t>   $250K          James Smith      (305) 729 0831   (305) 616 1822   Fantastic house</a:t>
            </a:r>
          </a:p>
          <a:p>
            <a:pPr eaLnBrk="0" hangingPunct="0"/>
            <a:r>
              <a:rPr lang="en-US" sz="1800">
                <a:latin typeface="Times New Roman" pitchFamily="18" charset="0"/>
              </a:rPr>
              <a:t>   $320K          Mike Doan        (617) 253 1429   (617) 112 2315   Great location</a:t>
            </a:r>
          </a:p>
          <a:p>
            <a:pPr eaLnBrk="0" hangingPunct="0"/>
            <a:endParaRPr lang="en-US" sz="1800">
              <a:latin typeface="Times New Roman" pitchFamily="18" charset="0"/>
            </a:endParaRPr>
          </a:p>
        </p:txBody>
      </p:sp>
      <p:sp>
        <p:nvSpPr>
          <p:cNvPr id="181265" name="Rectangle 16"/>
          <p:cNvSpPr>
            <a:spLocks noChangeArrowheads="1"/>
          </p:cNvSpPr>
          <p:nvPr/>
        </p:nvSpPr>
        <p:spPr bwMode="auto">
          <a:xfrm>
            <a:off x="438150" y="3124200"/>
            <a:ext cx="7648575" cy="381000"/>
          </a:xfrm>
          <a:prstGeom prst="rect">
            <a:avLst/>
          </a:prstGeom>
          <a:solidFill>
            <a:srgbClr val="CCFFFF"/>
          </a:solidFill>
          <a:ln w="12700" cap="sq">
            <a:solidFill>
              <a:schemeClr val="tx1"/>
            </a:solidFill>
            <a:miter lim="800000"/>
            <a:headEnd type="none" w="sm" len="sm"/>
            <a:tailEnd/>
          </a:ln>
        </p:spPr>
        <p:txBody>
          <a:bodyPr wrap="none" anchor="ctr"/>
          <a:lstStyle/>
          <a:p>
            <a:pPr eaLnBrk="0" hangingPunct="0"/>
            <a:endParaRPr lang="en-US"/>
          </a:p>
        </p:txBody>
      </p:sp>
      <p:sp>
        <p:nvSpPr>
          <p:cNvPr id="181266" name="Line 17"/>
          <p:cNvSpPr>
            <a:spLocks noChangeShapeType="1"/>
          </p:cNvSpPr>
          <p:nvPr/>
        </p:nvSpPr>
        <p:spPr bwMode="auto">
          <a:xfrm>
            <a:off x="742950" y="4238625"/>
            <a:ext cx="323850" cy="0"/>
          </a:xfrm>
          <a:prstGeom prst="line">
            <a:avLst/>
          </a:prstGeom>
          <a:noFill/>
          <a:ln w="25400">
            <a:solidFill>
              <a:schemeClr val="tx1"/>
            </a:solidFill>
            <a:prstDash val="sysDot"/>
            <a:round/>
            <a:headEnd type="none" w="sm" len="sm"/>
            <a:tailEnd/>
          </a:ln>
        </p:spPr>
        <p:txBody>
          <a:bodyPr wrap="none" anchor="ctr"/>
          <a:lstStyle/>
          <a:p>
            <a:endParaRPr lang="en-US"/>
          </a:p>
        </p:txBody>
      </p:sp>
      <p:sp>
        <p:nvSpPr>
          <p:cNvPr id="181267" name="Line 18"/>
          <p:cNvSpPr>
            <a:spLocks noChangeShapeType="1"/>
          </p:cNvSpPr>
          <p:nvPr/>
        </p:nvSpPr>
        <p:spPr bwMode="auto">
          <a:xfrm>
            <a:off x="1952625" y="4238625"/>
            <a:ext cx="323850" cy="0"/>
          </a:xfrm>
          <a:prstGeom prst="line">
            <a:avLst/>
          </a:prstGeom>
          <a:noFill/>
          <a:ln w="25400">
            <a:solidFill>
              <a:schemeClr val="tx1"/>
            </a:solidFill>
            <a:prstDash val="sysDot"/>
            <a:round/>
            <a:headEnd type="none" w="sm" len="sm"/>
            <a:tailEnd/>
          </a:ln>
        </p:spPr>
        <p:txBody>
          <a:bodyPr wrap="none" anchor="ctr"/>
          <a:lstStyle/>
          <a:p>
            <a:endParaRPr lang="en-US"/>
          </a:p>
        </p:txBody>
      </p:sp>
      <p:sp>
        <p:nvSpPr>
          <p:cNvPr id="181268" name="Text Box 19"/>
          <p:cNvSpPr txBox="1">
            <a:spLocks noChangeArrowheads="1"/>
          </p:cNvSpPr>
          <p:nvPr/>
        </p:nvSpPr>
        <p:spPr bwMode="auto">
          <a:xfrm>
            <a:off x="527050" y="3133725"/>
            <a:ext cx="7099300" cy="366713"/>
          </a:xfrm>
          <a:prstGeom prst="rect">
            <a:avLst/>
          </a:prstGeom>
          <a:noFill/>
          <a:ln w="9525">
            <a:noFill/>
            <a:miter lim="800000"/>
            <a:headEnd/>
            <a:tailEnd/>
          </a:ln>
        </p:spPr>
        <p:txBody>
          <a:bodyPr wrap="none">
            <a:spAutoFit/>
          </a:bodyPr>
          <a:lstStyle/>
          <a:p>
            <a:pPr eaLnBrk="0" hangingPunct="0"/>
            <a:r>
              <a:rPr lang="en-US" sz="1800">
                <a:solidFill>
                  <a:srgbClr val="0000DC"/>
                </a:solidFill>
                <a:latin typeface="Times New Roman" pitchFamily="18" charset="0"/>
              </a:rPr>
              <a:t>listed-price     contact-name   contact-phone       office                  comments</a:t>
            </a:r>
            <a:endParaRPr lang="en-US" sz="1600">
              <a:latin typeface="Times New Roman" pitchFamily="18" charset="0"/>
            </a:endParaRPr>
          </a:p>
        </p:txBody>
      </p:sp>
      <p:sp>
        <p:nvSpPr>
          <p:cNvPr id="181269" name="Line 20"/>
          <p:cNvSpPr>
            <a:spLocks noChangeShapeType="1"/>
          </p:cNvSpPr>
          <p:nvPr/>
        </p:nvSpPr>
        <p:spPr bwMode="auto">
          <a:xfrm>
            <a:off x="3429000" y="4238625"/>
            <a:ext cx="323850" cy="0"/>
          </a:xfrm>
          <a:prstGeom prst="line">
            <a:avLst/>
          </a:prstGeom>
          <a:noFill/>
          <a:ln w="25400">
            <a:solidFill>
              <a:schemeClr val="tx1"/>
            </a:solidFill>
            <a:prstDash val="sysDot"/>
            <a:round/>
            <a:headEnd type="none" w="sm" len="sm"/>
            <a:tailEnd/>
          </a:ln>
        </p:spPr>
        <p:txBody>
          <a:bodyPr wrap="none" anchor="ctr"/>
          <a:lstStyle/>
          <a:p>
            <a:endParaRPr lang="en-US"/>
          </a:p>
        </p:txBody>
      </p:sp>
      <p:sp>
        <p:nvSpPr>
          <p:cNvPr id="181270" name="Line 21"/>
          <p:cNvSpPr>
            <a:spLocks noChangeShapeType="1"/>
          </p:cNvSpPr>
          <p:nvPr/>
        </p:nvSpPr>
        <p:spPr bwMode="auto">
          <a:xfrm>
            <a:off x="5000625" y="4238625"/>
            <a:ext cx="323850" cy="0"/>
          </a:xfrm>
          <a:prstGeom prst="line">
            <a:avLst/>
          </a:prstGeom>
          <a:noFill/>
          <a:ln w="25400">
            <a:solidFill>
              <a:schemeClr val="tx1"/>
            </a:solidFill>
            <a:prstDash val="sysDot"/>
            <a:round/>
            <a:headEnd type="none" w="sm" len="sm"/>
            <a:tailEnd/>
          </a:ln>
        </p:spPr>
        <p:txBody>
          <a:bodyPr wrap="none" anchor="ctr"/>
          <a:lstStyle/>
          <a:p>
            <a:endParaRPr lang="en-US"/>
          </a:p>
        </p:txBody>
      </p:sp>
      <p:sp>
        <p:nvSpPr>
          <p:cNvPr id="181271" name="Line 22"/>
          <p:cNvSpPr>
            <a:spLocks noChangeShapeType="1"/>
          </p:cNvSpPr>
          <p:nvPr/>
        </p:nvSpPr>
        <p:spPr bwMode="auto">
          <a:xfrm>
            <a:off x="6619875" y="4238625"/>
            <a:ext cx="323850" cy="0"/>
          </a:xfrm>
          <a:prstGeom prst="line">
            <a:avLst/>
          </a:prstGeom>
          <a:noFill/>
          <a:ln w="25400">
            <a:solidFill>
              <a:schemeClr val="tx1"/>
            </a:solidFill>
            <a:prstDash val="sysDot"/>
            <a:round/>
            <a:headEnd type="none" w="sm" len="sm"/>
            <a:tailEnd/>
          </a:ln>
        </p:spPr>
        <p:txBody>
          <a:bodyPr wrap="none" anchor="ctr"/>
          <a:lstStyle/>
          <a:p>
            <a:endParaRPr lang="en-US"/>
          </a:p>
        </p:txBody>
      </p:sp>
      <p:sp>
        <p:nvSpPr>
          <p:cNvPr id="181272" name="Line 23"/>
          <p:cNvSpPr>
            <a:spLocks noChangeShapeType="1"/>
          </p:cNvSpPr>
          <p:nvPr/>
        </p:nvSpPr>
        <p:spPr bwMode="auto">
          <a:xfrm>
            <a:off x="3257550" y="3114675"/>
            <a:ext cx="0" cy="381000"/>
          </a:xfrm>
          <a:prstGeom prst="line">
            <a:avLst/>
          </a:prstGeom>
          <a:noFill/>
          <a:ln w="12700" cap="sq">
            <a:solidFill>
              <a:schemeClr val="tx1"/>
            </a:solidFill>
            <a:round/>
            <a:headEnd type="none" w="sm" len="sm"/>
            <a:tailEnd/>
          </a:ln>
        </p:spPr>
        <p:txBody>
          <a:bodyPr wrap="none" anchor="ctr"/>
          <a:lstStyle/>
          <a:p>
            <a:endParaRPr lang="en-US"/>
          </a:p>
        </p:txBody>
      </p:sp>
      <p:sp>
        <p:nvSpPr>
          <p:cNvPr id="181273" name="Line 24"/>
          <p:cNvSpPr>
            <a:spLocks noChangeShapeType="1"/>
          </p:cNvSpPr>
          <p:nvPr/>
        </p:nvSpPr>
        <p:spPr bwMode="auto">
          <a:xfrm>
            <a:off x="3257550" y="3590925"/>
            <a:ext cx="0" cy="790575"/>
          </a:xfrm>
          <a:prstGeom prst="line">
            <a:avLst/>
          </a:prstGeom>
          <a:noFill/>
          <a:ln w="12700" cap="sq">
            <a:solidFill>
              <a:schemeClr val="tx1"/>
            </a:solidFill>
            <a:round/>
            <a:headEnd type="none" w="sm" len="sm"/>
            <a:tailEnd/>
          </a:ln>
        </p:spPr>
        <p:txBody>
          <a:bodyPr wrap="none" anchor="ctr"/>
          <a:lstStyle/>
          <a:p>
            <a:endParaRPr lang="en-US"/>
          </a:p>
        </p:txBody>
      </p:sp>
      <p:sp>
        <p:nvSpPr>
          <p:cNvPr id="181274" name="Line 25"/>
          <p:cNvSpPr>
            <a:spLocks noChangeShapeType="1"/>
          </p:cNvSpPr>
          <p:nvPr/>
        </p:nvSpPr>
        <p:spPr bwMode="auto">
          <a:xfrm>
            <a:off x="4857750" y="3581400"/>
            <a:ext cx="0" cy="790575"/>
          </a:xfrm>
          <a:prstGeom prst="line">
            <a:avLst/>
          </a:prstGeom>
          <a:noFill/>
          <a:ln w="12700" cap="sq">
            <a:solidFill>
              <a:schemeClr val="tx1"/>
            </a:solidFill>
            <a:round/>
            <a:headEnd type="none" w="sm" len="sm"/>
            <a:tailEnd/>
          </a:ln>
        </p:spPr>
        <p:txBody>
          <a:bodyPr wrap="none" anchor="ctr"/>
          <a:lstStyle/>
          <a:p>
            <a:endParaRPr lang="en-US"/>
          </a:p>
        </p:txBody>
      </p:sp>
      <p:sp>
        <p:nvSpPr>
          <p:cNvPr id="181275" name="Line 26"/>
          <p:cNvSpPr>
            <a:spLocks noChangeShapeType="1"/>
          </p:cNvSpPr>
          <p:nvPr/>
        </p:nvSpPr>
        <p:spPr bwMode="auto">
          <a:xfrm>
            <a:off x="6438900" y="3590925"/>
            <a:ext cx="0" cy="790575"/>
          </a:xfrm>
          <a:prstGeom prst="line">
            <a:avLst/>
          </a:prstGeom>
          <a:noFill/>
          <a:ln w="12700" cap="sq">
            <a:solidFill>
              <a:schemeClr val="tx1"/>
            </a:solidFill>
            <a:round/>
            <a:headEnd type="none" w="sm" len="sm"/>
            <a:tailEnd/>
          </a:ln>
        </p:spPr>
        <p:txBody>
          <a:bodyPr wrap="none" anchor="ctr"/>
          <a:lstStyle/>
          <a:p>
            <a:endParaRPr lang="en-US"/>
          </a:p>
        </p:txBody>
      </p:sp>
      <p:sp>
        <p:nvSpPr>
          <p:cNvPr id="181276" name="Line 27"/>
          <p:cNvSpPr>
            <a:spLocks noChangeShapeType="1"/>
          </p:cNvSpPr>
          <p:nvPr/>
        </p:nvSpPr>
        <p:spPr bwMode="auto">
          <a:xfrm>
            <a:off x="1685925" y="3590925"/>
            <a:ext cx="0" cy="790575"/>
          </a:xfrm>
          <a:prstGeom prst="line">
            <a:avLst/>
          </a:prstGeom>
          <a:noFill/>
          <a:ln w="12700" cap="sq">
            <a:solidFill>
              <a:schemeClr val="tx1"/>
            </a:solidFill>
            <a:round/>
            <a:headEnd type="none" w="sm" len="sm"/>
            <a:tailEnd/>
          </a:ln>
        </p:spPr>
        <p:txBody>
          <a:bodyPr wrap="none" anchor="ctr"/>
          <a:lstStyle/>
          <a:p>
            <a:endParaRPr lang="en-US"/>
          </a:p>
        </p:txBody>
      </p:sp>
      <p:sp>
        <p:nvSpPr>
          <p:cNvPr id="181277" name="Line 28"/>
          <p:cNvSpPr>
            <a:spLocks noChangeShapeType="1"/>
          </p:cNvSpPr>
          <p:nvPr/>
        </p:nvSpPr>
        <p:spPr bwMode="auto">
          <a:xfrm>
            <a:off x="4867275" y="3114675"/>
            <a:ext cx="0" cy="381000"/>
          </a:xfrm>
          <a:prstGeom prst="line">
            <a:avLst/>
          </a:prstGeom>
          <a:noFill/>
          <a:ln w="12700" cap="sq">
            <a:solidFill>
              <a:schemeClr val="tx1"/>
            </a:solidFill>
            <a:round/>
            <a:headEnd type="none" w="sm" len="sm"/>
            <a:tailEnd/>
          </a:ln>
        </p:spPr>
        <p:txBody>
          <a:bodyPr wrap="none" anchor="ctr"/>
          <a:lstStyle/>
          <a:p>
            <a:endParaRPr lang="en-US"/>
          </a:p>
        </p:txBody>
      </p:sp>
      <p:sp>
        <p:nvSpPr>
          <p:cNvPr id="181278" name="Line 29"/>
          <p:cNvSpPr>
            <a:spLocks noChangeShapeType="1"/>
          </p:cNvSpPr>
          <p:nvPr/>
        </p:nvSpPr>
        <p:spPr bwMode="auto">
          <a:xfrm>
            <a:off x="6429375" y="3114675"/>
            <a:ext cx="0" cy="381000"/>
          </a:xfrm>
          <a:prstGeom prst="line">
            <a:avLst/>
          </a:prstGeom>
          <a:noFill/>
          <a:ln w="12700" cap="sq">
            <a:solidFill>
              <a:schemeClr val="tx1"/>
            </a:solidFill>
            <a:round/>
            <a:headEnd type="none" w="sm" len="sm"/>
            <a:tailEnd/>
          </a:ln>
        </p:spPr>
        <p:txBody>
          <a:bodyPr wrap="none" anchor="ctr"/>
          <a:lstStyle/>
          <a:p>
            <a:endParaRPr lang="en-US"/>
          </a:p>
        </p:txBody>
      </p:sp>
      <p:sp>
        <p:nvSpPr>
          <p:cNvPr id="181279" name="Line 30"/>
          <p:cNvSpPr>
            <a:spLocks noChangeShapeType="1"/>
          </p:cNvSpPr>
          <p:nvPr/>
        </p:nvSpPr>
        <p:spPr bwMode="auto">
          <a:xfrm>
            <a:off x="1695450" y="3114675"/>
            <a:ext cx="0" cy="381000"/>
          </a:xfrm>
          <a:prstGeom prst="line">
            <a:avLst/>
          </a:prstGeom>
          <a:noFill/>
          <a:ln w="12700" cap="sq">
            <a:solidFill>
              <a:schemeClr val="tx1"/>
            </a:solidFill>
            <a:round/>
            <a:headEnd type="none" w="sm" len="sm"/>
            <a:tailEnd/>
          </a:ln>
        </p:spPr>
        <p:txBody>
          <a:bodyPr wrap="none" anchor="ctr"/>
          <a:lstStyle/>
          <a:p>
            <a:endParaRPr lang="en-US"/>
          </a:p>
        </p:txBody>
      </p:sp>
      <p:sp>
        <p:nvSpPr>
          <p:cNvPr id="181280" name="Text Box 31"/>
          <p:cNvSpPr txBox="1">
            <a:spLocks noChangeArrowheads="1"/>
          </p:cNvSpPr>
          <p:nvPr/>
        </p:nvSpPr>
        <p:spPr bwMode="auto">
          <a:xfrm>
            <a:off x="346075" y="2724150"/>
            <a:ext cx="1536700" cy="366713"/>
          </a:xfrm>
          <a:prstGeom prst="rect">
            <a:avLst/>
          </a:prstGeom>
          <a:noFill/>
          <a:ln w="9525">
            <a:noFill/>
            <a:miter lim="800000"/>
            <a:headEnd/>
            <a:tailEnd/>
          </a:ln>
        </p:spPr>
        <p:txBody>
          <a:bodyPr wrap="none">
            <a:spAutoFit/>
          </a:bodyPr>
          <a:lstStyle/>
          <a:p>
            <a:pPr eaLnBrk="0" hangingPunct="0"/>
            <a:r>
              <a:rPr lang="en-US" sz="1800" b="1" i="1">
                <a:latin typeface="Times New Roman" pitchFamily="18" charset="0"/>
              </a:rPr>
              <a:t>realestate.com</a:t>
            </a:r>
            <a:endParaRPr lang="en-US" sz="1600" b="1" i="1">
              <a:latin typeface="Times New Roman" pitchFamily="18" charset="0"/>
            </a:endParaRPr>
          </a:p>
        </p:txBody>
      </p:sp>
      <p:sp>
        <p:nvSpPr>
          <p:cNvPr id="181281" name="AutoShape 32"/>
          <p:cNvSpPr>
            <a:spLocks noChangeArrowheads="1"/>
          </p:cNvSpPr>
          <p:nvPr/>
        </p:nvSpPr>
        <p:spPr bwMode="auto">
          <a:xfrm>
            <a:off x="6143625" y="4514850"/>
            <a:ext cx="2505075" cy="1200150"/>
          </a:xfrm>
          <a:prstGeom prst="wedgeRoundRectCallout">
            <a:avLst>
              <a:gd name="adj1" fmla="val -6148"/>
              <a:gd name="adj2" fmla="val -73014"/>
              <a:gd name="adj3" fmla="val 16667"/>
            </a:avLst>
          </a:prstGeom>
          <a:solidFill>
            <a:schemeClr val="bg1"/>
          </a:solidFill>
          <a:ln w="12700" cap="sq">
            <a:solidFill>
              <a:schemeClr val="tx1"/>
            </a:solidFill>
            <a:miter lim="800000"/>
            <a:headEnd type="none" w="sm" len="sm"/>
            <a:tailEnd/>
          </a:ln>
        </p:spPr>
        <p:txBody>
          <a:bodyPr wrap="none" anchor="ctr"/>
          <a:lstStyle/>
          <a:p>
            <a:pPr eaLnBrk="0" hangingPunct="0"/>
            <a:r>
              <a:rPr lang="en-US" sz="1800" i="1">
                <a:solidFill>
                  <a:schemeClr val="hlink"/>
                </a:solidFill>
                <a:latin typeface="Times New Roman" pitchFamily="18" charset="0"/>
              </a:rPr>
              <a:t>If </a:t>
            </a:r>
            <a:r>
              <a:rPr lang="ja-JP" altLang="en-US" sz="1800" i="1">
                <a:solidFill>
                  <a:schemeClr val="hlink"/>
                </a:solidFill>
                <a:latin typeface="Times New Roman" pitchFamily="18" charset="0"/>
              </a:rPr>
              <a:t>“</a:t>
            </a:r>
            <a:r>
              <a:rPr lang="en-US" altLang="ja-JP" sz="1800" i="1">
                <a:latin typeface="Times New Roman" pitchFamily="18" charset="0"/>
              </a:rPr>
              <a:t>fantastic</a:t>
            </a:r>
            <a:r>
              <a:rPr lang="ja-JP" altLang="en-US" sz="1800" i="1">
                <a:solidFill>
                  <a:schemeClr val="hlink"/>
                </a:solidFill>
                <a:latin typeface="Times New Roman" pitchFamily="18" charset="0"/>
              </a:rPr>
              <a:t>”</a:t>
            </a:r>
            <a:r>
              <a:rPr lang="en-US" altLang="ja-JP" sz="1800" i="1">
                <a:solidFill>
                  <a:schemeClr val="hlink"/>
                </a:solidFill>
                <a:latin typeface="Times New Roman" pitchFamily="18" charset="0"/>
              </a:rPr>
              <a:t> &amp; </a:t>
            </a:r>
            <a:r>
              <a:rPr lang="ja-JP" altLang="en-US" sz="1800" i="1">
                <a:solidFill>
                  <a:schemeClr val="hlink"/>
                </a:solidFill>
                <a:latin typeface="Times New Roman" pitchFamily="18" charset="0"/>
              </a:rPr>
              <a:t>“</a:t>
            </a:r>
            <a:r>
              <a:rPr lang="en-US" altLang="ja-JP" sz="1800" i="1">
                <a:latin typeface="Times New Roman" pitchFamily="18" charset="0"/>
              </a:rPr>
              <a:t>great</a:t>
            </a:r>
            <a:r>
              <a:rPr lang="ja-JP" altLang="en-US" sz="1800" i="1">
                <a:solidFill>
                  <a:schemeClr val="hlink"/>
                </a:solidFill>
                <a:latin typeface="Times New Roman" pitchFamily="18" charset="0"/>
              </a:rPr>
              <a:t>”</a:t>
            </a:r>
            <a:r>
              <a:rPr lang="en-US" altLang="ja-JP" sz="1800" i="1">
                <a:solidFill>
                  <a:schemeClr val="hlink"/>
                </a:solidFill>
                <a:latin typeface="Times New Roman" pitchFamily="18" charset="0"/>
              </a:rPr>
              <a:t> </a:t>
            </a:r>
            <a:br>
              <a:rPr lang="en-US" altLang="ja-JP" sz="1800" i="1">
                <a:solidFill>
                  <a:schemeClr val="hlink"/>
                </a:solidFill>
                <a:latin typeface="Times New Roman" pitchFamily="18" charset="0"/>
              </a:rPr>
            </a:br>
            <a:r>
              <a:rPr lang="en-US" altLang="ja-JP" sz="1800" i="1">
                <a:solidFill>
                  <a:schemeClr val="hlink"/>
                </a:solidFill>
                <a:latin typeface="Times New Roman" pitchFamily="18" charset="0"/>
              </a:rPr>
              <a:t>occur frequently in </a:t>
            </a:r>
            <a:br>
              <a:rPr lang="en-US" altLang="ja-JP" sz="1800" i="1">
                <a:solidFill>
                  <a:schemeClr val="hlink"/>
                </a:solidFill>
                <a:latin typeface="Times New Roman" pitchFamily="18" charset="0"/>
              </a:rPr>
            </a:br>
            <a:r>
              <a:rPr lang="en-US" altLang="ja-JP" sz="1800" i="1">
                <a:solidFill>
                  <a:schemeClr val="hlink"/>
                </a:solidFill>
                <a:latin typeface="Times New Roman" pitchFamily="18" charset="0"/>
              </a:rPr>
              <a:t>data instances </a:t>
            </a:r>
          </a:p>
          <a:p>
            <a:pPr eaLnBrk="0" hangingPunct="0"/>
            <a:r>
              <a:rPr lang="en-US" sz="1800" i="1">
                <a:solidFill>
                  <a:schemeClr val="hlink"/>
                </a:solidFill>
                <a:latin typeface="Times New Roman" pitchFamily="18" charset="0"/>
              </a:rPr>
              <a:t>          =&gt; description</a:t>
            </a:r>
          </a:p>
        </p:txBody>
      </p:sp>
      <p:sp>
        <p:nvSpPr>
          <p:cNvPr id="181282" name="Rectangle 33"/>
          <p:cNvSpPr>
            <a:spLocks noChangeArrowheads="1"/>
          </p:cNvSpPr>
          <p:nvPr/>
        </p:nvSpPr>
        <p:spPr bwMode="auto">
          <a:xfrm>
            <a:off x="447675" y="5067300"/>
            <a:ext cx="4524375" cy="333375"/>
          </a:xfrm>
          <a:prstGeom prst="rect">
            <a:avLst/>
          </a:prstGeom>
          <a:solidFill>
            <a:srgbClr val="CCFFFF"/>
          </a:solidFill>
          <a:ln w="12700" cap="sq">
            <a:solidFill>
              <a:schemeClr val="tx1"/>
            </a:solidFill>
            <a:miter lim="800000"/>
            <a:headEnd type="none" w="sm" len="sm"/>
            <a:tailEnd/>
          </a:ln>
        </p:spPr>
        <p:txBody>
          <a:bodyPr wrap="none" anchor="ctr"/>
          <a:lstStyle/>
          <a:p>
            <a:pPr eaLnBrk="0" hangingPunct="0"/>
            <a:endParaRPr lang="en-US"/>
          </a:p>
        </p:txBody>
      </p:sp>
      <p:sp>
        <p:nvSpPr>
          <p:cNvPr id="181283" name="Rectangle 34"/>
          <p:cNvSpPr>
            <a:spLocks noChangeArrowheads="1"/>
          </p:cNvSpPr>
          <p:nvPr/>
        </p:nvSpPr>
        <p:spPr bwMode="auto">
          <a:xfrm>
            <a:off x="457200" y="5467350"/>
            <a:ext cx="4524375" cy="666750"/>
          </a:xfrm>
          <a:prstGeom prst="rect">
            <a:avLst/>
          </a:prstGeom>
          <a:solidFill>
            <a:schemeClr val="bg1"/>
          </a:solidFill>
          <a:ln w="12700" cap="sq">
            <a:solidFill>
              <a:schemeClr val="tx1"/>
            </a:solidFill>
            <a:miter lim="800000"/>
            <a:headEnd type="none" w="sm" len="sm"/>
            <a:tailEnd/>
          </a:ln>
        </p:spPr>
        <p:txBody>
          <a:bodyPr wrap="none" anchor="ctr"/>
          <a:lstStyle/>
          <a:p>
            <a:pPr eaLnBrk="0" hangingPunct="0"/>
            <a:endParaRPr lang="en-US"/>
          </a:p>
        </p:txBody>
      </p:sp>
      <p:sp>
        <p:nvSpPr>
          <p:cNvPr id="181284" name="Text Box 35"/>
          <p:cNvSpPr txBox="1">
            <a:spLocks noChangeArrowheads="1"/>
          </p:cNvSpPr>
          <p:nvPr/>
        </p:nvSpPr>
        <p:spPr bwMode="auto">
          <a:xfrm>
            <a:off x="536575" y="5038725"/>
            <a:ext cx="4083050" cy="366713"/>
          </a:xfrm>
          <a:prstGeom prst="rect">
            <a:avLst/>
          </a:prstGeom>
          <a:noFill/>
          <a:ln w="9525">
            <a:noFill/>
            <a:miter lim="800000"/>
            <a:headEnd/>
            <a:tailEnd/>
          </a:ln>
        </p:spPr>
        <p:txBody>
          <a:bodyPr wrap="none">
            <a:spAutoFit/>
          </a:bodyPr>
          <a:lstStyle/>
          <a:p>
            <a:pPr eaLnBrk="0" hangingPunct="0"/>
            <a:r>
              <a:rPr lang="en-US" sz="1800">
                <a:solidFill>
                  <a:srgbClr val="0000DC"/>
                </a:solidFill>
                <a:latin typeface="Times New Roman" pitchFamily="18" charset="0"/>
              </a:rPr>
              <a:t>sold-at           contact-agent         extra-info</a:t>
            </a:r>
            <a:endParaRPr lang="en-US" sz="1800">
              <a:latin typeface="Times New Roman" pitchFamily="18" charset="0"/>
            </a:endParaRPr>
          </a:p>
        </p:txBody>
      </p:sp>
      <p:sp>
        <p:nvSpPr>
          <p:cNvPr id="181285" name="Text Box 36"/>
          <p:cNvSpPr txBox="1">
            <a:spLocks noChangeArrowheads="1"/>
          </p:cNvSpPr>
          <p:nvPr/>
        </p:nvSpPr>
        <p:spPr bwMode="auto">
          <a:xfrm>
            <a:off x="498475" y="5467350"/>
            <a:ext cx="4508500" cy="915988"/>
          </a:xfrm>
          <a:prstGeom prst="rect">
            <a:avLst/>
          </a:prstGeom>
          <a:noFill/>
          <a:ln w="9525">
            <a:noFill/>
            <a:miter lim="800000"/>
            <a:headEnd/>
            <a:tailEnd/>
          </a:ln>
        </p:spPr>
        <p:txBody>
          <a:bodyPr wrap="none">
            <a:spAutoFit/>
          </a:bodyPr>
          <a:lstStyle/>
          <a:p>
            <a:pPr eaLnBrk="0" hangingPunct="0"/>
            <a:r>
              <a:rPr lang="en-US" sz="1800">
                <a:latin typeface="Times New Roman" pitchFamily="18" charset="0"/>
              </a:rPr>
              <a:t>  $350K          (206) 634 9435   Beautiful yard</a:t>
            </a:r>
          </a:p>
          <a:p>
            <a:pPr eaLnBrk="0" hangingPunct="0"/>
            <a:r>
              <a:rPr lang="en-US" sz="1800">
                <a:latin typeface="Times New Roman" pitchFamily="18" charset="0"/>
              </a:rPr>
              <a:t>  $230K          (617) 335 4243   Close to Seattle</a:t>
            </a:r>
          </a:p>
          <a:p>
            <a:pPr eaLnBrk="0" hangingPunct="0"/>
            <a:r>
              <a:rPr lang="en-US" sz="1800">
                <a:latin typeface="Times New Roman" pitchFamily="18" charset="0"/>
              </a:rPr>
              <a:t>   </a:t>
            </a:r>
          </a:p>
        </p:txBody>
      </p:sp>
      <p:sp>
        <p:nvSpPr>
          <p:cNvPr id="181286" name="Line 37"/>
          <p:cNvSpPr>
            <a:spLocks noChangeShapeType="1"/>
          </p:cNvSpPr>
          <p:nvPr/>
        </p:nvSpPr>
        <p:spPr bwMode="auto">
          <a:xfrm>
            <a:off x="1781175" y="5467350"/>
            <a:ext cx="0" cy="676275"/>
          </a:xfrm>
          <a:prstGeom prst="line">
            <a:avLst/>
          </a:prstGeom>
          <a:noFill/>
          <a:ln w="12700" cap="sq">
            <a:solidFill>
              <a:schemeClr val="tx1"/>
            </a:solidFill>
            <a:round/>
            <a:headEnd type="none" w="sm" len="sm"/>
            <a:tailEnd/>
          </a:ln>
        </p:spPr>
        <p:txBody>
          <a:bodyPr wrap="none" anchor="ctr"/>
          <a:lstStyle/>
          <a:p>
            <a:endParaRPr lang="en-US"/>
          </a:p>
        </p:txBody>
      </p:sp>
      <p:sp>
        <p:nvSpPr>
          <p:cNvPr id="181287" name="Line 38"/>
          <p:cNvSpPr>
            <a:spLocks noChangeShapeType="1"/>
          </p:cNvSpPr>
          <p:nvPr/>
        </p:nvSpPr>
        <p:spPr bwMode="auto">
          <a:xfrm>
            <a:off x="3381375" y="5467350"/>
            <a:ext cx="0" cy="676275"/>
          </a:xfrm>
          <a:prstGeom prst="line">
            <a:avLst/>
          </a:prstGeom>
          <a:noFill/>
          <a:ln w="12700" cap="sq">
            <a:solidFill>
              <a:schemeClr val="tx1"/>
            </a:solidFill>
            <a:round/>
            <a:headEnd type="none" w="sm" len="sm"/>
            <a:tailEnd/>
          </a:ln>
        </p:spPr>
        <p:txBody>
          <a:bodyPr wrap="none" anchor="ctr"/>
          <a:lstStyle/>
          <a:p>
            <a:endParaRPr lang="en-US"/>
          </a:p>
        </p:txBody>
      </p:sp>
      <p:sp>
        <p:nvSpPr>
          <p:cNvPr id="181288" name="Line 39"/>
          <p:cNvSpPr>
            <a:spLocks noChangeShapeType="1"/>
          </p:cNvSpPr>
          <p:nvPr/>
        </p:nvSpPr>
        <p:spPr bwMode="auto">
          <a:xfrm>
            <a:off x="3381375" y="5067300"/>
            <a:ext cx="0" cy="314325"/>
          </a:xfrm>
          <a:prstGeom prst="line">
            <a:avLst/>
          </a:prstGeom>
          <a:noFill/>
          <a:ln w="12700" cap="sq">
            <a:solidFill>
              <a:schemeClr val="tx1"/>
            </a:solidFill>
            <a:round/>
            <a:headEnd type="none" w="sm" len="sm"/>
            <a:tailEnd/>
          </a:ln>
        </p:spPr>
        <p:txBody>
          <a:bodyPr wrap="none" anchor="ctr"/>
          <a:lstStyle/>
          <a:p>
            <a:endParaRPr lang="en-US"/>
          </a:p>
        </p:txBody>
      </p:sp>
      <p:sp>
        <p:nvSpPr>
          <p:cNvPr id="181289" name="Line 40"/>
          <p:cNvSpPr>
            <a:spLocks noChangeShapeType="1"/>
          </p:cNvSpPr>
          <p:nvPr/>
        </p:nvSpPr>
        <p:spPr bwMode="auto">
          <a:xfrm>
            <a:off x="1781175" y="5067300"/>
            <a:ext cx="0" cy="314325"/>
          </a:xfrm>
          <a:prstGeom prst="line">
            <a:avLst/>
          </a:prstGeom>
          <a:noFill/>
          <a:ln w="12700" cap="sq">
            <a:solidFill>
              <a:schemeClr val="tx1"/>
            </a:solidFill>
            <a:round/>
            <a:headEnd type="none" w="sm" len="sm"/>
            <a:tailEnd/>
          </a:ln>
        </p:spPr>
        <p:txBody>
          <a:bodyPr wrap="none" anchor="ctr"/>
          <a:lstStyle/>
          <a:p>
            <a:endParaRPr lang="en-US"/>
          </a:p>
        </p:txBody>
      </p:sp>
      <p:sp>
        <p:nvSpPr>
          <p:cNvPr id="181290" name="Line 41"/>
          <p:cNvSpPr>
            <a:spLocks noChangeShapeType="1"/>
          </p:cNvSpPr>
          <p:nvPr/>
        </p:nvSpPr>
        <p:spPr bwMode="auto">
          <a:xfrm>
            <a:off x="1781175" y="5057775"/>
            <a:ext cx="0" cy="314325"/>
          </a:xfrm>
          <a:prstGeom prst="line">
            <a:avLst/>
          </a:prstGeom>
          <a:noFill/>
          <a:ln w="12700" cap="sq">
            <a:solidFill>
              <a:schemeClr val="tx1"/>
            </a:solidFill>
            <a:round/>
            <a:headEnd type="none" w="sm" len="sm"/>
            <a:tailEnd/>
          </a:ln>
        </p:spPr>
        <p:txBody>
          <a:bodyPr wrap="none" anchor="ctr"/>
          <a:lstStyle/>
          <a:p>
            <a:endParaRPr lang="en-US"/>
          </a:p>
        </p:txBody>
      </p:sp>
      <p:sp>
        <p:nvSpPr>
          <p:cNvPr id="181291" name="Text Box 42"/>
          <p:cNvSpPr txBox="1">
            <a:spLocks noChangeArrowheads="1"/>
          </p:cNvSpPr>
          <p:nvPr/>
        </p:nvSpPr>
        <p:spPr bwMode="auto">
          <a:xfrm>
            <a:off x="384175" y="4676775"/>
            <a:ext cx="1244600" cy="366713"/>
          </a:xfrm>
          <a:prstGeom prst="rect">
            <a:avLst/>
          </a:prstGeom>
          <a:noFill/>
          <a:ln w="9525">
            <a:noFill/>
            <a:miter lim="800000"/>
            <a:headEnd/>
            <a:tailEnd/>
          </a:ln>
        </p:spPr>
        <p:txBody>
          <a:bodyPr wrap="none">
            <a:spAutoFit/>
          </a:bodyPr>
          <a:lstStyle/>
          <a:p>
            <a:pPr eaLnBrk="0" hangingPunct="0"/>
            <a:r>
              <a:rPr lang="en-US" sz="1800" b="1" i="1">
                <a:latin typeface="Times New Roman" pitchFamily="18" charset="0"/>
              </a:rPr>
              <a:t>homes.com</a:t>
            </a:r>
            <a:endParaRPr lang="en-US" sz="1600" b="1" i="1">
              <a:latin typeface="Times New Roman" pitchFamily="18" charset="0"/>
            </a:endParaRPr>
          </a:p>
        </p:txBody>
      </p:sp>
      <p:sp>
        <p:nvSpPr>
          <p:cNvPr id="181292" name="AutoShape 43"/>
          <p:cNvSpPr>
            <a:spLocks noChangeArrowheads="1"/>
          </p:cNvSpPr>
          <p:nvPr/>
        </p:nvSpPr>
        <p:spPr bwMode="auto">
          <a:xfrm>
            <a:off x="7129463" y="1276350"/>
            <a:ext cx="1681162" cy="874713"/>
          </a:xfrm>
          <a:prstGeom prst="wedgeRoundRectCallout">
            <a:avLst>
              <a:gd name="adj1" fmla="val -175968"/>
              <a:gd name="adj2" fmla="val 12616"/>
              <a:gd name="adj3" fmla="val 16667"/>
            </a:avLst>
          </a:prstGeom>
          <a:solidFill>
            <a:schemeClr val="bg1"/>
          </a:solidFill>
          <a:ln w="9525">
            <a:solidFill>
              <a:schemeClr val="tx1"/>
            </a:solidFill>
            <a:miter lim="800000"/>
            <a:headEnd/>
            <a:tailEnd/>
          </a:ln>
        </p:spPr>
        <p:txBody>
          <a:bodyPr wrap="none" anchor="ctr"/>
          <a:lstStyle/>
          <a:p>
            <a:pPr algn="ctr" eaLnBrk="0" hangingPunct="0"/>
            <a:r>
              <a:rPr lang="en-US" sz="1800" i="1">
                <a:solidFill>
                  <a:schemeClr val="hlink"/>
                </a:solidFill>
                <a:latin typeface="Times New Roman" pitchFamily="18" charset="0"/>
              </a:rPr>
              <a:t>If </a:t>
            </a:r>
            <a:r>
              <a:rPr lang="ja-JP" altLang="en-US" sz="1800" i="1">
                <a:solidFill>
                  <a:schemeClr val="hlink"/>
                </a:solidFill>
                <a:latin typeface="Times New Roman" pitchFamily="18" charset="0"/>
              </a:rPr>
              <a:t>“</a:t>
            </a:r>
            <a:r>
              <a:rPr lang="en-US" altLang="ja-JP" sz="1800" i="1">
                <a:solidFill>
                  <a:srgbClr val="0000DC"/>
                </a:solidFill>
                <a:latin typeface="Times New Roman" pitchFamily="18" charset="0"/>
              </a:rPr>
              <a:t>office</a:t>
            </a:r>
            <a:r>
              <a:rPr lang="ja-JP" altLang="en-US" sz="1800" i="1">
                <a:solidFill>
                  <a:schemeClr val="hlink"/>
                </a:solidFill>
                <a:latin typeface="Times New Roman" pitchFamily="18" charset="0"/>
              </a:rPr>
              <a:t>”</a:t>
            </a:r>
            <a:r>
              <a:rPr lang="en-US" altLang="ja-JP" sz="1800" i="1">
                <a:solidFill>
                  <a:schemeClr val="hlink"/>
                </a:solidFill>
                <a:latin typeface="Times New Roman" pitchFamily="18" charset="0"/>
              </a:rPr>
              <a:t> </a:t>
            </a:r>
            <a:br>
              <a:rPr lang="en-US" altLang="ja-JP" sz="1800" i="1">
                <a:solidFill>
                  <a:schemeClr val="hlink"/>
                </a:solidFill>
                <a:latin typeface="Times New Roman" pitchFamily="18" charset="0"/>
              </a:rPr>
            </a:br>
            <a:r>
              <a:rPr lang="en-US" altLang="ja-JP" sz="1800" i="1">
                <a:solidFill>
                  <a:schemeClr val="hlink"/>
                </a:solidFill>
                <a:latin typeface="Times New Roman" pitchFamily="18" charset="0"/>
              </a:rPr>
              <a:t>occurs in name </a:t>
            </a:r>
          </a:p>
          <a:p>
            <a:pPr algn="ctr" eaLnBrk="0" hangingPunct="0"/>
            <a:r>
              <a:rPr lang="en-US" sz="1800" i="1">
                <a:solidFill>
                  <a:schemeClr val="hlink"/>
                </a:solidFill>
                <a:latin typeface="Times New Roman" pitchFamily="18" charset="0"/>
              </a:rPr>
              <a:t>=&gt; office-phone</a:t>
            </a:r>
            <a:endParaRPr lang="en-US" sz="1600">
              <a:solidFill>
                <a:schemeClr val="hlink"/>
              </a:solidFill>
              <a:latin typeface="Times New Roman" pitchFamily="18" charset="0"/>
            </a:endParaRPr>
          </a:p>
        </p:txBody>
      </p:sp>
      <p:sp>
        <p:nvSpPr>
          <p:cNvPr id="181293" name="Freeform 44"/>
          <p:cNvSpPr>
            <a:spLocks/>
          </p:cNvSpPr>
          <p:nvPr/>
        </p:nvSpPr>
        <p:spPr bwMode="auto">
          <a:xfrm>
            <a:off x="1663700" y="4752975"/>
            <a:ext cx="727075" cy="1087438"/>
          </a:xfrm>
          <a:custGeom>
            <a:avLst/>
            <a:gdLst>
              <a:gd name="T0" fmla="*/ 2147483647 w 458"/>
              <a:gd name="T1" fmla="*/ 0 h 685"/>
              <a:gd name="T2" fmla="*/ 2147483647 w 458"/>
              <a:gd name="T3" fmla="*/ 2147483647 h 685"/>
              <a:gd name="T4" fmla="*/ 2147483647 w 458"/>
              <a:gd name="T5" fmla="*/ 2147483647 h 685"/>
              <a:gd name="T6" fmla="*/ 2147483647 w 458"/>
              <a:gd name="T7" fmla="*/ 2147483647 h 685"/>
              <a:gd name="T8" fmla="*/ 2147483647 w 458"/>
              <a:gd name="T9" fmla="*/ 2147483647 h 685"/>
              <a:gd name="T10" fmla="*/ 0 60000 65536"/>
              <a:gd name="T11" fmla="*/ 0 60000 65536"/>
              <a:gd name="T12" fmla="*/ 0 60000 65536"/>
              <a:gd name="T13" fmla="*/ 0 60000 65536"/>
              <a:gd name="T14" fmla="*/ 0 60000 65536"/>
              <a:gd name="T15" fmla="*/ 0 w 458"/>
              <a:gd name="T16" fmla="*/ 0 h 685"/>
              <a:gd name="T17" fmla="*/ 458 w 458"/>
              <a:gd name="T18" fmla="*/ 685 h 685"/>
            </a:gdLst>
            <a:ahLst/>
            <a:cxnLst>
              <a:cxn ang="T10">
                <a:pos x="T0" y="T1"/>
              </a:cxn>
              <a:cxn ang="T11">
                <a:pos x="T2" y="T3"/>
              </a:cxn>
              <a:cxn ang="T12">
                <a:pos x="T4" y="T5"/>
              </a:cxn>
              <a:cxn ang="T13">
                <a:pos x="T6" y="T7"/>
              </a:cxn>
              <a:cxn ang="T14">
                <a:pos x="T8" y="T9"/>
              </a:cxn>
            </a:cxnLst>
            <a:rect l="T15" t="T16" r="T17" b="T18"/>
            <a:pathLst>
              <a:path w="458" h="685">
                <a:moveTo>
                  <a:pt x="458" y="0"/>
                </a:moveTo>
                <a:cubicBezTo>
                  <a:pt x="387" y="10"/>
                  <a:pt x="317" y="21"/>
                  <a:pt x="260" y="60"/>
                </a:cubicBezTo>
                <a:cubicBezTo>
                  <a:pt x="203" y="99"/>
                  <a:pt x="153" y="136"/>
                  <a:pt x="116" y="234"/>
                </a:cubicBezTo>
                <a:cubicBezTo>
                  <a:pt x="79" y="332"/>
                  <a:pt x="0" y="685"/>
                  <a:pt x="38" y="648"/>
                </a:cubicBezTo>
                <a:cubicBezTo>
                  <a:pt x="76" y="611"/>
                  <a:pt x="210" y="311"/>
                  <a:pt x="344" y="12"/>
                </a:cubicBezTo>
              </a:path>
            </a:pathLst>
          </a:custGeom>
          <a:noFill/>
          <a:ln w="9525">
            <a:noFill/>
            <a:round/>
            <a:headEnd/>
            <a:tailEnd/>
          </a:ln>
        </p:spPr>
        <p:txBody>
          <a:bodyPr wrap="none" lIns="91282" tIns="45643" rIns="91282" bIns="45643" anchor="ctr"/>
          <a:lstStyle/>
          <a:p>
            <a:endParaRPr lang="en-US"/>
          </a:p>
        </p:txBody>
      </p:sp>
      <p:sp>
        <p:nvSpPr>
          <p:cNvPr id="181294" name="Freeform 45"/>
          <p:cNvSpPr>
            <a:spLocks/>
          </p:cNvSpPr>
          <p:nvPr/>
        </p:nvSpPr>
        <p:spPr bwMode="auto">
          <a:xfrm>
            <a:off x="1754188" y="4781550"/>
            <a:ext cx="855662" cy="398463"/>
          </a:xfrm>
          <a:custGeom>
            <a:avLst/>
            <a:gdLst>
              <a:gd name="T0" fmla="*/ 2147483647 w 539"/>
              <a:gd name="T1" fmla="*/ 0 h 251"/>
              <a:gd name="T2" fmla="*/ 2147483647 w 539"/>
              <a:gd name="T3" fmla="*/ 2147483647 h 251"/>
              <a:gd name="T4" fmla="*/ 2147483647 w 539"/>
              <a:gd name="T5" fmla="*/ 2147483647 h 251"/>
              <a:gd name="T6" fmla="*/ 0 60000 65536"/>
              <a:gd name="T7" fmla="*/ 0 60000 65536"/>
              <a:gd name="T8" fmla="*/ 0 60000 65536"/>
              <a:gd name="T9" fmla="*/ 0 w 539"/>
              <a:gd name="T10" fmla="*/ 0 h 251"/>
              <a:gd name="T11" fmla="*/ 539 w 539"/>
              <a:gd name="T12" fmla="*/ 251 h 251"/>
            </a:gdLst>
            <a:ahLst/>
            <a:cxnLst>
              <a:cxn ang="T6">
                <a:pos x="T0" y="T1"/>
              </a:cxn>
              <a:cxn ang="T7">
                <a:pos x="T2" y="T3"/>
              </a:cxn>
              <a:cxn ang="T8">
                <a:pos x="T4" y="T5"/>
              </a:cxn>
            </a:cxnLst>
            <a:rect l="T9" t="T10" r="T11" b="T12"/>
            <a:pathLst>
              <a:path w="539" h="251">
                <a:moveTo>
                  <a:pt x="539" y="0"/>
                </a:moveTo>
                <a:cubicBezTo>
                  <a:pt x="316" y="108"/>
                  <a:pt x="94" y="217"/>
                  <a:pt x="47" y="234"/>
                </a:cubicBezTo>
                <a:cubicBezTo>
                  <a:pt x="0" y="251"/>
                  <a:pt x="128" y="176"/>
                  <a:pt x="257" y="102"/>
                </a:cubicBezTo>
              </a:path>
            </a:pathLst>
          </a:custGeom>
          <a:noFill/>
          <a:ln w="9525">
            <a:noFill/>
            <a:round/>
            <a:headEnd/>
            <a:tailEnd/>
          </a:ln>
        </p:spPr>
        <p:txBody>
          <a:bodyPr wrap="none" lIns="91282" tIns="45643" rIns="91282" bIns="45643" anchor="ctr"/>
          <a:lstStyle/>
          <a:p>
            <a:endParaRPr lang="en-US"/>
          </a:p>
        </p:txBody>
      </p:sp>
      <p:sp>
        <p:nvSpPr>
          <p:cNvPr id="181295" name="Freeform 46"/>
          <p:cNvSpPr>
            <a:spLocks/>
          </p:cNvSpPr>
          <p:nvPr/>
        </p:nvSpPr>
        <p:spPr bwMode="auto">
          <a:xfrm>
            <a:off x="1665288" y="4579938"/>
            <a:ext cx="1801812" cy="2020887"/>
          </a:xfrm>
          <a:custGeom>
            <a:avLst/>
            <a:gdLst>
              <a:gd name="T0" fmla="*/ 2147483647 w 1135"/>
              <a:gd name="T1" fmla="*/ 2147483647 h 1273"/>
              <a:gd name="T2" fmla="*/ 2147483647 w 1135"/>
              <a:gd name="T3" fmla="*/ 2147483647 h 1273"/>
              <a:gd name="T4" fmla="*/ 2147483647 w 1135"/>
              <a:gd name="T5" fmla="*/ 2147483647 h 1273"/>
              <a:gd name="T6" fmla="*/ 2147483647 w 1135"/>
              <a:gd name="T7" fmla="*/ 2147483647 h 1273"/>
              <a:gd name="T8" fmla="*/ 2147483647 w 1135"/>
              <a:gd name="T9" fmla="*/ 2147483647 h 1273"/>
              <a:gd name="T10" fmla="*/ 2147483647 w 1135"/>
              <a:gd name="T11" fmla="*/ 2147483647 h 1273"/>
              <a:gd name="T12" fmla="*/ 2147483647 w 1135"/>
              <a:gd name="T13" fmla="*/ 2147483647 h 1273"/>
              <a:gd name="T14" fmla="*/ 2147483647 w 1135"/>
              <a:gd name="T15" fmla="*/ 2147483647 h 1273"/>
              <a:gd name="T16" fmla="*/ 2147483647 w 1135"/>
              <a:gd name="T17" fmla="*/ 2147483647 h 1273"/>
              <a:gd name="T18" fmla="*/ 2147483647 w 1135"/>
              <a:gd name="T19" fmla="*/ 2147483647 h 1273"/>
              <a:gd name="T20" fmla="*/ 2147483647 w 1135"/>
              <a:gd name="T21" fmla="*/ 2147483647 h 1273"/>
              <a:gd name="T22" fmla="*/ 2147483647 w 1135"/>
              <a:gd name="T23" fmla="*/ 2147483647 h 1273"/>
              <a:gd name="T24" fmla="*/ 2147483647 w 1135"/>
              <a:gd name="T25" fmla="*/ 2147483647 h 1273"/>
              <a:gd name="T26" fmla="*/ 2147483647 w 1135"/>
              <a:gd name="T27" fmla="*/ 2147483647 h 1273"/>
              <a:gd name="T28" fmla="*/ 2147483647 w 1135"/>
              <a:gd name="T29" fmla="*/ 2147483647 h 1273"/>
              <a:gd name="T30" fmla="*/ 2147483647 w 1135"/>
              <a:gd name="T31" fmla="*/ 2147483647 h 1273"/>
              <a:gd name="T32" fmla="*/ 2147483647 w 1135"/>
              <a:gd name="T33" fmla="*/ 2147483647 h 1273"/>
              <a:gd name="T34" fmla="*/ 2147483647 w 1135"/>
              <a:gd name="T35" fmla="*/ 2147483647 h 1273"/>
              <a:gd name="T36" fmla="*/ 2147483647 w 1135"/>
              <a:gd name="T37" fmla="*/ 2147483647 h 1273"/>
              <a:gd name="T38" fmla="*/ 2147483647 w 1135"/>
              <a:gd name="T39" fmla="*/ 2147483647 h 1273"/>
              <a:gd name="T40" fmla="*/ 2147483647 w 1135"/>
              <a:gd name="T41" fmla="*/ 2147483647 h 1273"/>
              <a:gd name="T42" fmla="*/ 2147483647 w 1135"/>
              <a:gd name="T43" fmla="*/ 2147483647 h 1273"/>
              <a:gd name="T44" fmla="*/ 2147483647 w 1135"/>
              <a:gd name="T45" fmla="*/ 2147483647 h 1273"/>
              <a:gd name="T46" fmla="*/ 2147483647 w 1135"/>
              <a:gd name="T47" fmla="*/ 2147483647 h 1273"/>
              <a:gd name="T48" fmla="*/ 2147483647 w 1135"/>
              <a:gd name="T49" fmla="*/ 2147483647 h 12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35"/>
              <a:gd name="T76" fmla="*/ 0 h 1273"/>
              <a:gd name="T77" fmla="*/ 1135 w 1135"/>
              <a:gd name="T78" fmla="*/ 1273 h 12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35" h="1273">
                <a:moveTo>
                  <a:pt x="457" y="67"/>
                </a:moveTo>
                <a:cubicBezTo>
                  <a:pt x="399" y="72"/>
                  <a:pt x="365" y="86"/>
                  <a:pt x="313" y="103"/>
                </a:cubicBezTo>
                <a:cubicBezTo>
                  <a:pt x="281" y="127"/>
                  <a:pt x="257" y="158"/>
                  <a:pt x="223" y="181"/>
                </a:cubicBezTo>
                <a:cubicBezTo>
                  <a:pt x="189" y="233"/>
                  <a:pt x="234" y="172"/>
                  <a:pt x="193" y="205"/>
                </a:cubicBezTo>
                <a:cubicBezTo>
                  <a:pt x="161" y="230"/>
                  <a:pt x="140" y="282"/>
                  <a:pt x="109" y="313"/>
                </a:cubicBezTo>
                <a:cubicBezTo>
                  <a:pt x="99" y="342"/>
                  <a:pt x="81" y="370"/>
                  <a:pt x="67" y="397"/>
                </a:cubicBezTo>
                <a:cubicBezTo>
                  <a:pt x="51" y="428"/>
                  <a:pt x="51" y="463"/>
                  <a:pt x="31" y="493"/>
                </a:cubicBezTo>
                <a:cubicBezTo>
                  <a:pt x="23" y="523"/>
                  <a:pt x="15" y="553"/>
                  <a:pt x="7" y="583"/>
                </a:cubicBezTo>
                <a:cubicBezTo>
                  <a:pt x="10" y="646"/>
                  <a:pt x="0" y="776"/>
                  <a:pt x="43" y="841"/>
                </a:cubicBezTo>
                <a:cubicBezTo>
                  <a:pt x="51" y="874"/>
                  <a:pt x="66" y="903"/>
                  <a:pt x="85" y="931"/>
                </a:cubicBezTo>
                <a:cubicBezTo>
                  <a:pt x="96" y="973"/>
                  <a:pt x="124" y="1002"/>
                  <a:pt x="145" y="1039"/>
                </a:cubicBezTo>
                <a:cubicBezTo>
                  <a:pt x="174" y="1090"/>
                  <a:pt x="211" y="1147"/>
                  <a:pt x="253" y="1189"/>
                </a:cubicBezTo>
                <a:cubicBezTo>
                  <a:pt x="264" y="1200"/>
                  <a:pt x="319" y="1225"/>
                  <a:pt x="319" y="1225"/>
                </a:cubicBezTo>
                <a:cubicBezTo>
                  <a:pt x="350" y="1240"/>
                  <a:pt x="381" y="1246"/>
                  <a:pt x="415" y="1255"/>
                </a:cubicBezTo>
                <a:cubicBezTo>
                  <a:pt x="431" y="1259"/>
                  <a:pt x="447" y="1263"/>
                  <a:pt x="463" y="1267"/>
                </a:cubicBezTo>
                <a:cubicBezTo>
                  <a:pt x="471" y="1269"/>
                  <a:pt x="487" y="1273"/>
                  <a:pt x="487" y="1273"/>
                </a:cubicBezTo>
                <a:cubicBezTo>
                  <a:pt x="663" y="1269"/>
                  <a:pt x="732" y="1271"/>
                  <a:pt x="871" y="1243"/>
                </a:cubicBezTo>
                <a:cubicBezTo>
                  <a:pt x="913" y="1222"/>
                  <a:pt x="987" y="1180"/>
                  <a:pt x="1015" y="1141"/>
                </a:cubicBezTo>
                <a:cubicBezTo>
                  <a:pt x="1020" y="1134"/>
                  <a:pt x="1022" y="1125"/>
                  <a:pt x="1027" y="1117"/>
                </a:cubicBezTo>
                <a:cubicBezTo>
                  <a:pt x="1032" y="1109"/>
                  <a:pt x="1039" y="1101"/>
                  <a:pt x="1045" y="1093"/>
                </a:cubicBezTo>
                <a:cubicBezTo>
                  <a:pt x="1075" y="972"/>
                  <a:pt x="1063" y="843"/>
                  <a:pt x="1087" y="721"/>
                </a:cubicBezTo>
                <a:cubicBezTo>
                  <a:pt x="1098" y="561"/>
                  <a:pt x="1135" y="301"/>
                  <a:pt x="973" y="193"/>
                </a:cubicBezTo>
                <a:cubicBezTo>
                  <a:pt x="930" y="128"/>
                  <a:pt x="849" y="98"/>
                  <a:pt x="775" y="79"/>
                </a:cubicBezTo>
                <a:cubicBezTo>
                  <a:pt x="756" y="66"/>
                  <a:pt x="709" y="55"/>
                  <a:pt x="709" y="55"/>
                </a:cubicBezTo>
                <a:cubicBezTo>
                  <a:pt x="448" y="61"/>
                  <a:pt x="390" y="0"/>
                  <a:pt x="457" y="67"/>
                </a:cubicBezTo>
                <a:close/>
              </a:path>
            </a:pathLst>
          </a:custGeom>
          <a:noFill/>
          <a:ln w="41275" cap="sq">
            <a:solidFill>
              <a:srgbClr val="FF00FF"/>
            </a:solidFill>
            <a:round/>
            <a:headEnd/>
            <a:tailEnd/>
          </a:ln>
        </p:spPr>
        <p:txBody>
          <a:bodyPr wrap="none" lIns="91282" tIns="45643" rIns="91282" bIns="45643" anchor="ctr"/>
          <a:lstStyle/>
          <a:p>
            <a:endParaRPr lang="en-US"/>
          </a:p>
        </p:txBody>
      </p:sp>
      <p:sp>
        <p:nvSpPr>
          <p:cNvPr id="48" name="TextBox 47"/>
          <p:cNvSpPr txBox="1"/>
          <p:nvPr/>
        </p:nvSpPr>
        <p:spPr>
          <a:xfrm>
            <a:off x="8333770" y="6601156"/>
            <a:ext cx="849191"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Anhai</a:t>
            </a:r>
            <a:r>
              <a:rPr lang="en-US" sz="1100" dirty="0">
                <a:solidFill>
                  <a:srgbClr val="4F81BD"/>
                </a:solidFill>
                <a:latin typeface="Calibri"/>
              </a:rPr>
              <a:t> Doan</a:t>
            </a:r>
            <a:endParaRPr lang="en-US" sz="1100" dirty="0">
              <a:solidFill>
                <a:schemeClr val="accent1"/>
              </a:solidFill>
              <a:latin typeface="+mn-lt"/>
            </a:endParaRPr>
          </a:p>
        </p:txBody>
      </p:sp>
    </p:spTree>
    <p:extLst>
      <p:ext uri="{BB962C8B-B14F-4D97-AF65-F5344CB8AC3E}">
        <p14:creationId xmlns:p14="http://schemas.microsoft.com/office/powerpoint/2010/main" val="2008169102"/>
      </p:ext>
    </p:extLst>
  </p:cSld>
  <p:clrMapOvr>
    <a:masterClrMapping/>
  </p:clrMapOvr>
  <p:transition xmlns:p14="http://schemas.microsoft.com/office/powerpoint/2010/mai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Source Modeling		</a:t>
            </a:r>
          </a:p>
        </p:txBody>
      </p:sp>
      <p:sp>
        <p:nvSpPr>
          <p:cNvPr id="187394" name="Content Placeholder 2"/>
          <p:cNvSpPr>
            <a:spLocks noGrp="1"/>
          </p:cNvSpPr>
          <p:nvPr>
            <p:ph idx="1"/>
          </p:nvPr>
        </p:nvSpPr>
        <p:spPr/>
        <p:txBody>
          <a:bodyPr/>
          <a:lstStyle/>
          <a:p>
            <a:r>
              <a:rPr lang="en-US" sz="3200" dirty="0"/>
              <a:t>Semantic typing</a:t>
            </a:r>
          </a:p>
          <a:p>
            <a:r>
              <a:rPr lang="en-US" sz="3200" dirty="0"/>
              <a:t>Source discovery</a:t>
            </a:r>
          </a:p>
          <a:p>
            <a:r>
              <a:rPr lang="en-US" sz="3200" dirty="0"/>
              <a:t>Interactive source modeling</a:t>
            </a:r>
          </a:p>
          <a:p>
            <a:r>
              <a:rPr lang="en-US" sz="3200" dirty="0"/>
              <a:t>Automatic source modeling</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2">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2525890953"/>
      </p:ext>
    </p:extLst>
  </p:cSld>
  <p:clrMapOvr>
    <a:masterClrMapping/>
  </p:clrMapOvr>
  <p:transition xmlns:p14="http://schemas.microsoft.com/office/powerpoint/2010/mai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8776" y="6248046"/>
            <a:ext cx="5726448" cy="461665"/>
          </a:xfrm>
          <a:prstGeom prst="rect">
            <a:avLst/>
          </a:prstGeom>
        </p:spPr>
        <p:txBody>
          <a:bodyPr wrap="square">
            <a:spAutoFit/>
          </a:bodyPr>
          <a:lstStyle/>
          <a:p>
            <a:pPr algn="ctr"/>
            <a:r>
              <a:rPr lang="en-US" dirty="0">
                <a:solidFill>
                  <a:schemeClr val="accent6"/>
                </a:solidFill>
                <a:latin typeface="+mn-lt"/>
              </a:rPr>
              <a:t>http://</a:t>
            </a:r>
            <a:r>
              <a:rPr lang="en-US" dirty="0" err="1">
                <a:solidFill>
                  <a:schemeClr val="accent6"/>
                </a:solidFill>
                <a:latin typeface="+mn-lt"/>
              </a:rPr>
              <a:t>www.isi.edu</a:t>
            </a:r>
            <a:r>
              <a:rPr lang="en-US" dirty="0">
                <a:solidFill>
                  <a:schemeClr val="accent6"/>
                </a:solidFill>
                <a:latin typeface="+mn-lt"/>
              </a:rPr>
              <a:t>/integration/karma/</a:t>
            </a:r>
          </a:p>
        </p:txBody>
      </p:sp>
      <p:pic>
        <p:nvPicPr>
          <p:cNvPr id="6" name="Picture 5" descr="A screenshot of a cell phone&#10;&#10;Description automatically generated">
            <a:extLst>
              <a:ext uri="{FF2B5EF4-FFF2-40B4-BE49-F238E27FC236}">
                <a16:creationId xmlns:a16="http://schemas.microsoft.com/office/drawing/2014/main" xmlns="" id="{185298D8-2C4B-DE4E-AEB0-32B1A85A044D}"/>
              </a:ext>
            </a:extLst>
          </p:cNvPr>
          <p:cNvPicPr>
            <a:picLocks noChangeAspect="1"/>
          </p:cNvPicPr>
          <p:nvPr/>
        </p:nvPicPr>
        <p:blipFill rotWithShape="1">
          <a:blip r:embed="rId2"/>
          <a:srcRect b="6479"/>
          <a:stretch/>
        </p:blipFill>
        <p:spPr>
          <a:xfrm>
            <a:off x="25023" y="846138"/>
            <a:ext cx="9144000" cy="6011862"/>
          </a:xfrm>
          <a:prstGeom prst="rect">
            <a:avLst/>
          </a:prstGeom>
        </p:spPr>
      </p:pic>
      <p:sp>
        <p:nvSpPr>
          <p:cNvPr id="2" name="Rectangle 1">
            <a:extLst>
              <a:ext uri="{FF2B5EF4-FFF2-40B4-BE49-F238E27FC236}">
                <a16:creationId xmlns:a16="http://schemas.microsoft.com/office/drawing/2014/main" xmlns="" id="{9BF84243-64F7-FF47-9678-7FFAAC1991B7}"/>
              </a:ext>
            </a:extLst>
          </p:cNvPr>
          <p:cNvSpPr/>
          <p:nvPr/>
        </p:nvSpPr>
        <p:spPr>
          <a:xfrm>
            <a:off x="25023" y="1181100"/>
            <a:ext cx="9093954" cy="1943100"/>
          </a:xfrm>
          <a:prstGeom prst="rect">
            <a:avLst/>
          </a:prstGeom>
          <a:solidFill>
            <a:schemeClr val="bg1"/>
          </a:solidFill>
          <a:ln w="28575" cmpd="sng">
            <a:noFill/>
          </a:ln>
        </p:spPr>
        <p:txBody>
          <a:bodyPr rtlCol="0" anchor="ctr">
            <a:noAutofit/>
          </a:bodyPr>
          <a:lstStyle/>
          <a:p>
            <a:pPr algn="ctr"/>
            <a:endParaRPr lang="en-US" dirty="0">
              <a:latin typeface="+mn-lt"/>
            </a:endParaRPr>
          </a:p>
        </p:txBody>
      </p:sp>
      <p:sp>
        <p:nvSpPr>
          <p:cNvPr id="11" name="Title 10">
            <a:extLst>
              <a:ext uri="{FF2B5EF4-FFF2-40B4-BE49-F238E27FC236}">
                <a16:creationId xmlns:a16="http://schemas.microsoft.com/office/drawing/2014/main" xmlns="" id="{6A521DD2-5862-C446-8251-221D14DAADB8}"/>
              </a:ext>
            </a:extLst>
          </p:cNvPr>
          <p:cNvSpPr>
            <a:spLocks noGrp="1"/>
          </p:cNvSpPr>
          <p:nvPr>
            <p:ph type="title"/>
          </p:nvPr>
        </p:nvSpPr>
        <p:spPr>
          <a:xfrm>
            <a:off x="457198" y="566738"/>
            <a:ext cx="8279649" cy="1143000"/>
          </a:xfrm>
        </p:spPr>
        <p:txBody>
          <a:bodyPr/>
          <a:lstStyle/>
          <a:p>
            <a:r>
              <a:rPr lang="en-US" dirty="0"/>
              <a:t>Semi-Automatic Source Modeling: 							Karma</a:t>
            </a:r>
            <a:br>
              <a:rPr lang="en-US" dirty="0"/>
            </a:br>
            <a:endParaRPr lang="en-US" dirty="0"/>
          </a:p>
        </p:txBody>
      </p:sp>
    </p:spTree>
    <p:extLst>
      <p:ext uri="{BB962C8B-B14F-4D97-AF65-F5344CB8AC3E}">
        <p14:creationId xmlns:p14="http://schemas.microsoft.com/office/powerpoint/2010/main" val="16029066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Semi-Automatic Source Modeling</a:t>
            </a:r>
          </a:p>
        </p:txBody>
      </p:sp>
      <p:pic>
        <p:nvPicPr>
          <p:cNvPr id="7" name="Picture 6"/>
          <p:cNvPicPr>
            <a:picLocks noChangeAspect="1"/>
          </p:cNvPicPr>
          <p:nvPr/>
        </p:nvPicPr>
        <p:blipFill>
          <a:blip r:embed="rId2"/>
          <a:stretch>
            <a:fillRect/>
          </a:stretch>
        </p:blipFill>
        <p:spPr>
          <a:xfrm>
            <a:off x="0" y="1852525"/>
            <a:ext cx="9144000" cy="2815472"/>
          </a:xfrm>
          <a:prstGeom prst="rect">
            <a:avLst/>
          </a:prstGeom>
        </p:spPr>
      </p:pic>
      <p:sp>
        <p:nvSpPr>
          <p:cNvPr id="3" name="Rectangle 2"/>
          <p:cNvSpPr/>
          <p:nvPr/>
        </p:nvSpPr>
        <p:spPr>
          <a:xfrm>
            <a:off x="1789419" y="5309340"/>
            <a:ext cx="5862803" cy="1200328"/>
          </a:xfrm>
          <a:prstGeom prst="rect">
            <a:avLst/>
          </a:prstGeom>
        </p:spPr>
        <p:txBody>
          <a:bodyPr wrap="square">
            <a:spAutoFit/>
          </a:bodyPr>
          <a:lstStyle/>
          <a:p>
            <a:pPr algn="ctr"/>
            <a:r>
              <a:rPr lang="en-US" dirty="0">
                <a:solidFill>
                  <a:srgbClr val="F79646"/>
                </a:solidFill>
                <a:latin typeface="+mn-lt"/>
              </a:rPr>
              <a:t>Relational database to RDF mapping</a:t>
            </a:r>
          </a:p>
          <a:p>
            <a:pPr algn="ctr"/>
            <a:endParaRPr lang="en-US" dirty="0">
              <a:solidFill>
                <a:srgbClr val="F79646"/>
              </a:solidFill>
              <a:latin typeface="+mn-lt"/>
            </a:endParaRPr>
          </a:p>
          <a:p>
            <a:pPr algn="ctr"/>
            <a:r>
              <a:rPr lang="en-US" dirty="0">
                <a:solidFill>
                  <a:srgbClr val="F79646"/>
                </a:solidFill>
                <a:latin typeface="+mn-lt"/>
              </a:rPr>
              <a:t>Anything to RDF mapping</a:t>
            </a:r>
          </a:p>
        </p:txBody>
      </p:sp>
      <p:grpSp>
        <p:nvGrpSpPr>
          <p:cNvPr id="8" name="Group 7"/>
          <p:cNvGrpSpPr/>
          <p:nvPr/>
        </p:nvGrpSpPr>
        <p:grpSpPr>
          <a:xfrm>
            <a:off x="0" y="6323372"/>
            <a:ext cx="9182961" cy="548585"/>
            <a:chOff x="0" y="6323372"/>
            <a:chExt cx="9182961" cy="548585"/>
          </a:xfrm>
        </p:grpSpPr>
        <p:sp>
          <p:nvSpPr>
            <p:cNvPr id="9" name="TextBox 8"/>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10" name="TextBox 9"/>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11" name="Picture 10"/>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3482842112"/>
      </p:ext>
    </p:extLst>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fontAlgn="auto">
              <a:spcAft>
                <a:spcPts val="0"/>
              </a:spcAft>
              <a:defRPr/>
            </a:pPr>
            <a:r>
              <a:rPr lang="en-US" dirty="0"/>
              <a:t>Automatic Source Modeling</a:t>
            </a:r>
          </a:p>
        </p:txBody>
      </p:sp>
      <p:sp>
        <p:nvSpPr>
          <p:cNvPr id="185346" name="Content Placeholder 185"/>
          <p:cNvSpPr>
            <a:spLocks noGrp="1"/>
          </p:cNvSpPr>
          <p:nvPr>
            <p:ph idx="1"/>
          </p:nvPr>
        </p:nvSpPr>
        <p:spPr/>
        <p:txBody>
          <a:bodyPr/>
          <a:lstStyle/>
          <a:p>
            <a:r>
              <a:rPr lang="en-US" dirty="0"/>
              <a:t>How to learn semantic descriptions of sources and services</a:t>
            </a:r>
          </a:p>
        </p:txBody>
      </p:sp>
      <p:sp>
        <p:nvSpPr>
          <p:cNvPr id="35850" name="AutoShape 10"/>
          <p:cNvSpPr>
            <a:spLocks noChangeArrowheads="1"/>
          </p:cNvSpPr>
          <p:nvPr/>
        </p:nvSpPr>
        <p:spPr bwMode="auto">
          <a:xfrm rot="1138141">
            <a:off x="4062413" y="4076700"/>
            <a:ext cx="2017712" cy="388938"/>
          </a:xfrm>
          <a:prstGeom prst="rightArrow">
            <a:avLst>
              <a:gd name="adj1" fmla="val 54324"/>
              <a:gd name="adj2" fmla="val 116772"/>
            </a:avLst>
          </a:prstGeom>
          <a:solidFill>
            <a:srgbClr val="CCFFCC"/>
          </a:solidFill>
          <a:ln w="9525">
            <a:solidFill>
              <a:schemeClr val="tx1"/>
            </a:solidFill>
            <a:miter lim="800000"/>
            <a:headEnd/>
            <a:tailEnd/>
          </a:ln>
        </p:spPr>
        <p:txBody>
          <a:bodyPr wrap="none" anchor="ctr"/>
          <a:lstStyle/>
          <a:p>
            <a:pPr algn="ctr"/>
            <a:r>
              <a:rPr lang="en-US" sz="1400">
                <a:solidFill>
                  <a:srgbClr val="675E47"/>
                </a:solidFill>
              </a:rPr>
              <a:t>Reformulated Query</a:t>
            </a:r>
          </a:p>
        </p:txBody>
      </p:sp>
      <p:grpSp>
        <p:nvGrpSpPr>
          <p:cNvPr id="2" name="Group 18"/>
          <p:cNvGrpSpPr>
            <a:grpSpLocks/>
          </p:cNvGrpSpPr>
          <p:nvPr/>
        </p:nvGrpSpPr>
        <p:grpSpPr bwMode="auto">
          <a:xfrm>
            <a:off x="228600" y="3084513"/>
            <a:ext cx="2057400" cy="1323975"/>
            <a:chOff x="144" y="2784"/>
            <a:chExt cx="1296" cy="834"/>
          </a:xfrm>
        </p:grpSpPr>
        <p:sp>
          <p:nvSpPr>
            <p:cNvPr id="185527" name="AutoShape 19"/>
            <p:cNvSpPr>
              <a:spLocks noChangeArrowheads="1"/>
            </p:cNvSpPr>
            <p:nvPr/>
          </p:nvSpPr>
          <p:spPr bwMode="auto">
            <a:xfrm>
              <a:off x="960" y="2784"/>
              <a:ext cx="480" cy="288"/>
            </a:xfrm>
            <a:prstGeom prst="rightArrow">
              <a:avLst>
                <a:gd name="adj1" fmla="val 50000"/>
                <a:gd name="adj2" fmla="val 41667"/>
              </a:avLst>
            </a:prstGeom>
            <a:solidFill>
              <a:srgbClr val="FFFFCC"/>
            </a:solidFill>
            <a:ln w="9525">
              <a:solidFill>
                <a:schemeClr val="tx1"/>
              </a:solidFill>
              <a:miter lim="800000"/>
              <a:headEnd/>
              <a:tailEnd/>
            </a:ln>
          </p:spPr>
          <p:txBody>
            <a:bodyPr wrap="none" anchor="ctr"/>
            <a:lstStyle/>
            <a:p>
              <a:pPr algn="ctr"/>
              <a:r>
                <a:rPr lang="en-US" sz="1400">
                  <a:solidFill>
                    <a:schemeClr val="bg2"/>
                  </a:solidFill>
                </a:rPr>
                <a:t>Query</a:t>
              </a:r>
            </a:p>
          </p:txBody>
        </p:sp>
        <p:sp>
          <p:nvSpPr>
            <p:cNvPr id="185528" name="Text Box 20"/>
            <p:cNvSpPr txBox="1">
              <a:spLocks noChangeArrowheads="1"/>
            </p:cNvSpPr>
            <p:nvPr/>
          </p:nvSpPr>
          <p:spPr bwMode="auto">
            <a:xfrm>
              <a:off x="144" y="3024"/>
              <a:ext cx="1263" cy="594"/>
            </a:xfrm>
            <a:prstGeom prst="rect">
              <a:avLst/>
            </a:prstGeom>
            <a:noFill/>
            <a:ln w="9525">
              <a:noFill/>
              <a:miter lim="800000"/>
              <a:headEnd/>
              <a:tailEnd/>
            </a:ln>
          </p:spPr>
          <p:txBody>
            <a:bodyPr wrap="none">
              <a:spAutoFit/>
            </a:bodyPr>
            <a:lstStyle/>
            <a:p>
              <a:pPr eaLnBrk="0" hangingPunct="0"/>
              <a:r>
                <a:rPr lang="en-US" sz="1400"/>
                <a:t>SELECT MIN(price) </a:t>
              </a:r>
            </a:p>
            <a:p>
              <a:pPr eaLnBrk="0" hangingPunct="0"/>
              <a:r>
                <a:rPr lang="en-US" sz="1400"/>
                <a:t>FROM flight</a:t>
              </a:r>
            </a:p>
            <a:p>
              <a:pPr eaLnBrk="0" hangingPunct="0"/>
              <a:r>
                <a:rPr lang="en-US" sz="1400"/>
                <a:t>WHERE depart=</a:t>
              </a:r>
              <a:r>
                <a:rPr lang="ja-JP" altLang="en-US" sz="1400"/>
                <a:t>“</a:t>
              </a:r>
              <a:r>
                <a:rPr lang="en-US" altLang="ja-JP" sz="1400"/>
                <a:t>LAX</a:t>
              </a:r>
              <a:r>
                <a:rPr lang="ja-JP" altLang="en-US" sz="1400"/>
                <a:t>”</a:t>
              </a:r>
              <a:r>
                <a:rPr lang="en-US" altLang="ja-JP" sz="1400"/>
                <a:t> </a:t>
              </a:r>
            </a:p>
            <a:p>
              <a:pPr eaLnBrk="0" hangingPunct="0"/>
              <a:r>
                <a:rPr lang="en-US" sz="1400"/>
                <a:t>AND arrive=</a:t>
              </a:r>
              <a:r>
                <a:rPr lang="ja-JP" altLang="en-US" sz="1400"/>
                <a:t>“</a:t>
              </a:r>
              <a:r>
                <a:rPr lang="en-US" altLang="ja-JP" sz="1400"/>
                <a:t>MXP</a:t>
              </a:r>
              <a:r>
                <a:rPr lang="ja-JP" altLang="en-US" sz="1400"/>
                <a:t>”</a:t>
              </a:r>
              <a:endParaRPr lang="en-US" sz="1400"/>
            </a:p>
          </p:txBody>
        </p:sp>
      </p:grpSp>
      <p:grpSp>
        <p:nvGrpSpPr>
          <p:cNvPr id="3" name="Group 21"/>
          <p:cNvGrpSpPr>
            <a:grpSpLocks/>
          </p:cNvGrpSpPr>
          <p:nvPr/>
        </p:nvGrpSpPr>
        <p:grpSpPr bwMode="auto">
          <a:xfrm>
            <a:off x="4278313" y="2851150"/>
            <a:ext cx="2525712" cy="1071563"/>
            <a:chOff x="2634" y="2685"/>
            <a:chExt cx="1591" cy="675"/>
          </a:xfrm>
        </p:grpSpPr>
        <p:sp>
          <p:nvSpPr>
            <p:cNvPr id="185523" name="AutoShape 22"/>
            <p:cNvSpPr>
              <a:spLocks noChangeArrowheads="1"/>
            </p:cNvSpPr>
            <p:nvPr/>
          </p:nvSpPr>
          <p:spPr bwMode="auto">
            <a:xfrm rot="-625699">
              <a:off x="2638" y="2808"/>
              <a:ext cx="1490" cy="246"/>
            </a:xfrm>
            <a:prstGeom prst="rightArrow">
              <a:avLst>
                <a:gd name="adj1" fmla="val 54324"/>
                <a:gd name="adj2" fmla="val 136337"/>
              </a:avLst>
            </a:prstGeom>
            <a:solidFill>
              <a:schemeClr val="accent1"/>
            </a:solidFill>
            <a:ln w="9525">
              <a:solidFill>
                <a:schemeClr val="tx1"/>
              </a:solidFill>
              <a:miter lim="800000"/>
              <a:headEnd/>
              <a:tailEnd/>
            </a:ln>
          </p:spPr>
          <p:txBody>
            <a:bodyPr wrap="none" anchor="ctr"/>
            <a:lstStyle/>
            <a:p>
              <a:pPr algn="ctr"/>
              <a:r>
                <a:rPr lang="en-US" sz="1400"/>
                <a:t>Reformulated Query</a:t>
              </a:r>
            </a:p>
          </p:txBody>
        </p:sp>
        <p:sp>
          <p:nvSpPr>
            <p:cNvPr id="185524" name="AutoShape 23"/>
            <p:cNvSpPr>
              <a:spLocks noChangeArrowheads="1"/>
            </p:cNvSpPr>
            <p:nvPr/>
          </p:nvSpPr>
          <p:spPr bwMode="auto">
            <a:xfrm>
              <a:off x="2643" y="2976"/>
              <a:ext cx="1533" cy="245"/>
            </a:xfrm>
            <a:prstGeom prst="rightArrow">
              <a:avLst>
                <a:gd name="adj1" fmla="val 54324"/>
                <a:gd name="adj2" fmla="val 140844"/>
              </a:avLst>
            </a:prstGeom>
            <a:solidFill>
              <a:schemeClr val="accent1"/>
            </a:solidFill>
            <a:ln w="9525">
              <a:solidFill>
                <a:schemeClr val="tx1"/>
              </a:solidFill>
              <a:miter lim="800000"/>
              <a:headEnd/>
              <a:tailEnd/>
            </a:ln>
          </p:spPr>
          <p:txBody>
            <a:bodyPr wrap="none" anchor="ctr"/>
            <a:lstStyle/>
            <a:p>
              <a:pPr algn="ctr"/>
              <a:r>
                <a:rPr lang="en-US" sz="1400"/>
                <a:t>Reformulated Query</a:t>
              </a:r>
            </a:p>
          </p:txBody>
        </p:sp>
        <p:sp>
          <p:nvSpPr>
            <p:cNvPr id="185525" name="Text Box 24"/>
            <p:cNvSpPr txBox="1">
              <a:spLocks noChangeArrowheads="1"/>
            </p:cNvSpPr>
            <p:nvPr/>
          </p:nvSpPr>
          <p:spPr bwMode="auto">
            <a:xfrm rot="-630178">
              <a:off x="2640" y="2685"/>
              <a:ext cx="1286" cy="183"/>
            </a:xfrm>
            <a:prstGeom prst="rect">
              <a:avLst/>
            </a:prstGeom>
            <a:noFill/>
            <a:ln w="9525">
              <a:noFill/>
              <a:miter lim="800000"/>
              <a:headEnd/>
              <a:tailEnd/>
            </a:ln>
          </p:spPr>
          <p:txBody>
            <a:bodyPr wrap="none">
              <a:spAutoFit/>
            </a:bodyPr>
            <a:lstStyle/>
            <a:p>
              <a:pPr eaLnBrk="0" hangingPunct="0"/>
              <a:r>
                <a:rPr lang="en-US" sz="1300"/>
                <a:t>lowestFare(</a:t>
              </a:r>
              <a:r>
                <a:rPr lang="ja-JP" altLang="en-US" sz="1300"/>
                <a:t>“</a:t>
              </a:r>
              <a:r>
                <a:rPr lang="en-US" altLang="ja-JP" sz="1300"/>
                <a:t>LAX</a:t>
              </a:r>
              <a:r>
                <a:rPr lang="ja-JP" altLang="en-US" sz="1300"/>
                <a:t>”</a:t>
              </a:r>
              <a:r>
                <a:rPr lang="en-US" altLang="ja-JP" sz="1300"/>
                <a:t>,</a:t>
              </a:r>
              <a:r>
                <a:rPr lang="ja-JP" altLang="en-US" sz="1300"/>
                <a:t>“</a:t>
              </a:r>
              <a:r>
                <a:rPr lang="en-US" altLang="ja-JP" sz="1300"/>
                <a:t>MXP</a:t>
              </a:r>
              <a:r>
                <a:rPr lang="ja-JP" altLang="en-US" sz="1300"/>
                <a:t>”</a:t>
              </a:r>
              <a:r>
                <a:rPr lang="en-US" altLang="ja-JP" sz="1300"/>
                <a:t>)</a:t>
              </a:r>
              <a:endParaRPr lang="en-US" sz="1300"/>
            </a:p>
          </p:txBody>
        </p:sp>
        <p:sp>
          <p:nvSpPr>
            <p:cNvPr id="185526" name="Text Box 25"/>
            <p:cNvSpPr txBox="1">
              <a:spLocks noChangeArrowheads="1"/>
            </p:cNvSpPr>
            <p:nvPr/>
          </p:nvSpPr>
          <p:spPr bwMode="auto">
            <a:xfrm>
              <a:off x="2634" y="3187"/>
              <a:ext cx="1591" cy="173"/>
            </a:xfrm>
            <a:prstGeom prst="rect">
              <a:avLst/>
            </a:prstGeom>
            <a:noFill/>
            <a:ln w="9525">
              <a:noFill/>
              <a:miter lim="800000"/>
              <a:headEnd/>
              <a:tailEnd/>
            </a:ln>
          </p:spPr>
          <p:txBody>
            <a:bodyPr wrap="none">
              <a:spAutoFit/>
            </a:bodyPr>
            <a:lstStyle/>
            <a:p>
              <a:pPr eaLnBrk="0" hangingPunct="0"/>
              <a:r>
                <a:rPr lang="en-US" sz="1200"/>
                <a:t>calcPrice(</a:t>
              </a:r>
              <a:r>
                <a:rPr lang="ja-JP" altLang="en-US" sz="1200"/>
                <a:t>“</a:t>
              </a:r>
              <a:r>
                <a:rPr lang="en-US" altLang="ja-JP" sz="1200"/>
                <a:t>LAX</a:t>
              </a:r>
              <a:r>
                <a:rPr lang="ja-JP" altLang="en-US" sz="1200"/>
                <a:t>”</a:t>
              </a:r>
              <a:r>
                <a:rPr lang="en-US" altLang="ja-JP" sz="1200"/>
                <a:t>,</a:t>
              </a:r>
              <a:r>
                <a:rPr lang="ja-JP" altLang="en-US" sz="1200"/>
                <a:t>“</a:t>
              </a:r>
              <a:r>
                <a:rPr lang="en-US" altLang="ja-JP" sz="1200"/>
                <a:t>MXP</a:t>
              </a:r>
              <a:r>
                <a:rPr lang="ja-JP" altLang="en-US" sz="1200"/>
                <a:t>”</a:t>
              </a:r>
              <a:r>
                <a:rPr lang="en-US" altLang="ja-JP" sz="1200"/>
                <a:t>,</a:t>
              </a:r>
              <a:r>
                <a:rPr lang="ja-JP" altLang="en-US" sz="1200"/>
                <a:t>”</a:t>
              </a:r>
              <a:r>
                <a:rPr lang="en-US" altLang="ja-JP" sz="1200"/>
                <a:t>economy</a:t>
              </a:r>
              <a:r>
                <a:rPr lang="ja-JP" altLang="en-US" sz="1200"/>
                <a:t>”</a:t>
              </a:r>
              <a:r>
                <a:rPr lang="en-US" altLang="ja-JP" sz="1200"/>
                <a:t>)</a:t>
              </a:r>
              <a:endParaRPr lang="en-US" sz="1200"/>
            </a:p>
          </p:txBody>
        </p:sp>
      </p:grpSp>
      <p:grpSp>
        <p:nvGrpSpPr>
          <p:cNvPr id="185353" name="Group 27"/>
          <p:cNvGrpSpPr>
            <a:grpSpLocks/>
          </p:cNvGrpSpPr>
          <p:nvPr/>
        </p:nvGrpSpPr>
        <p:grpSpPr bwMode="auto">
          <a:xfrm>
            <a:off x="6734175" y="2492375"/>
            <a:ext cx="1223963" cy="1292225"/>
            <a:chOff x="1247" y="1706"/>
            <a:chExt cx="771" cy="814"/>
          </a:xfrm>
        </p:grpSpPr>
        <p:grpSp>
          <p:nvGrpSpPr>
            <p:cNvPr id="185491" name="Group 28"/>
            <p:cNvGrpSpPr>
              <a:grpSpLocks/>
            </p:cNvGrpSpPr>
            <p:nvPr/>
          </p:nvGrpSpPr>
          <p:grpSpPr bwMode="auto">
            <a:xfrm>
              <a:off x="1247" y="1706"/>
              <a:ext cx="771" cy="814"/>
              <a:chOff x="2245" y="2523"/>
              <a:chExt cx="1143" cy="1132"/>
            </a:xfrm>
          </p:grpSpPr>
          <p:sp>
            <p:nvSpPr>
              <p:cNvPr id="185493" name="AutoShape 29"/>
              <p:cNvSpPr>
                <a:spLocks noChangeAspect="1" noChangeArrowheads="1" noTextEdit="1"/>
              </p:cNvSpPr>
              <p:nvPr/>
            </p:nvSpPr>
            <p:spPr bwMode="auto">
              <a:xfrm>
                <a:off x="2245" y="2523"/>
                <a:ext cx="1143" cy="1132"/>
              </a:xfrm>
              <a:prstGeom prst="rect">
                <a:avLst/>
              </a:prstGeom>
              <a:noFill/>
              <a:ln w="9525">
                <a:noFill/>
                <a:miter lim="800000"/>
                <a:headEnd/>
                <a:tailEnd/>
              </a:ln>
            </p:spPr>
            <p:txBody>
              <a:bodyPr/>
              <a:lstStyle/>
              <a:p>
                <a:endParaRPr lang="en-US"/>
              </a:p>
            </p:txBody>
          </p:sp>
          <p:sp>
            <p:nvSpPr>
              <p:cNvPr id="185494" name="Freeform 30"/>
              <p:cNvSpPr>
                <a:spLocks/>
              </p:cNvSpPr>
              <p:nvPr/>
            </p:nvSpPr>
            <p:spPr bwMode="auto">
              <a:xfrm>
                <a:off x="2245" y="3379"/>
                <a:ext cx="1143" cy="276"/>
              </a:xfrm>
              <a:custGeom>
                <a:avLst/>
                <a:gdLst>
                  <a:gd name="T0" fmla="*/ 15 w 2286"/>
                  <a:gd name="T1" fmla="*/ 15 h 553"/>
                  <a:gd name="T2" fmla="*/ 19 w 2286"/>
                  <a:gd name="T3" fmla="*/ 16 h 553"/>
                  <a:gd name="T4" fmla="*/ 23 w 2286"/>
                  <a:gd name="T5" fmla="*/ 16 h 553"/>
                  <a:gd name="T6" fmla="*/ 28 w 2286"/>
                  <a:gd name="T7" fmla="*/ 17 h 553"/>
                  <a:gd name="T8" fmla="*/ 33 w 2286"/>
                  <a:gd name="T9" fmla="*/ 17 h 553"/>
                  <a:gd name="T10" fmla="*/ 37 w 2286"/>
                  <a:gd name="T11" fmla="*/ 17 h 553"/>
                  <a:gd name="T12" fmla="*/ 42 w 2286"/>
                  <a:gd name="T13" fmla="*/ 17 h 553"/>
                  <a:gd name="T14" fmla="*/ 46 w 2286"/>
                  <a:gd name="T15" fmla="*/ 16 h 553"/>
                  <a:gd name="T16" fmla="*/ 50 w 2286"/>
                  <a:gd name="T17" fmla="*/ 16 h 553"/>
                  <a:gd name="T18" fmla="*/ 53 w 2286"/>
                  <a:gd name="T19" fmla="*/ 16 h 553"/>
                  <a:gd name="T20" fmla="*/ 57 w 2286"/>
                  <a:gd name="T21" fmla="*/ 15 h 553"/>
                  <a:gd name="T22" fmla="*/ 61 w 2286"/>
                  <a:gd name="T23" fmla="*/ 14 h 553"/>
                  <a:gd name="T24" fmla="*/ 66 w 2286"/>
                  <a:gd name="T25" fmla="*/ 13 h 553"/>
                  <a:gd name="T26" fmla="*/ 69 w 2286"/>
                  <a:gd name="T27" fmla="*/ 12 h 553"/>
                  <a:gd name="T28" fmla="*/ 71 w 2286"/>
                  <a:gd name="T29" fmla="*/ 10 h 553"/>
                  <a:gd name="T30" fmla="*/ 71 w 2286"/>
                  <a:gd name="T31" fmla="*/ 9 h 553"/>
                  <a:gd name="T32" fmla="*/ 71 w 2286"/>
                  <a:gd name="T33" fmla="*/ 7 h 553"/>
                  <a:gd name="T34" fmla="*/ 70 w 2286"/>
                  <a:gd name="T35" fmla="*/ 5 h 553"/>
                  <a:gd name="T36" fmla="*/ 67 w 2286"/>
                  <a:gd name="T37" fmla="*/ 4 h 553"/>
                  <a:gd name="T38" fmla="*/ 62 w 2286"/>
                  <a:gd name="T39" fmla="*/ 2 h 553"/>
                  <a:gd name="T40" fmla="*/ 56 w 2286"/>
                  <a:gd name="T41" fmla="*/ 1 h 553"/>
                  <a:gd name="T42" fmla="*/ 51 w 2286"/>
                  <a:gd name="T43" fmla="*/ 0 h 553"/>
                  <a:gd name="T44" fmla="*/ 48 w 2286"/>
                  <a:gd name="T45" fmla="*/ 0 h 553"/>
                  <a:gd name="T46" fmla="*/ 45 w 2286"/>
                  <a:gd name="T47" fmla="*/ 0 h 553"/>
                  <a:gd name="T48" fmla="*/ 42 w 2286"/>
                  <a:gd name="T49" fmla="*/ 0 h 553"/>
                  <a:gd name="T50" fmla="*/ 39 w 2286"/>
                  <a:gd name="T51" fmla="*/ 0 h 553"/>
                  <a:gd name="T52" fmla="*/ 36 w 2286"/>
                  <a:gd name="T53" fmla="*/ 0 h 553"/>
                  <a:gd name="T54" fmla="*/ 31 w 2286"/>
                  <a:gd name="T55" fmla="*/ 0 h 553"/>
                  <a:gd name="T56" fmla="*/ 27 w 2286"/>
                  <a:gd name="T57" fmla="*/ 0 h 553"/>
                  <a:gd name="T58" fmla="*/ 23 w 2286"/>
                  <a:gd name="T59" fmla="*/ 0 h 553"/>
                  <a:gd name="T60" fmla="*/ 19 w 2286"/>
                  <a:gd name="T61" fmla="*/ 1 h 553"/>
                  <a:gd name="T62" fmla="*/ 15 w 2286"/>
                  <a:gd name="T63" fmla="*/ 1 h 553"/>
                  <a:gd name="T64" fmla="*/ 11 w 2286"/>
                  <a:gd name="T65" fmla="*/ 2 h 553"/>
                  <a:gd name="T66" fmla="*/ 7 w 2286"/>
                  <a:gd name="T67" fmla="*/ 3 h 553"/>
                  <a:gd name="T68" fmla="*/ 4 w 2286"/>
                  <a:gd name="T69" fmla="*/ 4 h 553"/>
                  <a:gd name="T70" fmla="*/ 1 w 2286"/>
                  <a:gd name="T71" fmla="*/ 6 h 553"/>
                  <a:gd name="T72" fmla="*/ 1 w 2286"/>
                  <a:gd name="T73" fmla="*/ 7 h 553"/>
                  <a:gd name="T74" fmla="*/ 1 w 2286"/>
                  <a:gd name="T75" fmla="*/ 9 h 553"/>
                  <a:gd name="T76" fmla="*/ 1 w 2286"/>
                  <a:gd name="T77" fmla="*/ 10 h 553"/>
                  <a:gd name="T78" fmla="*/ 3 w 2286"/>
                  <a:gd name="T79" fmla="*/ 11 h 553"/>
                  <a:gd name="T80" fmla="*/ 5 w 2286"/>
                  <a:gd name="T81" fmla="*/ 13 h 553"/>
                  <a:gd name="T82" fmla="*/ 9 w 2286"/>
                  <a:gd name="T83" fmla="*/ 14 h 553"/>
                  <a:gd name="T84" fmla="*/ 13 w 2286"/>
                  <a:gd name="T85" fmla="*/ 15 h 5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286"/>
                  <a:gd name="T130" fmla="*/ 0 h 553"/>
                  <a:gd name="T131" fmla="*/ 2286 w 2286"/>
                  <a:gd name="T132" fmla="*/ 553 h 5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286" h="553">
                    <a:moveTo>
                      <a:pt x="414" y="490"/>
                    </a:moveTo>
                    <a:lnTo>
                      <a:pt x="452" y="497"/>
                    </a:lnTo>
                    <a:lnTo>
                      <a:pt x="491" y="503"/>
                    </a:lnTo>
                    <a:lnTo>
                      <a:pt x="531" y="510"/>
                    </a:lnTo>
                    <a:lnTo>
                      <a:pt x="573" y="516"/>
                    </a:lnTo>
                    <a:lnTo>
                      <a:pt x="615" y="522"/>
                    </a:lnTo>
                    <a:lnTo>
                      <a:pt x="659" y="528"/>
                    </a:lnTo>
                    <a:lnTo>
                      <a:pt x="703" y="532"/>
                    </a:lnTo>
                    <a:lnTo>
                      <a:pt x="749" y="537"/>
                    </a:lnTo>
                    <a:lnTo>
                      <a:pt x="795" y="540"/>
                    </a:lnTo>
                    <a:lnTo>
                      <a:pt x="843" y="544"/>
                    </a:lnTo>
                    <a:lnTo>
                      <a:pt x="891" y="546"/>
                    </a:lnTo>
                    <a:lnTo>
                      <a:pt x="940" y="548"/>
                    </a:lnTo>
                    <a:lnTo>
                      <a:pt x="990" y="551"/>
                    </a:lnTo>
                    <a:lnTo>
                      <a:pt x="1040" y="552"/>
                    </a:lnTo>
                    <a:lnTo>
                      <a:pt x="1091" y="553"/>
                    </a:lnTo>
                    <a:lnTo>
                      <a:pt x="1143" y="553"/>
                    </a:lnTo>
                    <a:lnTo>
                      <a:pt x="1190" y="553"/>
                    </a:lnTo>
                    <a:lnTo>
                      <a:pt x="1236" y="552"/>
                    </a:lnTo>
                    <a:lnTo>
                      <a:pt x="1282" y="551"/>
                    </a:lnTo>
                    <a:lnTo>
                      <a:pt x="1329" y="550"/>
                    </a:lnTo>
                    <a:lnTo>
                      <a:pt x="1373" y="547"/>
                    </a:lnTo>
                    <a:lnTo>
                      <a:pt x="1417" y="545"/>
                    </a:lnTo>
                    <a:lnTo>
                      <a:pt x="1461" y="543"/>
                    </a:lnTo>
                    <a:lnTo>
                      <a:pt x="1504" y="539"/>
                    </a:lnTo>
                    <a:lnTo>
                      <a:pt x="1546" y="536"/>
                    </a:lnTo>
                    <a:lnTo>
                      <a:pt x="1588" y="531"/>
                    </a:lnTo>
                    <a:lnTo>
                      <a:pt x="1628" y="528"/>
                    </a:lnTo>
                    <a:lnTo>
                      <a:pt x="1667" y="522"/>
                    </a:lnTo>
                    <a:lnTo>
                      <a:pt x="1706" y="517"/>
                    </a:lnTo>
                    <a:lnTo>
                      <a:pt x="1744" y="512"/>
                    </a:lnTo>
                    <a:lnTo>
                      <a:pt x="1781" y="506"/>
                    </a:lnTo>
                    <a:lnTo>
                      <a:pt x="1817" y="500"/>
                    </a:lnTo>
                    <a:lnTo>
                      <a:pt x="1869" y="490"/>
                    </a:lnTo>
                    <a:lnTo>
                      <a:pt x="1918" y="479"/>
                    </a:lnTo>
                    <a:lnTo>
                      <a:pt x="1966" y="469"/>
                    </a:lnTo>
                    <a:lnTo>
                      <a:pt x="2011" y="456"/>
                    </a:lnTo>
                    <a:lnTo>
                      <a:pt x="2052" y="445"/>
                    </a:lnTo>
                    <a:lnTo>
                      <a:pt x="2090" y="431"/>
                    </a:lnTo>
                    <a:lnTo>
                      <a:pt x="2126" y="418"/>
                    </a:lnTo>
                    <a:lnTo>
                      <a:pt x="2158" y="403"/>
                    </a:lnTo>
                    <a:lnTo>
                      <a:pt x="2187" y="389"/>
                    </a:lnTo>
                    <a:lnTo>
                      <a:pt x="2212" y="375"/>
                    </a:lnTo>
                    <a:lnTo>
                      <a:pt x="2234" y="360"/>
                    </a:lnTo>
                    <a:lnTo>
                      <a:pt x="2253" y="343"/>
                    </a:lnTo>
                    <a:lnTo>
                      <a:pt x="2268" y="327"/>
                    </a:lnTo>
                    <a:lnTo>
                      <a:pt x="2278" y="310"/>
                    </a:lnTo>
                    <a:lnTo>
                      <a:pt x="2284" y="294"/>
                    </a:lnTo>
                    <a:lnTo>
                      <a:pt x="2286" y="277"/>
                    </a:lnTo>
                    <a:lnTo>
                      <a:pt x="2284" y="257"/>
                    </a:lnTo>
                    <a:lnTo>
                      <a:pt x="2274" y="237"/>
                    </a:lnTo>
                    <a:lnTo>
                      <a:pt x="2261" y="219"/>
                    </a:lnTo>
                    <a:lnTo>
                      <a:pt x="2241" y="201"/>
                    </a:lnTo>
                    <a:lnTo>
                      <a:pt x="2217" y="182"/>
                    </a:lnTo>
                    <a:lnTo>
                      <a:pt x="2188" y="165"/>
                    </a:lnTo>
                    <a:lnTo>
                      <a:pt x="2155" y="148"/>
                    </a:lnTo>
                    <a:lnTo>
                      <a:pt x="2117" y="132"/>
                    </a:lnTo>
                    <a:lnTo>
                      <a:pt x="2074" y="117"/>
                    </a:lnTo>
                    <a:lnTo>
                      <a:pt x="2028" y="102"/>
                    </a:lnTo>
                    <a:lnTo>
                      <a:pt x="1977" y="88"/>
                    </a:lnTo>
                    <a:lnTo>
                      <a:pt x="1923" y="74"/>
                    </a:lnTo>
                    <a:lnTo>
                      <a:pt x="1865" y="62"/>
                    </a:lnTo>
                    <a:lnTo>
                      <a:pt x="1806" y="51"/>
                    </a:lnTo>
                    <a:lnTo>
                      <a:pt x="1741" y="41"/>
                    </a:lnTo>
                    <a:lnTo>
                      <a:pt x="1674" y="31"/>
                    </a:lnTo>
                    <a:lnTo>
                      <a:pt x="1644" y="28"/>
                    </a:lnTo>
                    <a:lnTo>
                      <a:pt x="1613" y="24"/>
                    </a:lnTo>
                    <a:lnTo>
                      <a:pt x="1582" y="21"/>
                    </a:lnTo>
                    <a:lnTo>
                      <a:pt x="1551" y="19"/>
                    </a:lnTo>
                    <a:lnTo>
                      <a:pt x="1519" y="15"/>
                    </a:lnTo>
                    <a:lnTo>
                      <a:pt x="1486" y="13"/>
                    </a:lnTo>
                    <a:lnTo>
                      <a:pt x="1454" y="11"/>
                    </a:lnTo>
                    <a:lnTo>
                      <a:pt x="1421" y="8"/>
                    </a:lnTo>
                    <a:lnTo>
                      <a:pt x="1387" y="6"/>
                    </a:lnTo>
                    <a:lnTo>
                      <a:pt x="1353" y="5"/>
                    </a:lnTo>
                    <a:lnTo>
                      <a:pt x="1319" y="4"/>
                    </a:lnTo>
                    <a:lnTo>
                      <a:pt x="1285" y="3"/>
                    </a:lnTo>
                    <a:lnTo>
                      <a:pt x="1249" y="1"/>
                    </a:lnTo>
                    <a:lnTo>
                      <a:pt x="1214" y="0"/>
                    </a:lnTo>
                    <a:lnTo>
                      <a:pt x="1179" y="0"/>
                    </a:lnTo>
                    <a:lnTo>
                      <a:pt x="1143" y="0"/>
                    </a:lnTo>
                    <a:lnTo>
                      <a:pt x="1095" y="0"/>
                    </a:lnTo>
                    <a:lnTo>
                      <a:pt x="1046" y="1"/>
                    </a:lnTo>
                    <a:lnTo>
                      <a:pt x="999" y="3"/>
                    </a:lnTo>
                    <a:lnTo>
                      <a:pt x="952" y="4"/>
                    </a:lnTo>
                    <a:lnTo>
                      <a:pt x="906" y="6"/>
                    </a:lnTo>
                    <a:lnTo>
                      <a:pt x="860" y="8"/>
                    </a:lnTo>
                    <a:lnTo>
                      <a:pt x="815" y="12"/>
                    </a:lnTo>
                    <a:lnTo>
                      <a:pt x="771" y="15"/>
                    </a:lnTo>
                    <a:lnTo>
                      <a:pt x="727" y="19"/>
                    </a:lnTo>
                    <a:lnTo>
                      <a:pt x="684" y="23"/>
                    </a:lnTo>
                    <a:lnTo>
                      <a:pt x="643" y="28"/>
                    </a:lnTo>
                    <a:lnTo>
                      <a:pt x="601" y="32"/>
                    </a:lnTo>
                    <a:lnTo>
                      <a:pt x="562" y="38"/>
                    </a:lnTo>
                    <a:lnTo>
                      <a:pt x="523" y="44"/>
                    </a:lnTo>
                    <a:lnTo>
                      <a:pt x="485" y="50"/>
                    </a:lnTo>
                    <a:lnTo>
                      <a:pt x="448" y="57"/>
                    </a:lnTo>
                    <a:lnTo>
                      <a:pt x="399" y="67"/>
                    </a:lnTo>
                    <a:lnTo>
                      <a:pt x="350" y="77"/>
                    </a:lnTo>
                    <a:lnTo>
                      <a:pt x="305" y="88"/>
                    </a:lnTo>
                    <a:lnTo>
                      <a:pt x="263" y="99"/>
                    </a:lnTo>
                    <a:lnTo>
                      <a:pt x="224" y="112"/>
                    </a:lnTo>
                    <a:lnTo>
                      <a:pt x="187" y="125"/>
                    </a:lnTo>
                    <a:lnTo>
                      <a:pt x="152" y="138"/>
                    </a:lnTo>
                    <a:lnTo>
                      <a:pt x="122" y="152"/>
                    </a:lnTo>
                    <a:lnTo>
                      <a:pt x="94" y="166"/>
                    </a:lnTo>
                    <a:lnTo>
                      <a:pt x="70" y="181"/>
                    </a:lnTo>
                    <a:lnTo>
                      <a:pt x="48" y="196"/>
                    </a:lnTo>
                    <a:lnTo>
                      <a:pt x="31" y="211"/>
                    </a:lnTo>
                    <a:lnTo>
                      <a:pt x="18" y="227"/>
                    </a:lnTo>
                    <a:lnTo>
                      <a:pt x="8" y="243"/>
                    </a:lnTo>
                    <a:lnTo>
                      <a:pt x="2" y="259"/>
                    </a:lnTo>
                    <a:lnTo>
                      <a:pt x="0" y="277"/>
                    </a:lnTo>
                    <a:lnTo>
                      <a:pt x="2" y="293"/>
                    </a:lnTo>
                    <a:lnTo>
                      <a:pt x="7" y="309"/>
                    </a:lnTo>
                    <a:lnTo>
                      <a:pt x="16" y="324"/>
                    </a:lnTo>
                    <a:lnTo>
                      <a:pt x="29" y="339"/>
                    </a:lnTo>
                    <a:lnTo>
                      <a:pt x="45" y="354"/>
                    </a:lnTo>
                    <a:lnTo>
                      <a:pt x="65" y="369"/>
                    </a:lnTo>
                    <a:lnTo>
                      <a:pt x="86" y="383"/>
                    </a:lnTo>
                    <a:lnTo>
                      <a:pt x="112" y="396"/>
                    </a:lnTo>
                    <a:lnTo>
                      <a:pt x="141" y="410"/>
                    </a:lnTo>
                    <a:lnTo>
                      <a:pt x="172" y="423"/>
                    </a:lnTo>
                    <a:lnTo>
                      <a:pt x="206" y="436"/>
                    </a:lnTo>
                    <a:lnTo>
                      <a:pt x="243" y="447"/>
                    </a:lnTo>
                    <a:lnTo>
                      <a:pt x="282" y="459"/>
                    </a:lnTo>
                    <a:lnTo>
                      <a:pt x="324" y="469"/>
                    </a:lnTo>
                    <a:lnTo>
                      <a:pt x="368" y="479"/>
                    </a:lnTo>
                    <a:lnTo>
                      <a:pt x="414" y="490"/>
                    </a:lnTo>
                    <a:close/>
                  </a:path>
                </a:pathLst>
              </a:custGeom>
              <a:solidFill>
                <a:srgbClr val="B5F4C9"/>
              </a:solidFill>
              <a:ln w="9525">
                <a:noFill/>
                <a:round/>
                <a:headEnd/>
                <a:tailEnd/>
              </a:ln>
            </p:spPr>
            <p:txBody>
              <a:bodyPr/>
              <a:lstStyle/>
              <a:p>
                <a:endParaRPr lang="en-US"/>
              </a:p>
            </p:txBody>
          </p:sp>
          <p:sp>
            <p:nvSpPr>
              <p:cNvPr id="185495" name="Freeform 31"/>
              <p:cNvSpPr>
                <a:spLocks/>
              </p:cNvSpPr>
              <p:nvPr/>
            </p:nvSpPr>
            <p:spPr bwMode="auto">
              <a:xfrm>
                <a:off x="2754" y="2525"/>
                <a:ext cx="159" cy="995"/>
              </a:xfrm>
              <a:custGeom>
                <a:avLst/>
                <a:gdLst>
                  <a:gd name="T0" fmla="*/ 5 w 318"/>
                  <a:gd name="T1" fmla="*/ 62 h 1990"/>
                  <a:gd name="T2" fmla="*/ 7 w 318"/>
                  <a:gd name="T3" fmla="*/ 62 h 1990"/>
                  <a:gd name="T4" fmla="*/ 10 w 318"/>
                  <a:gd name="T5" fmla="*/ 2 h 1990"/>
                  <a:gd name="T6" fmla="*/ 7 w 318"/>
                  <a:gd name="T7" fmla="*/ 1 h 1990"/>
                  <a:gd name="T8" fmla="*/ 3 w 318"/>
                  <a:gd name="T9" fmla="*/ 0 h 1990"/>
                  <a:gd name="T10" fmla="*/ 0 w 318"/>
                  <a:gd name="T11" fmla="*/ 62 h 1990"/>
                  <a:gd name="T12" fmla="*/ 5 w 318"/>
                  <a:gd name="T13" fmla="*/ 62 h 1990"/>
                  <a:gd name="T14" fmla="*/ 0 60000 65536"/>
                  <a:gd name="T15" fmla="*/ 0 60000 65536"/>
                  <a:gd name="T16" fmla="*/ 0 60000 65536"/>
                  <a:gd name="T17" fmla="*/ 0 60000 65536"/>
                  <a:gd name="T18" fmla="*/ 0 60000 65536"/>
                  <a:gd name="T19" fmla="*/ 0 60000 65536"/>
                  <a:gd name="T20" fmla="*/ 0 60000 65536"/>
                  <a:gd name="T21" fmla="*/ 0 w 318"/>
                  <a:gd name="T22" fmla="*/ 0 h 1990"/>
                  <a:gd name="T23" fmla="*/ 318 w 318"/>
                  <a:gd name="T24" fmla="*/ 1990 h 1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1990">
                    <a:moveTo>
                      <a:pt x="154" y="1990"/>
                    </a:moveTo>
                    <a:lnTo>
                      <a:pt x="238" y="1966"/>
                    </a:lnTo>
                    <a:lnTo>
                      <a:pt x="318" y="50"/>
                    </a:lnTo>
                    <a:lnTo>
                      <a:pt x="238" y="7"/>
                    </a:lnTo>
                    <a:lnTo>
                      <a:pt x="81" y="0"/>
                    </a:lnTo>
                    <a:lnTo>
                      <a:pt x="0" y="1990"/>
                    </a:lnTo>
                    <a:lnTo>
                      <a:pt x="154" y="1990"/>
                    </a:lnTo>
                    <a:close/>
                  </a:path>
                </a:pathLst>
              </a:custGeom>
              <a:solidFill>
                <a:srgbClr val="B25B00"/>
              </a:solidFill>
              <a:ln w="9525">
                <a:noFill/>
                <a:round/>
                <a:headEnd/>
                <a:tailEnd/>
              </a:ln>
            </p:spPr>
            <p:txBody>
              <a:bodyPr/>
              <a:lstStyle/>
              <a:p>
                <a:endParaRPr lang="en-US"/>
              </a:p>
            </p:txBody>
          </p:sp>
          <p:sp>
            <p:nvSpPr>
              <p:cNvPr id="185496" name="Freeform 32"/>
              <p:cNvSpPr>
                <a:spLocks/>
              </p:cNvSpPr>
              <p:nvPr/>
            </p:nvSpPr>
            <p:spPr bwMode="auto">
              <a:xfrm>
                <a:off x="2711" y="2523"/>
                <a:ext cx="163" cy="997"/>
              </a:xfrm>
              <a:custGeom>
                <a:avLst/>
                <a:gdLst>
                  <a:gd name="T0" fmla="*/ 8 w 325"/>
                  <a:gd name="T1" fmla="*/ 63 h 1993"/>
                  <a:gd name="T2" fmla="*/ 8 w 325"/>
                  <a:gd name="T3" fmla="*/ 63 h 1993"/>
                  <a:gd name="T4" fmla="*/ 11 w 325"/>
                  <a:gd name="T5" fmla="*/ 1 h 1993"/>
                  <a:gd name="T6" fmla="*/ 3 w 325"/>
                  <a:gd name="T7" fmla="*/ 0 h 1993"/>
                  <a:gd name="T8" fmla="*/ 0 w 325"/>
                  <a:gd name="T9" fmla="*/ 63 h 1993"/>
                  <a:gd name="T10" fmla="*/ 8 w 325"/>
                  <a:gd name="T11" fmla="*/ 63 h 1993"/>
                  <a:gd name="T12" fmla="*/ 0 60000 65536"/>
                  <a:gd name="T13" fmla="*/ 0 60000 65536"/>
                  <a:gd name="T14" fmla="*/ 0 60000 65536"/>
                  <a:gd name="T15" fmla="*/ 0 60000 65536"/>
                  <a:gd name="T16" fmla="*/ 0 60000 65536"/>
                  <a:gd name="T17" fmla="*/ 0 60000 65536"/>
                  <a:gd name="T18" fmla="*/ 0 w 325"/>
                  <a:gd name="T19" fmla="*/ 0 h 1993"/>
                  <a:gd name="T20" fmla="*/ 325 w 325"/>
                  <a:gd name="T21" fmla="*/ 1993 h 1993"/>
                </a:gdLst>
                <a:ahLst/>
                <a:cxnLst>
                  <a:cxn ang="T12">
                    <a:pos x="T0" y="T1"/>
                  </a:cxn>
                  <a:cxn ang="T13">
                    <a:pos x="T2" y="T3"/>
                  </a:cxn>
                  <a:cxn ang="T14">
                    <a:pos x="T4" y="T5"/>
                  </a:cxn>
                  <a:cxn ang="T15">
                    <a:pos x="T6" y="T7"/>
                  </a:cxn>
                  <a:cxn ang="T16">
                    <a:pos x="T8" y="T9"/>
                  </a:cxn>
                  <a:cxn ang="T17">
                    <a:pos x="T10" y="T11"/>
                  </a:cxn>
                </a:cxnLst>
                <a:rect l="T18" t="T19" r="T20" b="T21"/>
                <a:pathLst>
                  <a:path w="325" h="1993">
                    <a:moveTo>
                      <a:pt x="240" y="1993"/>
                    </a:moveTo>
                    <a:lnTo>
                      <a:pt x="241" y="1993"/>
                    </a:lnTo>
                    <a:lnTo>
                      <a:pt x="325" y="10"/>
                    </a:lnTo>
                    <a:lnTo>
                      <a:pt x="87" y="0"/>
                    </a:lnTo>
                    <a:lnTo>
                      <a:pt x="0" y="1993"/>
                    </a:lnTo>
                    <a:lnTo>
                      <a:pt x="240" y="1993"/>
                    </a:lnTo>
                    <a:close/>
                  </a:path>
                </a:pathLst>
              </a:custGeom>
              <a:solidFill>
                <a:srgbClr val="EFC9A3"/>
              </a:solidFill>
              <a:ln w="9525">
                <a:noFill/>
                <a:round/>
                <a:headEnd/>
                <a:tailEnd/>
              </a:ln>
            </p:spPr>
            <p:txBody>
              <a:bodyPr/>
              <a:lstStyle/>
              <a:p>
                <a:endParaRPr lang="en-US"/>
              </a:p>
            </p:txBody>
          </p:sp>
          <p:sp>
            <p:nvSpPr>
              <p:cNvPr id="185497" name="Freeform 33"/>
              <p:cNvSpPr>
                <a:spLocks/>
              </p:cNvSpPr>
              <p:nvPr/>
            </p:nvSpPr>
            <p:spPr bwMode="auto">
              <a:xfrm>
                <a:off x="2322" y="2592"/>
                <a:ext cx="1042" cy="597"/>
              </a:xfrm>
              <a:custGeom>
                <a:avLst/>
                <a:gdLst>
                  <a:gd name="T0" fmla="*/ 63 w 2085"/>
                  <a:gd name="T1" fmla="*/ 37 h 1195"/>
                  <a:gd name="T2" fmla="*/ 65 w 2085"/>
                  <a:gd name="T3" fmla="*/ 2 h 1195"/>
                  <a:gd name="T4" fmla="*/ 63 w 2085"/>
                  <a:gd name="T5" fmla="*/ 1 h 1195"/>
                  <a:gd name="T6" fmla="*/ 2 w 2085"/>
                  <a:gd name="T7" fmla="*/ 0 h 1195"/>
                  <a:gd name="T8" fmla="*/ 0 w 2085"/>
                  <a:gd name="T9" fmla="*/ 34 h 1195"/>
                  <a:gd name="T10" fmla="*/ 1 w 2085"/>
                  <a:gd name="T11" fmla="*/ 34 h 1195"/>
                  <a:gd name="T12" fmla="*/ 63 w 2085"/>
                  <a:gd name="T13" fmla="*/ 37 h 1195"/>
                  <a:gd name="T14" fmla="*/ 0 60000 65536"/>
                  <a:gd name="T15" fmla="*/ 0 60000 65536"/>
                  <a:gd name="T16" fmla="*/ 0 60000 65536"/>
                  <a:gd name="T17" fmla="*/ 0 60000 65536"/>
                  <a:gd name="T18" fmla="*/ 0 60000 65536"/>
                  <a:gd name="T19" fmla="*/ 0 60000 65536"/>
                  <a:gd name="T20" fmla="*/ 0 60000 65536"/>
                  <a:gd name="T21" fmla="*/ 0 w 2085"/>
                  <a:gd name="T22" fmla="*/ 0 h 1195"/>
                  <a:gd name="T23" fmla="*/ 2085 w 2085"/>
                  <a:gd name="T24" fmla="*/ 1195 h 11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5" h="1195">
                    <a:moveTo>
                      <a:pt x="2031" y="1195"/>
                    </a:moveTo>
                    <a:lnTo>
                      <a:pt x="2085" y="85"/>
                    </a:lnTo>
                    <a:lnTo>
                      <a:pt x="2042" y="37"/>
                    </a:lnTo>
                    <a:lnTo>
                      <a:pt x="93" y="0"/>
                    </a:lnTo>
                    <a:lnTo>
                      <a:pt x="0" y="1096"/>
                    </a:lnTo>
                    <a:lnTo>
                      <a:pt x="38" y="1110"/>
                    </a:lnTo>
                    <a:lnTo>
                      <a:pt x="2031" y="1195"/>
                    </a:lnTo>
                    <a:close/>
                  </a:path>
                </a:pathLst>
              </a:custGeom>
              <a:solidFill>
                <a:srgbClr val="A5A5A5"/>
              </a:solidFill>
              <a:ln w="9525">
                <a:noFill/>
                <a:round/>
                <a:headEnd/>
                <a:tailEnd/>
              </a:ln>
            </p:spPr>
            <p:txBody>
              <a:bodyPr/>
              <a:lstStyle/>
              <a:p>
                <a:endParaRPr lang="en-US"/>
              </a:p>
            </p:txBody>
          </p:sp>
          <p:sp>
            <p:nvSpPr>
              <p:cNvPr id="185498" name="Freeform 34"/>
              <p:cNvSpPr>
                <a:spLocks/>
              </p:cNvSpPr>
              <p:nvPr/>
            </p:nvSpPr>
            <p:spPr bwMode="auto">
              <a:xfrm>
                <a:off x="2322" y="2567"/>
                <a:ext cx="1021" cy="615"/>
              </a:xfrm>
              <a:custGeom>
                <a:avLst/>
                <a:gdLst>
                  <a:gd name="T0" fmla="*/ 63 w 2042"/>
                  <a:gd name="T1" fmla="*/ 39 h 1228"/>
                  <a:gd name="T2" fmla="*/ 64 w 2042"/>
                  <a:gd name="T3" fmla="*/ 3 h 1228"/>
                  <a:gd name="T4" fmla="*/ 2 w 2042"/>
                  <a:gd name="T5" fmla="*/ 0 h 1228"/>
                  <a:gd name="T6" fmla="*/ 0 w 2042"/>
                  <a:gd name="T7" fmla="*/ 36 h 1228"/>
                  <a:gd name="T8" fmla="*/ 63 w 2042"/>
                  <a:gd name="T9" fmla="*/ 39 h 1228"/>
                  <a:gd name="T10" fmla="*/ 0 60000 65536"/>
                  <a:gd name="T11" fmla="*/ 0 60000 65536"/>
                  <a:gd name="T12" fmla="*/ 0 60000 65536"/>
                  <a:gd name="T13" fmla="*/ 0 60000 65536"/>
                  <a:gd name="T14" fmla="*/ 0 60000 65536"/>
                  <a:gd name="T15" fmla="*/ 0 w 2042"/>
                  <a:gd name="T16" fmla="*/ 0 h 1228"/>
                  <a:gd name="T17" fmla="*/ 2042 w 2042"/>
                  <a:gd name="T18" fmla="*/ 1228 h 1228"/>
                </a:gdLst>
                <a:ahLst/>
                <a:cxnLst>
                  <a:cxn ang="T10">
                    <a:pos x="T0" y="T1"/>
                  </a:cxn>
                  <a:cxn ang="T11">
                    <a:pos x="T2" y="T3"/>
                  </a:cxn>
                  <a:cxn ang="T12">
                    <a:pos x="T4" y="T5"/>
                  </a:cxn>
                  <a:cxn ang="T13">
                    <a:pos x="T6" y="T7"/>
                  </a:cxn>
                  <a:cxn ang="T14">
                    <a:pos x="T8" y="T9"/>
                  </a:cxn>
                </a:cxnLst>
                <a:rect l="T15" t="T16" r="T17" b="T18"/>
                <a:pathLst>
                  <a:path w="2042" h="1228">
                    <a:moveTo>
                      <a:pt x="1994" y="1228"/>
                    </a:moveTo>
                    <a:lnTo>
                      <a:pt x="2042" y="85"/>
                    </a:lnTo>
                    <a:lnTo>
                      <a:pt x="50" y="0"/>
                    </a:lnTo>
                    <a:lnTo>
                      <a:pt x="0" y="1144"/>
                    </a:lnTo>
                    <a:lnTo>
                      <a:pt x="1994" y="1228"/>
                    </a:lnTo>
                    <a:close/>
                  </a:path>
                </a:pathLst>
              </a:custGeom>
              <a:solidFill>
                <a:srgbClr val="4C4C4C"/>
              </a:solidFill>
              <a:ln w="9525">
                <a:noFill/>
                <a:round/>
                <a:headEnd/>
                <a:tailEnd/>
              </a:ln>
            </p:spPr>
            <p:txBody>
              <a:bodyPr/>
              <a:lstStyle/>
              <a:p>
                <a:endParaRPr lang="en-US"/>
              </a:p>
            </p:txBody>
          </p:sp>
          <p:sp>
            <p:nvSpPr>
              <p:cNvPr id="185499" name="Freeform 35"/>
              <p:cNvSpPr>
                <a:spLocks/>
              </p:cNvSpPr>
              <p:nvPr/>
            </p:nvSpPr>
            <p:spPr bwMode="auto">
              <a:xfrm>
                <a:off x="2352" y="2596"/>
                <a:ext cx="962" cy="558"/>
              </a:xfrm>
              <a:custGeom>
                <a:avLst/>
                <a:gdLst>
                  <a:gd name="T0" fmla="*/ 59 w 1924"/>
                  <a:gd name="T1" fmla="*/ 34 h 1117"/>
                  <a:gd name="T2" fmla="*/ 60 w 1924"/>
                  <a:gd name="T3" fmla="*/ 2 h 1117"/>
                  <a:gd name="T4" fmla="*/ 2 w 1924"/>
                  <a:gd name="T5" fmla="*/ 0 h 1117"/>
                  <a:gd name="T6" fmla="*/ 0 w 1924"/>
                  <a:gd name="T7" fmla="*/ 32 h 1117"/>
                  <a:gd name="T8" fmla="*/ 59 w 1924"/>
                  <a:gd name="T9" fmla="*/ 34 h 1117"/>
                  <a:gd name="T10" fmla="*/ 0 60000 65536"/>
                  <a:gd name="T11" fmla="*/ 0 60000 65536"/>
                  <a:gd name="T12" fmla="*/ 0 60000 65536"/>
                  <a:gd name="T13" fmla="*/ 0 60000 65536"/>
                  <a:gd name="T14" fmla="*/ 0 60000 65536"/>
                  <a:gd name="T15" fmla="*/ 0 w 1924"/>
                  <a:gd name="T16" fmla="*/ 0 h 1117"/>
                  <a:gd name="T17" fmla="*/ 1924 w 1924"/>
                  <a:gd name="T18" fmla="*/ 1117 h 1117"/>
                </a:gdLst>
                <a:ahLst/>
                <a:cxnLst>
                  <a:cxn ang="T10">
                    <a:pos x="T0" y="T1"/>
                  </a:cxn>
                  <a:cxn ang="T11">
                    <a:pos x="T2" y="T3"/>
                  </a:cxn>
                  <a:cxn ang="T12">
                    <a:pos x="T4" y="T5"/>
                  </a:cxn>
                  <a:cxn ang="T13">
                    <a:pos x="T6" y="T7"/>
                  </a:cxn>
                  <a:cxn ang="T14">
                    <a:pos x="T8" y="T9"/>
                  </a:cxn>
                </a:cxnLst>
                <a:rect l="T15" t="T16" r="T17" b="T18"/>
                <a:pathLst>
                  <a:path w="1924" h="1117">
                    <a:moveTo>
                      <a:pt x="1881" y="1117"/>
                    </a:moveTo>
                    <a:lnTo>
                      <a:pt x="1924" y="80"/>
                    </a:lnTo>
                    <a:lnTo>
                      <a:pt x="45" y="0"/>
                    </a:lnTo>
                    <a:lnTo>
                      <a:pt x="0" y="1037"/>
                    </a:lnTo>
                    <a:lnTo>
                      <a:pt x="1881" y="1117"/>
                    </a:lnTo>
                    <a:close/>
                  </a:path>
                </a:pathLst>
              </a:custGeom>
              <a:solidFill>
                <a:srgbClr val="F2CC0C"/>
              </a:solidFill>
              <a:ln w="9525">
                <a:noFill/>
                <a:round/>
                <a:headEnd/>
                <a:tailEnd/>
              </a:ln>
            </p:spPr>
            <p:txBody>
              <a:bodyPr/>
              <a:lstStyle/>
              <a:p>
                <a:endParaRPr lang="en-US"/>
              </a:p>
            </p:txBody>
          </p:sp>
          <p:sp>
            <p:nvSpPr>
              <p:cNvPr id="185500" name="Freeform 36"/>
              <p:cNvSpPr>
                <a:spLocks/>
              </p:cNvSpPr>
              <p:nvPr/>
            </p:nvSpPr>
            <p:spPr bwMode="auto">
              <a:xfrm>
                <a:off x="2381" y="2622"/>
                <a:ext cx="903" cy="506"/>
              </a:xfrm>
              <a:custGeom>
                <a:avLst/>
                <a:gdLst>
                  <a:gd name="T0" fmla="*/ 55 w 1807"/>
                  <a:gd name="T1" fmla="*/ 32 h 1011"/>
                  <a:gd name="T2" fmla="*/ 56 w 1807"/>
                  <a:gd name="T3" fmla="*/ 3 h 1011"/>
                  <a:gd name="T4" fmla="*/ 1 w 1807"/>
                  <a:gd name="T5" fmla="*/ 0 h 1011"/>
                  <a:gd name="T6" fmla="*/ 0 w 1807"/>
                  <a:gd name="T7" fmla="*/ 30 h 1011"/>
                  <a:gd name="T8" fmla="*/ 55 w 1807"/>
                  <a:gd name="T9" fmla="*/ 32 h 1011"/>
                  <a:gd name="T10" fmla="*/ 0 60000 65536"/>
                  <a:gd name="T11" fmla="*/ 0 60000 65536"/>
                  <a:gd name="T12" fmla="*/ 0 60000 65536"/>
                  <a:gd name="T13" fmla="*/ 0 60000 65536"/>
                  <a:gd name="T14" fmla="*/ 0 60000 65536"/>
                  <a:gd name="T15" fmla="*/ 0 w 1807"/>
                  <a:gd name="T16" fmla="*/ 0 h 1011"/>
                  <a:gd name="T17" fmla="*/ 1807 w 1807"/>
                  <a:gd name="T18" fmla="*/ 1011 h 1011"/>
                </a:gdLst>
                <a:ahLst/>
                <a:cxnLst>
                  <a:cxn ang="T10">
                    <a:pos x="T0" y="T1"/>
                  </a:cxn>
                  <a:cxn ang="T11">
                    <a:pos x="T2" y="T3"/>
                  </a:cxn>
                  <a:cxn ang="T12">
                    <a:pos x="T4" y="T5"/>
                  </a:cxn>
                  <a:cxn ang="T13">
                    <a:pos x="T6" y="T7"/>
                  </a:cxn>
                  <a:cxn ang="T14">
                    <a:pos x="T8" y="T9"/>
                  </a:cxn>
                </a:cxnLst>
                <a:rect l="T15" t="T16" r="T17" b="T18"/>
                <a:pathLst>
                  <a:path w="1807" h="1011">
                    <a:moveTo>
                      <a:pt x="1767" y="1011"/>
                    </a:moveTo>
                    <a:lnTo>
                      <a:pt x="1807" y="75"/>
                    </a:lnTo>
                    <a:lnTo>
                      <a:pt x="40" y="0"/>
                    </a:lnTo>
                    <a:lnTo>
                      <a:pt x="0" y="936"/>
                    </a:lnTo>
                    <a:lnTo>
                      <a:pt x="1767" y="1011"/>
                    </a:lnTo>
                    <a:close/>
                  </a:path>
                </a:pathLst>
              </a:custGeom>
              <a:solidFill>
                <a:srgbClr val="B7F9FF"/>
              </a:solidFill>
              <a:ln w="9525">
                <a:noFill/>
                <a:round/>
                <a:headEnd/>
                <a:tailEnd/>
              </a:ln>
            </p:spPr>
            <p:txBody>
              <a:bodyPr/>
              <a:lstStyle/>
              <a:p>
                <a:endParaRPr lang="en-US"/>
              </a:p>
            </p:txBody>
          </p:sp>
          <p:sp>
            <p:nvSpPr>
              <p:cNvPr id="185501" name="Freeform 37"/>
              <p:cNvSpPr>
                <a:spLocks/>
              </p:cNvSpPr>
              <p:nvPr/>
            </p:nvSpPr>
            <p:spPr bwMode="auto">
              <a:xfrm>
                <a:off x="2392" y="2628"/>
                <a:ext cx="882" cy="494"/>
              </a:xfrm>
              <a:custGeom>
                <a:avLst/>
                <a:gdLst>
                  <a:gd name="T0" fmla="*/ 54 w 1764"/>
                  <a:gd name="T1" fmla="*/ 31 h 988"/>
                  <a:gd name="T2" fmla="*/ 55 w 1764"/>
                  <a:gd name="T3" fmla="*/ 3 h 988"/>
                  <a:gd name="T4" fmla="*/ 2 w 1764"/>
                  <a:gd name="T5" fmla="*/ 0 h 988"/>
                  <a:gd name="T6" fmla="*/ 0 w 1764"/>
                  <a:gd name="T7" fmla="*/ 29 h 988"/>
                  <a:gd name="T8" fmla="*/ 54 w 1764"/>
                  <a:gd name="T9" fmla="*/ 31 h 988"/>
                  <a:gd name="T10" fmla="*/ 0 60000 65536"/>
                  <a:gd name="T11" fmla="*/ 0 60000 65536"/>
                  <a:gd name="T12" fmla="*/ 0 60000 65536"/>
                  <a:gd name="T13" fmla="*/ 0 60000 65536"/>
                  <a:gd name="T14" fmla="*/ 0 60000 65536"/>
                  <a:gd name="T15" fmla="*/ 0 w 1764"/>
                  <a:gd name="T16" fmla="*/ 0 h 988"/>
                  <a:gd name="T17" fmla="*/ 1764 w 1764"/>
                  <a:gd name="T18" fmla="*/ 988 h 988"/>
                </a:gdLst>
                <a:ahLst/>
                <a:cxnLst>
                  <a:cxn ang="T10">
                    <a:pos x="T0" y="T1"/>
                  </a:cxn>
                  <a:cxn ang="T11">
                    <a:pos x="T2" y="T3"/>
                  </a:cxn>
                  <a:cxn ang="T12">
                    <a:pos x="T4" y="T5"/>
                  </a:cxn>
                  <a:cxn ang="T13">
                    <a:pos x="T6" y="T7"/>
                  </a:cxn>
                  <a:cxn ang="T14">
                    <a:pos x="T8" y="T9"/>
                  </a:cxn>
                </a:cxnLst>
                <a:rect l="T15" t="T16" r="T17" b="T18"/>
                <a:pathLst>
                  <a:path w="1764" h="988">
                    <a:moveTo>
                      <a:pt x="1725" y="988"/>
                    </a:moveTo>
                    <a:lnTo>
                      <a:pt x="1764" y="73"/>
                    </a:lnTo>
                    <a:lnTo>
                      <a:pt x="39" y="0"/>
                    </a:lnTo>
                    <a:lnTo>
                      <a:pt x="0" y="914"/>
                    </a:lnTo>
                    <a:lnTo>
                      <a:pt x="1725" y="988"/>
                    </a:lnTo>
                    <a:close/>
                  </a:path>
                </a:pathLst>
              </a:custGeom>
              <a:solidFill>
                <a:srgbClr val="BAF9FF"/>
              </a:solidFill>
              <a:ln w="9525">
                <a:noFill/>
                <a:round/>
                <a:headEnd/>
                <a:tailEnd/>
              </a:ln>
            </p:spPr>
            <p:txBody>
              <a:bodyPr/>
              <a:lstStyle/>
              <a:p>
                <a:endParaRPr lang="en-US"/>
              </a:p>
            </p:txBody>
          </p:sp>
          <p:sp>
            <p:nvSpPr>
              <p:cNvPr id="185502" name="Freeform 38"/>
              <p:cNvSpPr>
                <a:spLocks/>
              </p:cNvSpPr>
              <p:nvPr/>
            </p:nvSpPr>
            <p:spPr bwMode="auto">
              <a:xfrm>
                <a:off x="2402" y="2634"/>
                <a:ext cx="861" cy="481"/>
              </a:xfrm>
              <a:custGeom>
                <a:avLst/>
                <a:gdLst>
                  <a:gd name="T0" fmla="*/ 53 w 1721"/>
                  <a:gd name="T1" fmla="*/ 30 h 964"/>
                  <a:gd name="T2" fmla="*/ 54 w 1721"/>
                  <a:gd name="T3" fmla="*/ 2 h 964"/>
                  <a:gd name="T4" fmla="*/ 2 w 1721"/>
                  <a:gd name="T5" fmla="*/ 0 h 964"/>
                  <a:gd name="T6" fmla="*/ 0 w 1721"/>
                  <a:gd name="T7" fmla="*/ 27 h 964"/>
                  <a:gd name="T8" fmla="*/ 53 w 1721"/>
                  <a:gd name="T9" fmla="*/ 30 h 964"/>
                  <a:gd name="T10" fmla="*/ 0 60000 65536"/>
                  <a:gd name="T11" fmla="*/ 0 60000 65536"/>
                  <a:gd name="T12" fmla="*/ 0 60000 65536"/>
                  <a:gd name="T13" fmla="*/ 0 60000 65536"/>
                  <a:gd name="T14" fmla="*/ 0 60000 65536"/>
                  <a:gd name="T15" fmla="*/ 0 w 1721"/>
                  <a:gd name="T16" fmla="*/ 0 h 964"/>
                  <a:gd name="T17" fmla="*/ 1721 w 1721"/>
                  <a:gd name="T18" fmla="*/ 964 h 964"/>
                </a:gdLst>
                <a:ahLst/>
                <a:cxnLst>
                  <a:cxn ang="T10">
                    <a:pos x="T0" y="T1"/>
                  </a:cxn>
                  <a:cxn ang="T11">
                    <a:pos x="T2" y="T3"/>
                  </a:cxn>
                  <a:cxn ang="T12">
                    <a:pos x="T4" y="T5"/>
                  </a:cxn>
                  <a:cxn ang="T13">
                    <a:pos x="T6" y="T7"/>
                  </a:cxn>
                  <a:cxn ang="T14">
                    <a:pos x="T8" y="T9"/>
                  </a:cxn>
                </a:cxnLst>
                <a:rect l="T15" t="T16" r="T17" b="T18"/>
                <a:pathLst>
                  <a:path w="1721" h="964">
                    <a:moveTo>
                      <a:pt x="1683" y="964"/>
                    </a:moveTo>
                    <a:lnTo>
                      <a:pt x="1721" y="73"/>
                    </a:lnTo>
                    <a:lnTo>
                      <a:pt x="38" y="0"/>
                    </a:lnTo>
                    <a:lnTo>
                      <a:pt x="0" y="893"/>
                    </a:lnTo>
                    <a:lnTo>
                      <a:pt x="1683" y="964"/>
                    </a:lnTo>
                    <a:close/>
                  </a:path>
                </a:pathLst>
              </a:custGeom>
              <a:solidFill>
                <a:srgbClr val="BFF9FF"/>
              </a:solidFill>
              <a:ln w="9525">
                <a:noFill/>
                <a:round/>
                <a:headEnd/>
                <a:tailEnd/>
              </a:ln>
            </p:spPr>
            <p:txBody>
              <a:bodyPr/>
              <a:lstStyle/>
              <a:p>
                <a:endParaRPr lang="en-US"/>
              </a:p>
            </p:txBody>
          </p:sp>
          <p:sp>
            <p:nvSpPr>
              <p:cNvPr id="185503" name="Freeform 39"/>
              <p:cNvSpPr>
                <a:spLocks/>
              </p:cNvSpPr>
              <p:nvPr/>
            </p:nvSpPr>
            <p:spPr bwMode="auto">
              <a:xfrm>
                <a:off x="2413" y="2640"/>
                <a:ext cx="840" cy="470"/>
              </a:xfrm>
              <a:custGeom>
                <a:avLst/>
                <a:gdLst>
                  <a:gd name="T0" fmla="*/ 52 w 1679"/>
                  <a:gd name="T1" fmla="*/ 30 h 939"/>
                  <a:gd name="T2" fmla="*/ 53 w 1679"/>
                  <a:gd name="T3" fmla="*/ 3 h 939"/>
                  <a:gd name="T4" fmla="*/ 2 w 1679"/>
                  <a:gd name="T5" fmla="*/ 0 h 939"/>
                  <a:gd name="T6" fmla="*/ 0 w 1679"/>
                  <a:gd name="T7" fmla="*/ 28 h 939"/>
                  <a:gd name="T8" fmla="*/ 52 w 1679"/>
                  <a:gd name="T9" fmla="*/ 30 h 939"/>
                  <a:gd name="T10" fmla="*/ 0 60000 65536"/>
                  <a:gd name="T11" fmla="*/ 0 60000 65536"/>
                  <a:gd name="T12" fmla="*/ 0 60000 65536"/>
                  <a:gd name="T13" fmla="*/ 0 60000 65536"/>
                  <a:gd name="T14" fmla="*/ 0 60000 65536"/>
                  <a:gd name="T15" fmla="*/ 0 w 1679"/>
                  <a:gd name="T16" fmla="*/ 0 h 939"/>
                  <a:gd name="T17" fmla="*/ 1679 w 1679"/>
                  <a:gd name="T18" fmla="*/ 939 h 939"/>
                </a:gdLst>
                <a:ahLst/>
                <a:cxnLst>
                  <a:cxn ang="T10">
                    <a:pos x="T0" y="T1"/>
                  </a:cxn>
                  <a:cxn ang="T11">
                    <a:pos x="T2" y="T3"/>
                  </a:cxn>
                  <a:cxn ang="T12">
                    <a:pos x="T4" y="T5"/>
                  </a:cxn>
                  <a:cxn ang="T13">
                    <a:pos x="T6" y="T7"/>
                  </a:cxn>
                  <a:cxn ang="T14">
                    <a:pos x="T8" y="T9"/>
                  </a:cxn>
                </a:cxnLst>
                <a:rect l="T15" t="T16" r="T17" b="T18"/>
                <a:pathLst>
                  <a:path w="1679" h="939">
                    <a:moveTo>
                      <a:pt x="1642" y="939"/>
                    </a:moveTo>
                    <a:lnTo>
                      <a:pt x="1679" y="69"/>
                    </a:lnTo>
                    <a:lnTo>
                      <a:pt x="37" y="0"/>
                    </a:lnTo>
                    <a:lnTo>
                      <a:pt x="0" y="869"/>
                    </a:lnTo>
                    <a:lnTo>
                      <a:pt x="1642" y="939"/>
                    </a:lnTo>
                    <a:close/>
                  </a:path>
                </a:pathLst>
              </a:custGeom>
              <a:solidFill>
                <a:srgbClr val="C1F9FF"/>
              </a:solidFill>
              <a:ln w="9525">
                <a:noFill/>
                <a:round/>
                <a:headEnd/>
                <a:tailEnd/>
              </a:ln>
            </p:spPr>
            <p:txBody>
              <a:bodyPr/>
              <a:lstStyle/>
              <a:p>
                <a:endParaRPr lang="en-US"/>
              </a:p>
            </p:txBody>
          </p:sp>
          <p:sp>
            <p:nvSpPr>
              <p:cNvPr id="185504" name="Freeform 40"/>
              <p:cNvSpPr>
                <a:spLocks/>
              </p:cNvSpPr>
              <p:nvPr/>
            </p:nvSpPr>
            <p:spPr bwMode="auto">
              <a:xfrm>
                <a:off x="2565" y="3511"/>
                <a:ext cx="37" cy="74"/>
              </a:xfrm>
              <a:custGeom>
                <a:avLst/>
                <a:gdLst>
                  <a:gd name="T0" fmla="*/ 0 w 74"/>
                  <a:gd name="T1" fmla="*/ 4 h 149"/>
                  <a:gd name="T2" fmla="*/ 1 w 74"/>
                  <a:gd name="T3" fmla="*/ 4 h 149"/>
                  <a:gd name="T4" fmla="*/ 1 w 74"/>
                  <a:gd name="T5" fmla="*/ 3 h 149"/>
                  <a:gd name="T6" fmla="*/ 1 w 74"/>
                  <a:gd name="T7" fmla="*/ 3 h 149"/>
                  <a:gd name="T8" fmla="*/ 1 w 74"/>
                  <a:gd name="T9" fmla="*/ 2 h 149"/>
                  <a:gd name="T10" fmla="*/ 2 w 74"/>
                  <a:gd name="T11" fmla="*/ 2 h 149"/>
                  <a:gd name="T12" fmla="*/ 2 w 74"/>
                  <a:gd name="T13" fmla="*/ 1 h 149"/>
                  <a:gd name="T14" fmla="*/ 2 w 74"/>
                  <a:gd name="T15" fmla="*/ 1 h 149"/>
                  <a:gd name="T16" fmla="*/ 2 w 74"/>
                  <a:gd name="T17" fmla="*/ 0 h 149"/>
                  <a:gd name="T18" fmla="*/ 2 w 74"/>
                  <a:gd name="T19" fmla="*/ 0 h 149"/>
                  <a:gd name="T20" fmla="*/ 2 w 74"/>
                  <a:gd name="T21" fmla="*/ 0 h 149"/>
                  <a:gd name="T22" fmla="*/ 1 w 74"/>
                  <a:gd name="T23" fmla="*/ 0 h 149"/>
                  <a:gd name="T24" fmla="*/ 1 w 74"/>
                  <a:gd name="T25" fmla="*/ 1 h 149"/>
                  <a:gd name="T26" fmla="*/ 1 w 74"/>
                  <a:gd name="T27" fmla="*/ 2 h 149"/>
                  <a:gd name="T28" fmla="*/ 1 w 74"/>
                  <a:gd name="T29" fmla="*/ 2 h 149"/>
                  <a:gd name="T30" fmla="*/ 1 w 74"/>
                  <a:gd name="T31" fmla="*/ 3 h 149"/>
                  <a:gd name="T32" fmla="*/ 1 w 74"/>
                  <a:gd name="T33" fmla="*/ 4 h 149"/>
                  <a:gd name="T34" fmla="*/ 0 w 74"/>
                  <a:gd name="T35" fmla="*/ 4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4"/>
                  <a:gd name="T55" fmla="*/ 0 h 149"/>
                  <a:gd name="T56" fmla="*/ 74 w 74"/>
                  <a:gd name="T57" fmla="*/ 149 h 1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4" h="149">
                    <a:moveTo>
                      <a:pt x="0" y="149"/>
                    </a:moveTo>
                    <a:lnTo>
                      <a:pt x="27" y="143"/>
                    </a:lnTo>
                    <a:lnTo>
                      <a:pt x="34" y="127"/>
                    </a:lnTo>
                    <a:lnTo>
                      <a:pt x="41" y="110"/>
                    </a:lnTo>
                    <a:lnTo>
                      <a:pt x="48" y="91"/>
                    </a:lnTo>
                    <a:lnTo>
                      <a:pt x="53" y="73"/>
                    </a:lnTo>
                    <a:lnTo>
                      <a:pt x="59" y="54"/>
                    </a:lnTo>
                    <a:lnTo>
                      <a:pt x="65" y="36"/>
                    </a:lnTo>
                    <a:lnTo>
                      <a:pt x="70" y="17"/>
                    </a:lnTo>
                    <a:lnTo>
                      <a:pt x="74" y="0"/>
                    </a:lnTo>
                    <a:lnTo>
                      <a:pt x="59" y="13"/>
                    </a:lnTo>
                    <a:lnTo>
                      <a:pt x="48" y="29"/>
                    </a:lnTo>
                    <a:lnTo>
                      <a:pt x="40" y="48"/>
                    </a:lnTo>
                    <a:lnTo>
                      <a:pt x="32" y="69"/>
                    </a:lnTo>
                    <a:lnTo>
                      <a:pt x="25" y="90"/>
                    </a:lnTo>
                    <a:lnTo>
                      <a:pt x="18" y="112"/>
                    </a:lnTo>
                    <a:lnTo>
                      <a:pt x="10" y="131"/>
                    </a:lnTo>
                    <a:lnTo>
                      <a:pt x="0" y="149"/>
                    </a:lnTo>
                    <a:close/>
                  </a:path>
                </a:pathLst>
              </a:custGeom>
              <a:solidFill>
                <a:srgbClr val="00D828"/>
              </a:solidFill>
              <a:ln w="9525">
                <a:noFill/>
                <a:round/>
                <a:headEnd/>
                <a:tailEnd/>
              </a:ln>
            </p:spPr>
            <p:txBody>
              <a:bodyPr/>
              <a:lstStyle/>
              <a:p>
                <a:endParaRPr lang="en-US"/>
              </a:p>
            </p:txBody>
          </p:sp>
          <p:sp>
            <p:nvSpPr>
              <p:cNvPr id="185505" name="Freeform 41"/>
              <p:cNvSpPr>
                <a:spLocks/>
              </p:cNvSpPr>
              <p:nvPr/>
            </p:nvSpPr>
            <p:spPr bwMode="auto">
              <a:xfrm>
                <a:off x="2615" y="3512"/>
                <a:ext cx="1" cy="1"/>
              </a:xfrm>
              <a:custGeom>
                <a:avLst/>
                <a:gdLst>
                  <a:gd name="T0" fmla="*/ 0 w 1"/>
                  <a:gd name="T1" fmla="*/ 1 h 2"/>
                  <a:gd name="T2" fmla="*/ 0 w 1"/>
                  <a:gd name="T3" fmla="*/ 1 h 2"/>
                  <a:gd name="T4" fmla="*/ 1 w 1"/>
                  <a:gd name="T5" fmla="*/ 0 h 2"/>
                  <a:gd name="T6" fmla="*/ 1 w 1"/>
                  <a:gd name="T7" fmla="*/ 0 h 2"/>
                  <a:gd name="T8" fmla="*/ 1 w 1"/>
                  <a:gd name="T9" fmla="*/ 0 h 2"/>
                  <a:gd name="T10" fmla="*/ 1 w 1"/>
                  <a:gd name="T11" fmla="*/ 0 h 2"/>
                  <a:gd name="T12" fmla="*/ 1 w 1"/>
                  <a:gd name="T13" fmla="*/ 0 h 2"/>
                  <a:gd name="T14" fmla="*/ 0 w 1"/>
                  <a:gd name="T15" fmla="*/ 0 h 2"/>
                  <a:gd name="T16" fmla="*/ 0 w 1"/>
                  <a:gd name="T17" fmla="*/ 1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2"/>
                  <a:gd name="T29" fmla="*/ 1 w 1"/>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2">
                    <a:moveTo>
                      <a:pt x="0" y="2"/>
                    </a:moveTo>
                    <a:lnTo>
                      <a:pt x="0" y="2"/>
                    </a:lnTo>
                    <a:lnTo>
                      <a:pt x="1" y="0"/>
                    </a:lnTo>
                    <a:lnTo>
                      <a:pt x="0" y="0"/>
                    </a:lnTo>
                    <a:lnTo>
                      <a:pt x="0" y="2"/>
                    </a:lnTo>
                    <a:close/>
                  </a:path>
                </a:pathLst>
              </a:custGeom>
              <a:solidFill>
                <a:srgbClr val="B25B00"/>
              </a:solidFill>
              <a:ln w="9525">
                <a:noFill/>
                <a:round/>
                <a:headEnd/>
                <a:tailEnd/>
              </a:ln>
            </p:spPr>
            <p:txBody>
              <a:bodyPr/>
              <a:lstStyle/>
              <a:p>
                <a:endParaRPr lang="en-US"/>
              </a:p>
            </p:txBody>
          </p:sp>
          <p:sp>
            <p:nvSpPr>
              <p:cNvPr id="185506" name="Freeform 42"/>
              <p:cNvSpPr>
                <a:spLocks/>
              </p:cNvSpPr>
              <p:nvPr/>
            </p:nvSpPr>
            <p:spPr bwMode="auto">
              <a:xfrm>
                <a:off x="2833" y="3455"/>
                <a:ext cx="77" cy="153"/>
              </a:xfrm>
              <a:custGeom>
                <a:avLst/>
                <a:gdLst>
                  <a:gd name="T0" fmla="*/ 0 w 155"/>
                  <a:gd name="T1" fmla="*/ 9 h 307"/>
                  <a:gd name="T2" fmla="*/ 0 w 155"/>
                  <a:gd name="T3" fmla="*/ 9 h 307"/>
                  <a:gd name="T4" fmla="*/ 0 w 155"/>
                  <a:gd name="T5" fmla="*/ 9 h 307"/>
                  <a:gd name="T6" fmla="*/ 0 w 155"/>
                  <a:gd name="T7" fmla="*/ 9 h 307"/>
                  <a:gd name="T8" fmla="*/ 1 w 155"/>
                  <a:gd name="T9" fmla="*/ 9 h 307"/>
                  <a:gd name="T10" fmla="*/ 1 w 155"/>
                  <a:gd name="T11" fmla="*/ 9 h 307"/>
                  <a:gd name="T12" fmla="*/ 1 w 155"/>
                  <a:gd name="T13" fmla="*/ 9 h 307"/>
                  <a:gd name="T14" fmla="*/ 2 w 155"/>
                  <a:gd name="T15" fmla="*/ 8 h 307"/>
                  <a:gd name="T16" fmla="*/ 2 w 155"/>
                  <a:gd name="T17" fmla="*/ 8 h 307"/>
                  <a:gd name="T18" fmla="*/ 2 w 155"/>
                  <a:gd name="T19" fmla="*/ 8 h 307"/>
                  <a:gd name="T20" fmla="*/ 2 w 155"/>
                  <a:gd name="T21" fmla="*/ 8 h 307"/>
                  <a:gd name="T22" fmla="*/ 2 w 155"/>
                  <a:gd name="T23" fmla="*/ 8 h 307"/>
                  <a:gd name="T24" fmla="*/ 2 w 155"/>
                  <a:gd name="T25" fmla="*/ 8 h 307"/>
                  <a:gd name="T26" fmla="*/ 2 w 155"/>
                  <a:gd name="T27" fmla="*/ 8 h 307"/>
                  <a:gd name="T28" fmla="*/ 2 w 155"/>
                  <a:gd name="T29" fmla="*/ 8 h 307"/>
                  <a:gd name="T30" fmla="*/ 2 w 155"/>
                  <a:gd name="T31" fmla="*/ 8 h 307"/>
                  <a:gd name="T32" fmla="*/ 1 w 155"/>
                  <a:gd name="T33" fmla="*/ 8 h 307"/>
                  <a:gd name="T34" fmla="*/ 1 w 155"/>
                  <a:gd name="T35" fmla="*/ 8 h 307"/>
                  <a:gd name="T36" fmla="*/ 1 w 155"/>
                  <a:gd name="T37" fmla="*/ 8 h 307"/>
                  <a:gd name="T38" fmla="*/ 1 w 155"/>
                  <a:gd name="T39" fmla="*/ 8 h 307"/>
                  <a:gd name="T40" fmla="*/ 1 w 155"/>
                  <a:gd name="T41" fmla="*/ 8 h 307"/>
                  <a:gd name="T42" fmla="*/ 1 w 155"/>
                  <a:gd name="T43" fmla="*/ 7 h 307"/>
                  <a:gd name="T44" fmla="*/ 1 w 155"/>
                  <a:gd name="T45" fmla="*/ 6 h 307"/>
                  <a:gd name="T46" fmla="*/ 2 w 155"/>
                  <a:gd name="T47" fmla="*/ 5 h 307"/>
                  <a:gd name="T48" fmla="*/ 2 w 155"/>
                  <a:gd name="T49" fmla="*/ 4 h 307"/>
                  <a:gd name="T50" fmla="*/ 3 w 155"/>
                  <a:gd name="T51" fmla="*/ 3 h 307"/>
                  <a:gd name="T52" fmla="*/ 3 w 155"/>
                  <a:gd name="T53" fmla="*/ 2 h 307"/>
                  <a:gd name="T54" fmla="*/ 4 w 155"/>
                  <a:gd name="T55" fmla="*/ 0 h 307"/>
                  <a:gd name="T56" fmla="*/ 4 w 155"/>
                  <a:gd name="T57" fmla="*/ 0 h 307"/>
                  <a:gd name="T58" fmla="*/ 4 w 155"/>
                  <a:gd name="T59" fmla="*/ 0 h 307"/>
                  <a:gd name="T60" fmla="*/ 4 w 155"/>
                  <a:gd name="T61" fmla="*/ 0 h 307"/>
                  <a:gd name="T62" fmla="*/ 3 w 155"/>
                  <a:gd name="T63" fmla="*/ 1 h 307"/>
                  <a:gd name="T64" fmla="*/ 2 w 155"/>
                  <a:gd name="T65" fmla="*/ 2 h 307"/>
                  <a:gd name="T66" fmla="*/ 1 w 155"/>
                  <a:gd name="T67" fmla="*/ 4 h 307"/>
                  <a:gd name="T68" fmla="*/ 0 w 155"/>
                  <a:gd name="T69" fmla="*/ 5 h 307"/>
                  <a:gd name="T70" fmla="*/ 0 w 155"/>
                  <a:gd name="T71" fmla="*/ 7 h 307"/>
                  <a:gd name="T72" fmla="*/ 0 w 155"/>
                  <a:gd name="T73" fmla="*/ 9 h 30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5"/>
                  <a:gd name="T112" fmla="*/ 0 h 307"/>
                  <a:gd name="T113" fmla="*/ 155 w 155"/>
                  <a:gd name="T114" fmla="*/ 307 h 30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5" h="307">
                    <a:moveTo>
                      <a:pt x="0" y="304"/>
                    </a:moveTo>
                    <a:lnTo>
                      <a:pt x="8" y="307"/>
                    </a:lnTo>
                    <a:lnTo>
                      <a:pt x="19" y="305"/>
                    </a:lnTo>
                    <a:lnTo>
                      <a:pt x="29" y="302"/>
                    </a:lnTo>
                    <a:lnTo>
                      <a:pt x="41" y="299"/>
                    </a:lnTo>
                    <a:lnTo>
                      <a:pt x="51" y="293"/>
                    </a:lnTo>
                    <a:lnTo>
                      <a:pt x="61" y="288"/>
                    </a:lnTo>
                    <a:lnTo>
                      <a:pt x="72" y="284"/>
                    </a:lnTo>
                    <a:lnTo>
                      <a:pt x="80" y="280"/>
                    </a:lnTo>
                    <a:lnTo>
                      <a:pt x="81" y="278"/>
                    </a:lnTo>
                    <a:lnTo>
                      <a:pt x="82" y="275"/>
                    </a:lnTo>
                    <a:lnTo>
                      <a:pt x="83" y="273"/>
                    </a:lnTo>
                    <a:lnTo>
                      <a:pt x="84" y="271"/>
                    </a:lnTo>
                    <a:lnTo>
                      <a:pt x="79" y="272"/>
                    </a:lnTo>
                    <a:lnTo>
                      <a:pt x="72" y="274"/>
                    </a:lnTo>
                    <a:lnTo>
                      <a:pt x="64" y="275"/>
                    </a:lnTo>
                    <a:lnTo>
                      <a:pt x="57" y="278"/>
                    </a:lnTo>
                    <a:lnTo>
                      <a:pt x="51" y="279"/>
                    </a:lnTo>
                    <a:lnTo>
                      <a:pt x="46" y="279"/>
                    </a:lnTo>
                    <a:lnTo>
                      <a:pt x="43" y="277"/>
                    </a:lnTo>
                    <a:lnTo>
                      <a:pt x="42" y="272"/>
                    </a:lnTo>
                    <a:lnTo>
                      <a:pt x="46" y="235"/>
                    </a:lnTo>
                    <a:lnTo>
                      <a:pt x="57" y="199"/>
                    </a:lnTo>
                    <a:lnTo>
                      <a:pt x="72" y="165"/>
                    </a:lnTo>
                    <a:lnTo>
                      <a:pt x="89" y="130"/>
                    </a:lnTo>
                    <a:lnTo>
                      <a:pt x="107" y="97"/>
                    </a:lnTo>
                    <a:lnTo>
                      <a:pt x="125" y="64"/>
                    </a:lnTo>
                    <a:lnTo>
                      <a:pt x="141" y="31"/>
                    </a:lnTo>
                    <a:lnTo>
                      <a:pt x="155" y="0"/>
                    </a:lnTo>
                    <a:lnTo>
                      <a:pt x="149" y="3"/>
                    </a:lnTo>
                    <a:lnTo>
                      <a:pt x="133" y="20"/>
                    </a:lnTo>
                    <a:lnTo>
                      <a:pt x="107" y="49"/>
                    </a:lnTo>
                    <a:lnTo>
                      <a:pt x="80" y="88"/>
                    </a:lnTo>
                    <a:lnTo>
                      <a:pt x="50" y="135"/>
                    </a:lnTo>
                    <a:lnTo>
                      <a:pt x="26" y="188"/>
                    </a:lnTo>
                    <a:lnTo>
                      <a:pt x="7" y="246"/>
                    </a:lnTo>
                    <a:lnTo>
                      <a:pt x="0" y="304"/>
                    </a:lnTo>
                    <a:close/>
                  </a:path>
                </a:pathLst>
              </a:custGeom>
              <a:solidFill>
                <a:srgbClr val="00D828"/>
              </a:solidFill>
              <a:ln w="9525">
                <a:noFill/>
                <a:round/>
                <a:headEnd/>
                <a:tailEnd/>
              </a:ln>
            </p:spPr>
            <p:txBody>
              <a:bodyPr/>
              <a:lstStyle/>
              <a:p>
                <a:endParaRPr lang="en-US"/>
              </a:p>
            </p:txBody>
          </p:sp>
          <p:sp>
            <p:nvSpPr>
              <p:cNvPr id="185507" name="Freeform 43"/>
              <p:cNvSpPr>
                <a:spLocks/>
              </p:cNvSpPr>
              <p:nvPr/>
            </p:nvSpPr>
            <p:spPr bwMode="auto">
              <a:xfrm>
                <a:off x="2641" y="3456"/>
                <a:ext cx="14" cy="121"/>
              </a:xfrm>
              <a:custGeom>
                <a:avLst/>
                <a:gdLst>
                  <a:gd name="T0" fmla="*/ 0 w 26"/>
                  <a:gd name="T1" fmla="*/ 7 h 243"/>
                  <a:gd name="T2" fmla="*/ 1 w 26"/>
                  <a:gd name="T3" fmla="*/ 6 h 243"/>
                  <a:gd name="T4" fmla="*/ 1 w 26"/>
                  <a:gd name="T5" fmla="*/ 5 h 243"/>
                  <a:gd name="T6" fmla="*/ 1 w 26"/>
                  <a:gd name="T7" fmla="*/ 4 h 243"/>
                  <a:gd name="T8" fmla="*/ 1 w 26"/>
                  <a:gd name="T9" fmla="*/ 3 h 243"/>
                  <a:gd name="T10" fmla="*/ 1 w 26"/>
                  <a:gd name="T11" fmla="*/ 2 h 243"/>
                  <a:gd name="T12" fmla="*/ 1 w 26"/>
                  <a:gd name="T13" fmla="*/ 1 h 243"/>
                  <a:gd name="T14" fmla="*/ 1 w 26"/>
                  <a:gd name="T15" fmla="*/ 0 h 243"/>
                  <a:gd name="T16" fmla="*/ 1 w 26"/>
                  <a:gd name="T17" fmla="*/ 0 h 243"/>
                  <a:gd name="T18" fmla="*/ 1 w 26"/>
                  <a:gd name="T19" fmla="*/ 0 h 243"/>
                  <a:gd name="T20" fmla="*/ 1 w 26"/>
                  <a:gd name="T21" fmla="*/ 1 h 243"/>
                  <a:gd name="T22" fmla="*/ 1 w 26"/>
                  <a:gd name="T23" fmla="*/ 2 h 243"/>
                  <a:gd name="T24" fmla="*/ 1 w 26"/>
                  <a:gd name="T25" fmla="*/ 3 h 243"/>
                  <a:gd name="T26" fmla="*/ 1 w 26"/>
                  <a:gd name="T27" fmla="*/ 4 h 243"/>
                  <a:gd name="T28" fmla="*/ 1 w 26"/>
                  <a:gd name="T29" fmla="*/ 5 h 243"/>
                  <a:gd name="T30" fmla="*/ 1 w 26"/>
                  <a:gd name="T31" fmla="*/ 6 h 243"/>
                  <a:gd name="T32" fmla="*/ 0 w 26"/>
                  <a:gd name="T33" fmla="*/ 7 h 2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243"/>
                  <a:gd name="T53" fmla="*/ 26 w 26"/>
                  <a:gd name="T54" fmla="*/ 243 h 2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243">
                    <a:moveTo>
                      <a:pt x="0" y="243"/>
                    </a:moveTo>
                    <a:lnTo>
                      <a:pt x="15" y="217"/>
                    </a:lnTo>
                    <a:lnTo>
                      <a:pt x="23" y="188"/>
                    </a:lnTo>
                    <a:lnTo>
                      <a:pt x="26" y="158"/>
                    </a:lnTo>
                    <a:lnTo>
                      <a:pt x="26" y="126"/>
                    </a:lnTo>
                    <a:lnTo>
                      <a:pt x="25" y="94"/>
                    </a:lnTo>
                    <a:lnTo>
                      <a:pt x="23" y="61"/>
                    </a:lnTo>
                    <a:lnTo>
                      <a:pt x="23" y="29"/>
                    </a:lnTo>
                    <a:lnTo>
                      <a:pt x="25" y="0"/>
                    </a:lnTo>
                    <a:lnTo>
                      <a:pt x="12" y="26"/>
                    </a:lnTo>
                    <a:lnTo>
                      <a:pt x="5" y="55"/>
                    </a:lnTo>
                    <a:lnTo>
                      <a:pt x="3" y="85"/>
                    </a:lnTo>
                    <a:lnTo>
                      <a:pt x="3" y="116"/>
                    </a:lnTo>
                    <a:lnTo>
                      <a:pt x="4" y="148"/>
                    </a:lnTo>
                    <a:lnTo>
                      <a:pt x="5" y="180"/>
                    </a:lnTo>
                    <a:lnTo>
                      <a:pt x="4" y="211"/>
                    </a:lnTo>
                    <a:lnTo>
                      <a:pt x="0" y="243"/>
                    </a:lnTo>
                    <a:close/>
                  </a:path>
                </a:pathLst>
              </a:custGeom>
              <a:solidFill>
                <a:srgbClr val="66FF7C"/>
              </a:solidFill>
              <a:ln w="9525">
                <a:noFill/>
                <a:round/>
                <a:headEnd/>
                <a:tailEnd/>
              </a:ln>
            </p:spPr>
            <p:txBody>
              <a:bodyPr/>
              <a:lstStyle/>
              <a:p>
                <a:endParaRPr lang="en-US"/>
              </a:p>
            </p:txBody>
          </p:sp>
          <p:sp>
            <p:nvSpPr>
              <p:cNvPr id="185508" name="Freeform 44"/>
              <p:cNvSpPr>
                <a:spLocks/>
              </p:cNvSpPr>
              <p:nvPr/>
            </p:nvSpPr>
            <p:spPr bwMode="auto">
              <a:xfrm>
                <a:off x="2877" y="3451"/>
                <a:ext cx="71" cy="112"/>
              </a:xfrm>
              <a:custGeom>
                <a:avLst/>
                <a:gdLst>
                  <a:gd name="T0" fmla="*/ 0 w 142"/>
                  <a:gd name="T1" fmla="*/ 7 h 225"/>
                  <a:gd name="T2" fmla="*/ 1 w 142"/>
                  <a:gd name="T3" fmla="*/ 6 h 225"/>
                  <a:gd name="T4" fmla="*/ 2 w 142"/>
                  <a:gd name="T5" fmla="*/ 6 h 225"/>
                  <a:gd name="T6" fmla="*/ 2 w 142"/>
                  <a:gd name="T7" fmla="*/ 5 h 225"/>
                  <a:gd name="T8" fmla="*/ 3 w 142"/>
                  <a:gd name="T9" fmla="*/ 4 h 225"/>
                  <a:gd name="T10" fmla="*/ 3 w 142"/>
                  <a:gd name="T11" fmla="*/ 3 h 225"/>
                  <a:gd name="T12" fmla="*/ 3 w 142"/>
                  <a:gd name="T13" fmla="*/ 1 h 225"/>
                  <a:gd name="T14" fmla="*/ 4 w 142"/>
                  <a:gd name="T15" fmla="*/ 0 h 225"/>
                  <a:gd name="T16" fmla="*/ 4 w 142"/>
                  <a:gd name="T17" fmla="*/ 0 h 225"/>
                  <a:gd name="T18" fmla="*/ 3 w 142"/>
                  <a:gd name="T19" fmla="*/ 0 h 225"/>
                  <a:gd name="T20" fmla="*/ 3 w 142"/>
                  <a:gd name="T21" fmla="*/ 1 h 225"/>
                  <a:gd name="T22" fmla="*/ 2 w 142"/>
                  <a:gd name="T23" fmla="*/ 2 h 225"/>
                  <a:gd name="T24" fmla="*/ 2 w 142"/>
                  <a:gd name="T25" fmla="*/ 3 h 225"/>
                  <a:gd name="T26" fmla="*/ 1 w 142"/>
                  <a:gd name="T27" fmla="*/ 4 h 225"/>
                  <a:gd name="T28" fmla="*/ 1 w 142"/>
                  <a:gd name="T29" fmla="*/ 5 h 225"/>
                  <a:gd name="T30" fmla="*/ 1 w 142"/>
                  <a:gd name="T31" fmla="*/ 6 h 225"/>
                  <a:gd name="T32" fmla="*/ 0 w 142"/>
                  <a:gd name="T33" fmla="*/ 7 h 2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225"/>
                  <a:gd name="T53" fmla="*/ 142 w 142"/>
                  <a:gd name="T54" fmla="*/ 225 h 2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225">
                    <a:moveTo>
                      <a:pt x="0" y="225"/>
                    </a:moveTo>
                    <a:lnTo>
                      <a:pt x="26" y="213"/>
                    </a:lnTo>
                    <a:lnTo>
                      <a:pt x="50" y="193"/>
                    </a:lnTo>
                    <a:lnTo>
                      <a:pt x="68" y="165"/>
                    </a:lnTo>
                    <a:lnTo>
                      <a:pt x="84" y="132"/>
                    </a:lnTo>
                    <a:lnTo>
                      <a:pt x="98" y="96"/>
                    </a:lnTo>
                    <a:lnTo>
                      <a:pt x="112" y="60"/>
                    </a:lnTo>
                    <a:lnTo>
                      <a:pt x="126" y="28"/>
                    </a:lnTo>
                    <a:lnTo>
                      <a:pt x="142" y="0"/>
                    </a:lnTo>
                    <a:lnTo>
                      <a:pt x="112" y="22"/>
                    </a:lnTo>
                    <a:lnTo>
                      <a:pt x="89" y="48"/>
                    </a:lnTo>
                    <a:lnTo>
                      <a:pt x="70" y="76"/>
                    </a:lnTo>
                    <a:lnTo>
                      <a:pt x="55" y="107"/>
                    </a:lnTo>
                    <a:lnTo>
                      <a:pt x="43" y="139"/>
                    </a:lnTo>
                    <a:lnTo>
                      <a:pt x="30" y="170"/>
                    </a:lnTo>
                    <a:lnTo>
                      <a:pt x="16" y="198"/>
                    </a:lnTo>
                    <a:lnTo>
                      <a:pt x="0" y="225"/>
                    </a:lnTo>
                    <a:close/>
                  </a:path>
                </a:pathLst>
              </a:custGeom>
              <a:solidFill>
                <a:srgbClr val="66FF7C"/>
              </a:solidFill>
              <a:ln w="9525">
                <a:noFill/>
                <a:round/>
                <a:headEnd/>
                <a:tailEnd/>
              </a:ln>
            </p:spPr>
            <p:txBody>
              <a:bodyPr/>
              <a:lstStyle/>
              <a:p>
                <a:endParaRPr lang="en-US"/>
              </a:p>
            </p:txBody>
          </p:sp>
          <p:sp>
            <p:nvSpPr>
              <p:cNvPr id="185509" name="Freeform 45"/>
              <p:cNvSpPr>
                <a:spLocks/>
              </p:cNvSpPr>
              <p:nvPr/>
            </p:nvSpPr>
            <p:spPr bwMode="auto">
              <a:xfrm>
                <a:off x="2368" y="3379"/>
                <a:ext cx="64" cy="104"/>
              </a:xfrm>
              <a:custGeom>
                <a:avLst/>
                <a:gdLst>
                  <a:gd name="T0" fmla="*/ 4 w 128"/>
                  <a:gd name="T1" fmla="*/ 6 h 209"/>
                  <a:gd name="T2" fmla="*/ 3 w 128"/>
                  <a:gd name="T3" fmla="*/ 6 h 209"/>
                  <a:gd name="T4" fmla="*/ 3 w 128"/>
                  <a:gd name="T5" fmla="*/ 5 h 209"/>
                  <a:gd name="T6" fmla="*/ 2 w 128"/>
                  <a:gd name="T7" fmla="*/ 4 h 209"/>
                  <a:gd name="T8" fmla="*/ 2 w 128"/>
                  <a:gd name="T9" fmla="*/ 3 h 209"/>
                  <a:gd name="T10" fmla="*/ 1 w 128"/>
                  <a:gd name="T11" fmla="*/ 2 h 209"/>
                  <a:gd name="T12" fmla="*/ 1 w 128"/>
                  <a:gd name="T13" fmla="*/ 1 h 209"/>
                  <a:gd name="T14" fmla="*/ 1 w 128"/>
                  <a:gd name="T15" fmla="*/ 0 h 209"/>
                  <a:gd name="T16" fmla="*/ 0 w 128"/>
                  <a:gd name="T17" fmla="*/ 0 h 209"/>
                  <a:gd name="T18" fmla="*/ 1 w 128"/>
                  <a:gd name="T19" fmla="*/ 0 h 209"/>
                  <a:gd name="T20" fmla="*/ 1 w 128"/>
                  <a:gd name="T21" fmla="*/ 1 h 209"/>
                  <a:gd name="T22" fmla="*/ 2 w 128"/>
                  <a:gd name="T23" fmla="*/ 1 h 209"/>
                  <a:gd name="T24" fmla="*/ 2 w 128"/>
                  <a:gd name="T25" fmla="*/ 2 h 209"/>
                  <a:gd name="T26" fmla="*/ 3 w 128"/>
                  <a:gd name="T27" fmla="*/ 3 h 209"/>
                  <a:gd name="T28" fmla="*/ 3 w 128"/>
                  <a:gd name="T29" fmla="*/ 4 h 209"/>
                  <a:gd name="T30" fmla="*/ 3 w 128"/>
                  <a:gd name="T31" fmla="*/ 5 h 209"/>
                  <a:gd name="T32" fmla="*/ 4 w 128"/>
                  <a:gd name="T33" fmla="*/ 6 h 2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209"/>
                  <a:gd name="T53" fmla="*/ 128 w 128"/>
                  <a:gd name="T54" fmla="*/ 209 h 20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209">
                    <a:moveTo>
                      <a:pt x="128" y="209"/>
                    </a:moveTo>
                    <a:lnTo>
                      <a:pt x="104" y="193"/>
                    </a:lnTo>
                    <a:lnTo>
                      <a:pt x="85" y="171"/>
                    </a:lnTo>
                    <a:lnTo>
                      <a:pt x="67" y="144"/>
                    </a:lnTo>
                    <a:lnTo>
                      <a:pt x="55" y="116"/>
                    </a:lnTo>
                    <a:lnTo>
                      <a:pt x="42" y="86"/>
                    </a:lnTo>
                    <a:lnTo>
                      <a:pt x="29" y="56"/>
                    </a:lnTo>
                    <a:lnTo>
                      <a:pt x="15" y="27"/>
                    </a:lnTo>
                    <a:lnTo>
                      <a:pt x="0" y="0"/>
                    </a:lnTo>
                    <a:lnTo>
                      <a:pt x="27" y="15"/>
                    </a:lnTo>
                    <a:lnTo>
                      <a:pt x="48" y="36"/>
                    </a:lnTo>
                    <a:lnTo>
                      <a:pt x="64" y="63"/>
                    </a:lnTo>
                    <a:lnTo>
                      <a:pt x="76" y="91"/>
                    </a:lnTo>
                    <a:lnTo>
                      <a:pt x="87" y="122"/>
                    </a:lnTo>
                    <a:lnTo>
                      <a:pt x="98" y="152"/>
                    </a:lnTo>
                    <a:lnTo>
                      <a:pt x="112" y="182"/>
                    </a:lnTo>
                    <a:lnTo>
                      <a:pt x="128" y="209"/>
                    </a:lnTo>
                    <a:close/>
                  </a:path>
                </a:pathLst>
              </a:custGeom>
              <a:solidFill>
                <a:srgbClr val="66FF7C"/>
              </a:solidFill>
              <a:ln w="9525">
                <a:noFill/>
                <a:round/>
                <a:headEnd/>
                <a:tailEnd/>
              </a:ln>
            </p:spPr>
            <p:txBody>
              <a:bodyPr/>
              <a:lstStyle/>
              <a:p>
                <a:endParaRPr lang="en-US"/>
              </a:p>
            </p:txBody>
          </p:sp>
          <p:sp>
            <p:nvSpPr>
              <p:cNvPr id="185510" name="Freeform 46"/>
              <p:cNvSpPr>
                <a:spLocks/>
              </p:cNvSpPr>
              <p:nvPr/>
            </p:nvSpPr>
            <p:spPr bwMode="auto">
              <a:xfrm>
                <a:off x="2679" y="3425"/>
                <a:ext cx="233" cy="195"/>
              </a:xfrm>
              <a:custGeom>
                <a:avLst/>
                <a:gdLst>
                  <a:gd name="T0" fmla="*/ 14 w 466"/>
                  <a:gd name="T1" fmla="*/ 0 h 391"/>
                  <a:gd name="T2" fmla="*/ 13 w 466"/>
                  <a:gd name="T3" fmla="*/ 1 h 391"/>
                  <a:gd name="T4" fmla="*/ 12 w 466"/>
                  <a:gd name="T5" fmla="*/ 1 h 391"/>
                  <a:gd name="T6" fmla="*/ 11 w 466"/>
                  <a:gd name="T7" fmla="*/ 2 h 391"/>
                  <a:gd name="T8" fmla="*/ 10 w 466"/>
                  <a:gd name="T9" fmla="*/ 3 h 391"/>
                  <a:gd name="T10" fmla="*/ 9 w 466"/>
                  <a:gd name="T11" fmla="*/ 4 h 391"/>
                  <a:gd name="T12" fmla="*/ 8 w 466"/>
                  <a:gd name="T13" fmla="*/ 6 h 391"/>
                  <a:gd name="T14" fmla="*/ 7 w 466"/>
                  <a:gd name="T15" fmla="*/ 7 h 391"/>
                  <a:gd name="T16" fmla="*/ 7 w 466"/>
                  <a:gd name="T17" fmla="*/ 8 h 391"/>
                  <a:gd name="T18" fmla="*/ 7 w 466"/>
                  <a:gd name="T19" fmla="*/ 10 h 391"/>
                  <a:gd name="T20" fmla="*/ 6 w 466"/>
                  <a:gd name="T21" fmla="*/ 10 h 391"/>
                  <a:gd name="T22" fmla="*/ 5 w 466"/>
                  <a:gd name="T23" fmla="*/ 9 h 391"/>
                  <a:gd name="T24" fmla="*/ 5 w 466"/>
                  <a:gd name="T25" fmla="*/ 8 h 391"/>
                  <a:gd name="T26" fmla="*/ 4 w 466"/>
                  <a:gd name="T27" fmla="*/ 7 h 391"/>
                  <a:gd name="T28" fmla="*/ 3 w 466"/>
                  <a:gd name="T29" fmla="*/ 6 h 391"/>
                  <a:gd name="T30" fmla="*/ 2 w 466"/>
                  <a:gd name="T31" fmla="*/ 4 h 391"/>
                  <a:gd name="T32" fmla="*/ 1 w 466"/>
                  <a:gd name="T33" fmla="*/ 3 h 391"/>
                  <a:gd name="T34" fmla="*/ 1 w 466"/>
                  <a:gd name="T35" fmla="*/ 2 h 391"/>
                  <a:gd name="T36" fmla="*/ 1 w 466"/>
                  <a:gd name="T37" fmla="*/ 2 h 391"/>
                  <a:gd name="T38" fmla="*/ 1 w 466"/>
                  <a:gd name="T39" fmla="*/ 3 h 391"/>
                  <a:gd name="T40" fmla="*/ 1 w 466"/>
                  <a:gd name="T41" fmla="*/ 5 h 391"/>
                  <a:gd name="T42" fmla="*/ 2 w 466"/>
                  <a:gd name="T43" fmla="*/ 6 h 391"/>
                  <a:gd name="T44" fmla="*/ 3 w 466"/>
                  <a:gd name="T45" fmla="*/ 7 h 391"/>
                  <a:gd name="T46" fmla="*/ 4 w 466"/>
                  <a:gd name="T47" fmla="*/ 9 h 391"/>
                  <a:gd name="T48" fmla="*/ 5 w 466"/>
                  <a:gd name="T49" fmla="*/ 10 h 391"/>
                  <a:gd name="T50" fmla="*/ 6 w 466"/>
                  <a:gd name="T51" fmla="*/ 11 h 391"/>
                  <a:gd name="T52" fmla="*/ 7 w 466"/>
                  <a:gd name="T53" fmla="*/ 11 h 391"/>
                  <a:gd name="T54" fmla="*/ 7 w 466"/>
                  <a:gd name="T55" fmla="*/ 11 h 391"/>
                  <a:gd name="T56" fmla="*/ 7 w 466"/>
                  <a:gd name="T57" fmla="*/ 9 h 391"/>
                  <a:gd name="T58" fmla="*/ 9 w 466"/>
                  <a:gd name="T59" fmla="*/ 7 h 391"/>
                  <a:gd name="T60" fmla="*/ 10 w 466"/>
                  <a:gd name="T61" fmla="*/ 5 h 391"/>
                  <a:gd name="T62" fmla="*/ 11 w 466"/>
                  <a:gd name="T63" fmla="*/ 4 h 391"/>
                  <a:gd name="T64" fmla="*/ 13 w 466"/>
                  <a:gd name="T65" fmla="*/ 2 h 391"/>
                  <a:gd name="T66" fmla="*/ 14 w 466"/>
                  <a:gd name="T67" fmla="*/ 1 h 391"/>
                  <a:gd name="T68" fmla="*/ 15 w 466"/>
                  <a:gd name="T69" fmla="*/ 0 h 391"/>
                  <a:gd name="T70" fmla="*/ 15 w 466"/>
                  <a:gd name="T71" fmla="*/ 0 h 3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6"/>
                  <a:gd name="T109" fmla="*/ 0 h 391"/>
                  <a:gd name="T110" fmla="*/ 466 w 466"/>
                  <a:gd name="T111" fmla="*/ 391 h 39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6" h="391">
                    <a:moveTo>
                      <a:pt x="466" y="0"/>
                    </a:moveTo>
                    <a:lnTo>
                      <a:pt x="444" y="10"/>
                    </a:lnTo>
                    <a:lnTo>
                      <a:pt x="424" y="21"/>
                    </a:lnTo>
                    <a:lnTo>
                      <a:pt x="404" y="33"/>
                    </a:lnTo>
                    <a:lnTo>
                      <a:pt x="384" y="45"/>
                    </a:lnTo>
                    <a:lnTo>
                      <a:pt x="367" y="59"/>
                    </a:lnTo>
                    <a:lnTo>
                      <a:pt x="350" y="73"/>
                    </a:lnTo>
                    <a:lnTo>
                      <a:pt x="334" y="89"/>
                    </a:lnTo>
                    <a:lnTo>
                      <a:pt x="319" y="105"/>
                    </a:lnTo>
                    <a:lnTo>
                      <a:pt x="304" y="121"/>
                    </a:lnTo>
                    <a:lnTo>
                      <a:pt x="290" y="140"/>
                    </a:lnTo>
                    <a:lnTo>
                      <a:pt x="277" y="158"/>
                    </a:lnTo>
                    <a:lnTo>
                      <a:pt x="265" y="177"/>
                    </a:lnTo>
                    <a:lnTo>
                      <a:pt x="253" y="196"/>
                    </a:lnTo>
                    <a:lnTo>
                      <a:pt x="242" y="217"/>
                    </a:lnTo>
                    <a:lnTo>
                      <a:pt x="231" y="238"/>
                    </a:lnTo>
                    <a:lnTo>
                      <a:pt x="222" y="258"/>
                    </a:lnTo>
                    <a:lnTo>
                      <a:pt x="214" y="285"/>
                    </a:lnTo>
                    <a:lnTo>
                      <a:pt x="209" y="314"/>
                    </a:lnTo>
                    <a:lnTo>
                      <a:pt x="206" y="342"/>
                    </a:lnTo>
                    <a:lnTo>
                      <a:pt x="200" y="370"/>
                    </a:lnTo>
                    <a:lnTo>
                      <a:pt x="186" y="350"/>
                    </a:lnTo>
                    <a:lnTo>
                      <a:pt x="172" y="330"/>
                    </a:lnTo>
                    <a:lnTo>
                      <a:pt x="159" y="311"/>
                    </a:lnTo>
                    <a:lnTo>
                      <a:pt x="145" y="292"/>
                    </a:lnTo>
                    <a:lnTo>
                      <a:pt x="131" y="272"/>
                    </a:lnTo>
                    <a:lnTo>
                      <a:pt x="117" y="254"/>
                    </a:lnTo>
                    <a:lnTo>
                      <a:pt x="104" y="235"/>
                    </a:lnTo>
                    <a:lnTo>
                      <a:pt x="91" y="216"/>
                    </a:lnTo>
                    <a:lnTo>
                      <a:pt x="78" y="197"/>
                    </a:lnTo>
                    <a:lnTo>
                      <a:pt x="65" y="178"/>
                    </a:lnTo>
                    <a:lnTo>
                      <a:pt x="53" y="158"/>
                    </a:lnTo>
                    <a:lnTo>
                      <a:pt x="41" y="139"/>
                    </a:lnTo>
                    <a:lnTo>
                      <a:pt x="30" y="119"/>
                    </a:lnTo>
                    <a:lnTo>
                      <a:pt x="19" y="98"/>
                    </a:lnTo>
                    <a:lnTo>
                      <a:pt x="9" y="78"/>
                    </a:lnTo>
                    <a:lnTo>
                      <a:pt x="0" y="56"/>
                    </a:lnTo>
                    <a:lnTo>
                      <a:pt x="2" y="80"/>
                    </a:lnTo>
                    <a:lnTo>
                      <a:pt x="5" y="104"/>
                    </a:lnTo>
                    <a:lnTo>
                      <a:pt x="11" y="127"/>
                    </a:lnTo>
                    <a:lnTo>
                      <a:pt x="18" y="149"/>
                    </a:lnTo>
                    <a:lnTo>
                      <a:pt x="26" y="170"/>
                    </a:lnTo>
                    <a:lnTo>
                      <a:pt x="36" y="190"/>
                    </a:lnTo>
                    <a:lnTo>
                      <a:pt x="47" y="211"/>
                    </a:lnTo>
                    <a:lnTo>
                      <a:pt x="60" y="231"/>
                    </a:lnTo>
                    <a:lnTo>
                      <a:pt x="73" y="250"/>
                    </a:lnTo>
                    <a:lnTo>
                      <a:pt x="88" y="270"/>
                    </a:lnTo>
                    <a:lnTo>
                      <a:pt x="103" y="289"/>
                    </a:lnTo>
                    <a:lnTo>
                      <a:pt x="119" y="309"/>
                    </a:lnTo>
                    <a:lnTo>
                      <a:pt x="138" y="329"/>
                    </a:lnTo>
                    <a:lnTo>
                      <a:pt x="155" y="349"/>
                    </a:lnTo>
                    <a:lnTo>
                      <a:pt x="174" y="370"/>
                    </a:lnTo>
                    <a:lnTo>
                      <a:pt x="193" y="391"/>
                    </a:lnTo>
                    <a:lnTo>
                      <a:pt x="201" y="382"/>
                    </a:lnTo>
                    <a:lnTo>
                      <a:pt x="210" y="372"/>
                    </a:lnTo>
                    <a:lnTo>
                      <a:pt x="217" y="363"/>
                    </a:lnTo>
                    <a:lnTo>
                      <a:pt x="221" y="353"/>
                    </a:lnTo>
                    <a:lnTo>
                      <a:pt x="231" y="318"/>
                    </a:lnTo>
                    <a:lnTo>
                      <a:pt x="245" y="284"/>
                    </a:lnTo>
                    <a:lnTo>
                      <a:pt x="261" y="250"/>
                    </a:lnTo>
                    <a:lnTo>
                      <a:pt x="281" y="218"/>
                    </a:lnTo>
                    <a:lnTo>
                      <a:pt x="300" y="187"/>
                    </a:lnTo>
                    <a:lnTo>
                      <a:pt x="322" y="157"/>
                    </a:lnTo>
                    <a:lnTo>
                      <a:pt x="344" y="129"/>
                    </a:lnTo>
                    <a:lnTo>
                      <a:pt x="366" y="104"/>
                    </a:lnTo>
                    <a:lnTo>
                      <a:pt x="387" y="81"/>
                    </a:lnTo>
                    <a:lnTo>
                      <a:pt x="406" y="60"/>
                    </a:lnTo>
                    <a:lnTo>
                      <a:pt x="425" y="42"/>
                    </a:lnTo>
                    <a:lnTo>
                      <a:pt x="440" y="27"/>
                    </a:lnTo>
                    <a:lnTo>
                      <a:pt x="452" y="14"/>
                    </a:lnTo>
                    <a:lnTo>
                      <a:pt x="462" y="6"/>
                    </a:lnTo>
                    <a:lnTo>
                      <a:pt x="466" y="2"/>
                    </a:lnTo>
                    <a:lnTo>
                      <a:pt x="466" y="0"/>
                    </a:lnTo>
                    <a:close/>
                  </a:path>
                </a:pathLst>
              </a:custGeom>
              <a:solidFill>
                <a:srgbClr val="66FF7C"/>
              </a:solidFill>
              <a:ln w="9525">
                <a:noFill/>
                <a:round/>
                <a:headEnd/>
                <a:tailEnd/>
              </a:ln>
            </p:spPr>
            <p:txBody>
              <a:bodyPr/>
              <a:lstStyle/>
              <a:p>
                <a:endParaRPr lang="en-US"/>
              </a:p>
            </p:txBody>
          </p:sp>
          <p:sp>
            <p:nvSpPr>
              <p:cNvPr id="185511" name="Freeform 47"/>
              <p:cNvSpPr>
                <a:spLocks/>
              </p:cNvSpPr>
              <p:nvPr/>
            </p:nvSpPr>
            <p:spPr bwMode="auto">
              <a:xfrm>
                <a:off x="2460" y="3309"/>
                <a:ext cx="204" cy="172"/>
              </a:xfrm>
              <a:custGeom>
                <a:avLst/>
                <a:gdLst>
                  <a:gd name="T0" fmla="*/ 0 w 408"/>
                  <a:gd name="T1" fmla="*/ 0 h 343"/>
                  <a:gd name="T2" fmla="*/ 1 w 408"/>
                  <a:gd name="T3" fmla="*/ 1 h 343"/>
                  <a:gd name="T4" fmla="*/ 2 w 408"/>
                  <a:gd name="T5" fmla="*/ 1 h 343"/>
                  <a:gd name="T6" fmla="*/ 2 w 408"/>
                  <a:gd name="T7" fmla="*/ 1 h 343"/>
                  <a:gd name="T8" fmla="*/ 3 w 408"/>
                  <a:gd name="T9" fmla="*/ 1 h 343"/>
                  <a:gd name="T10" fmla="*/ 3 w 408"/>
                  <a:gd name="T11" fmla="*/ 2 h 343"/>
                  <a:gd name="T12" fmla="*/ 3 w 408"/>
                  <a:gd name="T13" fmla="*/ 2 h 343"/>
                  <a:gd name="T14" fmla="*/ 4 w 408"/>
                  <a:gd name="T15" fmla="*/ 2 h 343"/>
                  <a:gd name="T16" fmla="*/ 4 w 408"/>
                  <a:gd name="T17" fmla="*/ 3 h 343"/>
                  <a:gd name="T18" fmla="*/ 5 w 408"/>
                  <a:gd name="T19" fmla="*/ 3 h 343"/>
                  <a:gd name="T20" fmla="*/ 5 w 408"/>
                  <a:gd name="T21" fmla="*/ 4 h 343"/>
                  <a:gd name="T22" fmla="*/ 6 w 408"/>
                  <a:gd name="T23" fmla="*/ 4 h 343"/>
                  <a:gd name="T24" fmla="*/ 6 w 408"/>
                  <a:gd name="T25" fmla="*/ 5 h 343"/>
                  <a:gd name="T26" fmla="*/ 6 w 408"/>
                  <a:gd name="T27" fmla="*/ 5 h 343"/>
                  <a:gd name="T28" fmla="*/ 6 w 408"/>
                  <a:gd name="T29" fmla="*/ 6 h 343"/>
                  <a:gd name="T30" fmla="*/ 6 w 408"/>
                  <a:gd name="T31" fmla="*/ 7 h 343"/>
                  <a:gd name="T32" fmla="*/ 6 w 408"/>
                  <a:gd name="T33" fmla="*/ 7 h 343"/>
                  <a:gd name="T34" fmla="*/ 7 w 408"/>
                  <a:gd name="T35" fmla="*/ 8 h 343"/>
                  <a:gd name="T36" fmla="*/ 7 w 408"/>
                  <a:gd name="T37" fmla="*/ 9 h 343"/>
                  <a:gd name="T38" fmla="*/ 7 w 408"/>
                  <a:gd name="T39" fmla="*/ 10 h 343"/>
                  <a:gd name="T40" fmla="*/ 7 w 408"/>
                  <a:gd name="T41" fmla="*/ 10 h 343"/>
                  <a:gd name="T42" fmla="*/ 8 w 408"/>
                  <a:gd name="T43" fmla="*/ 9 h 343"/>
                  <a:gd name="T44" fmla="*/ 9 w 408"/>
                  <a:gd name="T45" fmla="*/ 8 h 343"/>
                  <a:gd name="T46" fmla="*/ 10 w 408"/>
                  <a:gd name="T47" fmla="*/ 7 h 343"/>
                  <a:gd name="T48" fmla="*/ 11 w 408"/>
                  <a:gd name="T49" fmla="*/ 6 h 343"/>
                  <a:gd name="T50" fmla="*/ 11 w 408"/>
                  <a:gd name="T51" fmla="*/ 5 h 343"/>
                  <a:gd name="T52" fmla="*/ 12 w 408"/>
                  <a:gd name="T53" fmla="*/ 3 h 343"/>
                  <a:gd name="T54" fmla="*/ 13 w 408"/>
                  <a:gd name="T55" fmla="*/ 2 h 343"/>
                  <a:gd name="T56" fmla="*/ 13 w 408"/>
                  <a:gd name="T57" fmla="*/ 1 h 343"/>
                  <a:gd name="T58" fmla="*/ 13 w 408"/>
                  <a:gd name="T59" fmla="*/ 2 h 343"/>
                  <a:gd name="T60" fmla="*/ 13 w 408"/>
                  <a:gd name="T61" fmla="*/ 4 h 343"/>
                  <a:gd name="T62" fmla="*/ 12 w 408"/>
                  <a:gd name="T63" fmla="*/ 5 h 343"/>
                  <a:gd name="T64" fmla="*/ 12 w 408"/>
                  <a:gd name="T65" fmla="*/ 6 h 343"/>
                  <a:gd name="T66" fmla="*/ 11 w 408"/>
                  <a:gd name="T67" fmla="*/ 7 h 343"/>
                  <a:gd name="T68" fmla="*/ 10 w 408"/>
                  <a:gd name="T69" fmla="*/ 9 h 343"/>
                  <a:gd name="T70" fmla="*/ 9 w 408"/>
                  <a:gd name="T71" fmla="*/ 10 h 343"/>
                  <a:gd name="T72" fmla="*/ 7 w 408"/>
                  <a:gd name="T73" fmla="*/ 11 h 343"/>
                  <a:gd name="T74" fmla="*/ 7 w 408"/>
                  <a:gd name="T75" fmla="*/ 11 h 343"/>
                  <a:gd name="T76" fmla="*/ 7 w 408"/>
                  <a:gd name="T77" fmla="*/ 11 h 343"/>
                  <a:gd name="T78" fmla="*/ 6 w 408"/>
                  <a:gd name="T79" fmla="*/ 11 h 343"/>
                  <a:gd name="T80" fmla="*/ 6 w 408"/>
                  <a:gd name="T81" fmla="*/ 11 h 343"/>
                  <a:gd name="T82" fmla="*/ 6 w 408"/>
                  <a:gd name="T83" fmla="*/ 10 h 343"/>
                  <a:gd name="T84" fmla="*/ 6 w 408"/>
                  <a:gd name="T85" fmla="*/ 9 h 343"/>
                  <a:gd name="T86" fmla="*/ 6 w 408"/>
                  <a:gd name="T87" fmla="*/ 8 h 343"/>
                  <a:gd name="T88" fmla="*/ 5 w 408"/>
                  <a:gd name="T89" fmla="*/ 7 h 343"/>
                  <a:gd name="T90" fmla="*/ 5 w 408"/>
                  <a:gd name="T91" fmla="*/ 6 h 343"/>
                  <a:gd name="T92" fmla="*/ 4 w 408"/>
                  <a:gd name="T93" fmla="*/ 5 h 343"/>
                  <a:gd name="T94" fmla="*/ 3 w 408"/>
                  <a:gd name="T95" fmla="*/ 4 h 343"/>
                  <a:gd name="T96" fmla="*/ 3 w 408"/>
                  <a:gd name="T97" fmla="*/ 4 h 343"/>
                  <a:gd name="T98" fmla="*/ 3 w 408"/>
                  <a:gd name="T99" fmla="*/ 3 h 343"/>
                  <a:gd name="T100" fmla="*/ 2 w 408"/>
                  <a:gd name="T101" fmla="*/ 2 h 343"/>
                  <a:gd name="T102" fmla="*/ 2 w 408"/>
                  <a:gd name="T103" fmla="*/ 2 h 343"/>
                  <a:gd name="T104" fmla="*/ 1 w 408"/>
                  <a:gd name="T105" fmla="*/ 1 h 343"/>
                  <a:gd name="T106" fmla="*/ 1 w 408"/>
                  <a:gd name="T107" fmla="*/ 1 h 343"/>
                  <a:gd name="T108" fmla="*/ 1 w 408"/>
                  <a:gd name="T109" fmla="*/ 1 h 343"/>
                  <a:gd name="T110" fmla="*/ 0 w 408"/>
                  <a:gd name="T111" fmla="*/ 1 h 343"/>
                  <a:gd name="T112" fmla="*/ 0 w 408"/>
                  <a:gd name="T113" fmla="*/ 0 h 3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8"/>
                  <a:gd name="T172" fmla="*/ 0 h 343"/>
                  <a:gd name="T173" fmla="*/ 408 w 408"/>
                  <a:gd name="T174" fmla="*/ 343 h 3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8" h="343">
                    <a:moveTo>
                      <a:pt x="0" y="0"/>
                    </a:moveTo>
                    <a:lnTo>
                      <a:pt x="18" y="8"/>
                    </a:lnTo>
                    <a:lnTo>
                      <a:pt x="37" y="16"/>
                    </a:lnTo>
                    <a:lnTo>
                      <a:pt x="53" y="24"/>
                    </a:lnTo>
                    <a:lnTo>
                      <a:pt x="69" y="32"/>
                    </a:lnTo>
                    <a:lnTo>
                      <a:pt x="84" y="41"/>
                    </a:lnTo>
                    <a:lnTo>
                      <a:pt x="99" y="51"/>
                    </a:lnTo>
                    <a:lnTo>
                      <a:pt x="113" y="61"/>
                    </a:lnTo>
                    <a:lnTo>
                      <a:pt x="127" y="72"/>
                    </a:lnTo>
                    <a:lnTo>
                      <a:pt x="138" y="85"/>
                    </a:lnTo>
                    <a:lnTo>
                      <a:pt x="150" y="99"/>
                    </a:lnTo>
                    <a:lnTo>
                      <a:pt x="161" y="115"/>
                    </a:lnTo>
                    <a:lnTo>
                      <a:pt x="171" y="132"/>
                    </a:lnTo>
                    <a:lnTo>
                      <a:pt x="182" y="151"/>
                    </a:lnTo>
                    <a:lnTo>
                      <a:pt x="191" y="171"/>
                    </a:lnTo>
                    <a:lnTo>
                      <a:pt x="199" y="195"/>
                    </a:lnTo>
                    <a:lnTo>
                      <a:pt x="207" y="220"/>
                    </a:lnTo>
                    <a:lnTo>
                      <a:pt x="214" y="245"/>
                    </a:lnTo>
                    <a:lnTo>
                      <a:pt x="219" y="268"/>
                    </a:lnTo>
                    <a:lnTo>
                      <a:pt x="222" y="291"/>
                    </a:lnTo>
                    <a:lnTo>
                      <a:pt x="226" y="314"/>
                    </a:lnTo>
                    <a:lnTo>
                      <a:pt x="250" y="280"/>
                    </a:lnTo>
                    <a:lnTo>
                      <a:pt x="275" y="243"/>
                    </a:lnTo>
                    <a:lnTo>
                      <a:pt x="301" y="207"/>
                    </a:lnTo>
                    <a:lnTo>
                      <a:pt x="326" y="169"/>
                    </a:lnTo>
                    <a:lnTo>
                      <a:pt x="350" y="131"/>
                    </a:lnTo>
                    <a:lnTo>
                      <a:pt x="372" y="92"/>
                    </a:lnTo>
                    <a:lnTo>
                      <a:pt x="392" y="53"/>
                    </a:lnTo>
                    <a:lnTo>
                      <a:pt x="408" y="14"/>
                    </a:lnTo>
                    <a:lnTo>
                      <a:pt x="403" y="56"/>
                    </a:lnTo>
                    <a:lnTo>
                      <a:pt x="393" y="98"/>
                    </a:lnTo>
                    <a:lnTo>
                      <a:pt x="378" y="139"/>
                    </a:lnTo>
                    <a:lnTo>
                      <a:pt x="357" y="178"/>
                    </a:lnTo>
                    <a:lnTo>
                      <a:pt x="332" y="218"/>
                    </a:lnTo>
                    <a:lnTo>
                      <a:pt x="302" y="257"/>
                    </a:lnTo>
                    <a:lnTo>
                      <a:pt x="268" y="295"/>
                    </a:lnTo>
                    <a:lnTo>
                      <a:pt x="231" y="332"/>
                    </a:lnTo>
                    <a:lnTo>
                      <a:pt x="221" y="338"/>
                    </a:lnTo>
                    <a:lnTo>
                      <a:pt x="214" y="343"/>
                    </a:lnTo>
                    <a:lnTo>
                      <a:pt x="207" y="343"/>
                    </a:lnTo>
                    <a:lnTo>
                      <a:pt x="203" y="340"/>
                    </a:lnTo>
                    <a:lnTo>
                      <a:pt x="195" y="307"/>
                    </a:lnTo>
                    <a:lnTo>
                      <a:pt x="184" y="275"/>
                    </a:lnTo>
                    <a:lnTo>
                      <a:pt x="171" y="244"/>
                    </a:lnTo>
                    <a:lnTo>
                      <a:pt x="155" y="213"/>
                    </a:lnTo>
                    <a:lnTo>
                      <a:pt x="139" y="183"/>
                    </a:lnTo>
                    <a:lnTo>
                      <a:pt x="122" y="155"/>
                    </a:lnTo>
                    <a:lnTo>
                      <a:pt x="103" y="128"/>
                    </a:lnTo>
                    <a:lnTo>
                      <a:pt x="85" y="104"/>
                    </a:lnTo>
                    <a:lnTo>
                      <a:pt x="68" y="81"/>
                    </a:lnTo>
                    <a:lnTo>
                      <a:pt x="50" y="60"/>
                    </a:lnTo>
                    <a:lnTo>
                      <a:pt x="35" y="41"/>
                    </a:lnTo>
                    <a:lnTo>
                      <a:pt x="23" y="26"/>
                    </a:lnTo>
                    <a:lnTo>
                      <a:pt x="12" y="15"/>
                    </a:lnTo>
                    <a:lnTo>
                      <a:pt x="4" y="6"/>
                    </a:lnTo>
                    <a:lnTo>
                      <a:pt x="0" y="1"/>
                    </a:lnTo>
                    <a:lnTo>
                      <a:pt x="0" y="0"/>
                    </a:lnTo>
                    <a:close/>
                  </a:path>
                </a:pathLst>
              </a:custGeom>
              <a:solidFill>
                <a:srgbClr val="00D828"/>
              </a:solidFill>
              <a:ln w="9525">
                <a:noFill/>
                <a:round/>
                <a:headEnd/>
                <a:tailEnd/>
              </a:ln>
            </p:spPr>
            <p:txBody>
              <a:bodyPr/>
              <a:lstStyle/>
              <a:p>
                <a:endParaRPr lang="en-US"/>
              </a:p>
            </p:txBody>
          </p:sp>
          <p:sp>
            <p:nvSpPr>
              <p:cNvPr id="185512" name="Freeform 48"/>
              <p:cNvSpPr>
                <a:spLocks/>
              </p:cNvSpPr>
              <p:nvPr/>
            </p:nvSpPr>
            <p:spPr bwMode="auto">
              <a:xfrm>
                <a:off x="2609" y="3493"/>
                <a:ext cx="32" cy="106"/>
              </a:xfrm>
              <a:custGeom>
                <a:avLst/>
                <a:gdLst>
                  <a:gd name="T0" fmla="*/ 1 w 65"/>
                  <a:gd name="T1" fmla="*/ 7 h 211"/>
                  <a:gd name="T2" fmla="*/ 1 w 65"/>
                  <a:gd name="T3" fmla="*/ 7 h 211"/>
                  <a:gd name="T4" fmla="*/ 1 w 65"/>
                  <a:gd name="T5" fmla="*/ 7 h 211"/>
                  <a:gd name="T6" fmla="*/ 1 w 65"/>
                  <a:gd name="T7" fmla="*/ 7 h 211"/>
                  <a:gd name="T8" fmla="*/ 2 w 65"/>
                  <a:gd name="T9" fmla="*/ 7 h 211"/>
                  <a:gd name="T10" fmla="*/ 1 w 65"/>
                  <a:gd name="T11" fmla="*/ 6 h 211"/>
                  <a:gd name="T12" fmla="*/ 1 w 65"/>
                  <a:gd name="T13" fmla="*/ 5 h 211"/>
                  <a:gd name="T14" fmla="*/ 1 w 65"/>
                  <a:gd name="T15" fmla="*/ 5 h 211"/>
                  <a:gd name="T16" fmla="*/ 1 w 65"/>
                  <a:gd name="T17" fmla="*/ 4 h 211"/>
                  <a:gd name="T18" fmla="*/ 0 w 65"/>
                  <a:gd name="T19" fmla="*/ 3 h 211"/>
                  <a:gd name="T20" fmla="*/ 0 w 65"/>
                  <a:gd name="T21" fmla="*/ 2 h 211"/>
                  <a:gd name="T22" fmla="*/ 0 w 65"/>
                  <a:gd name="T23" fmla="*/ 1 h 211"/>
                  <a:gd name="T24" fmla="*/ 0 w 65"/>
                  <a:gd name="T25" fmla="*/ 0 h 211"/>
                  <a:gd name="T26" fmla="*/ 0 w 65"/>
                  <a:gd name="T27" fmla="*/ 1 h 211"/>
                  <a:gd name="T28" fmla="*/ 0 w 65"/>
                  <a:gd name="T29" fmla="*/ 1 h 211"/>
                  <a:gd name="T30" fmla="*/ 0 w 65"/>
                  <a:gd name="T31" fmla="*/ 2 h 211"/>
                  <a:gd name="T32" fmla="*/ 0 w 65"/>
                  <a:gd name="T33" fmla="*/ 3 h 211"/>
                  <a:gd name="T34" fmla="*/ 0 w 65"/>
                  <a:gd name="T35" fmla="*/ 4 h 211"/>
                  <a:gd name="T36" fmla="*/ 0 w 65"/>
                  <a:gd name="T37" fmla="*/ 5 h 211"/>
                  <a:gd name="T38" fmla="*/ 0 w 65"/>
                  <a:gd name="T39" fmla="*/ 6 h 211"/>
                  <a:gd name="T40" fmla="*/ 1 w 65"/>
                  <a:gd name="T41" fmla="*/ 7 h 2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211"/>
                  <a:gd name="T65" fmla="*/ 65 w 65"/>
                  <a:gd name="T66" fmla="*/ 211 h 2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211">
                    <a:moveTo>
                      <a:pt x="37" y="211"/>
                    </a:moveTo>
                    <a:lnTo>
                      <a:pt x="47" y="210"/>
                    </a:lnTo>
                    <a:lnTo>
                      <a:pt x="56" y="208"/>
                    </a:lnTo>
                    <a:lnTo>
                      <a:pt x="61" y="204"/>
                    </a:lnTo>
                    <a:lnTo>
                      <a:pt x="65" y="202"/>
                    </a:lnTo>
                    <a:lnTo>
                      <a:pt x="59" y="179"/>
                    </a:lnTo>
                    <a:lnTo>
                      <a:pt x="52" y="157"/>
                    </a:lnTo>
                    <a:lnTo>
                      <a:pt x="43" y="134"/>
                    </a:lnTo>
                    <a:lnTo>
                      <a:pt x="34" y="111"/>
                    </a:lnTo>
                    <a:lnTo>
                      <a:pt x="24" y="87"/>
                    </a:lnTo>
                    <a:lnTo>
                      <a:pt x="15" y="60"/>
                    </a:lnTo>
                    <a:lnTo>
                      <a:pt x="7" y="31"/>
                    </a:lnTo>
                    <a:lnTo>
                      <a:pt x="1" y="0"/>
                    </a:lnTo>
                    <a:lnTo>
                      <a:pt x="0" y="7"/>
                    </a:lnTo>
                    <a:lnTo>
                      <a:pt x="0" y="23"/>
                    </a:lnTo>
                    <a:lnTo>
                      <a:pt x="1" y="46"/>
                    </a:lnTo>
                    <a:lnTo>
                      <a:pt x="5" y="76"/>
                    </a:lnTo>
                    <a:lnTo>
                      <a:pt x="9" y="110"/>
                    </a:lnTo>
                    <a:lnTo>
                      <a:pt x="16" y="144"/>
                    </a:lnTo>
                    <a:lnTo>
                      <a:pt x="26" y="179"/>
                    </a:lnTo>
                    <a:lnTo>
                      <a:pt x="37" y="211"/>
                    </a:lnTo>
                    <a:close/>
                  </a:path>
                </a:pathLst>
              </a:custGeom>
              <a:solidFill>
                <a:srgbClr val="00D828"/>
              </a:solidFill>
              <a:ln w="9525">
                <a:noFill/>
                <a:round/>
                <a:headEnd/>
                <a:tailEnd/>
              </a:ln>
            </p:spPr>
            <p:txBody>
              <a:bodyPr/>
              <a:lstStyle/>
              <a:p>
                <a:endParaRPr lang="en-US"/>
              </a:p>
            </p:txBody>
          </p:sp>
          <p:sp>
            <p:nvSpPr>
              <p:cNvPr id="185513" name="Freeform 49"/>
              <p:cNvSpPr>
                <a:spLocks/>
              </p:cNvSpPr>
              <p:nvPr/>
            </p:nvSpPr>
            <p:spPr bwMode="auto">
              <a:xfrm>
                <a:off x="2468" y="3433"/>
                <a:ext cx="169" cy="176"/>
              </a:xfrm>
              <a:custGeom>
                <a:avLst/>
                <a:gdLst>
                  <a:gd name="T0" fmla="*/ 4 w 339"/>
                  <a:gd name="T1" fmla="*/ 6 h 351"/>
                  <a:gd name="T2" fmla="*/ 3 w 339"/>
                  <a:gd name="T3" fmla="*/ 4 h 351"/>
                  <a:gd name="T4" fmla="*/ 2 w 339"/>
                  <a:gd name="T5" fmla="*/ 2 h 351"/>
                  <a:gd name="T6" fmla="*/ 2 w 339"/>
                  <a:gd name="T7" fmla="*/ 1 h 351"/>
                  <a:gd name="T8" fmla="*/ 1 w 339"/>
                  <a:gd name="T9" fmla="*/ 2 h 351"/>
                  <a:gd name="T10" fmla="*/ 1 w 339"/>
                  <a:gd name="T11" fmla="*/ 5 h 351"/>
                  <a:gd name="T12" fmla="*/ 0 w 339"/>
                  <a:gd name="T13" fmla="*/ 7 h 351"/>
                  <a:gd name="T14" fmla="*/ 0 w 339"/>
                  <a:gd name="T15" fmla="*/ 10 h 351"/>
                  <a:gd name="T16" fmla="*/ 1 w 339"/>
                  <a:gd name="T17" fmla="*/ 11 h 351"/>
                  <a:gd name="T18" fmla="*/ 1 w 339"/>
                  <a:gd name="T19" fmla="*/ 9 h 351"/>
                  <a:gd name="T20" fmla="*/ 1 w 339"/>
                  <a:gd name="T21" fmla="*/ 7 h 351"/>
                  <a:gd name="T22" fmla="*/ 2 w 339"/>
                  <a:gd name="T23" fmla="*/ 5 h 351"/>
                  <a:gd name="T24" fmla="*/ 2 w 339"/>
                  <a:gd name="T25" fmla="*/ 4 h 351"/>
                  <a:gd name="T26" fmla="*/ 2 w 339"/>
                  <a:gd name="T27" fmla="*/ 5 h 351"/>
                  <a:gd name="T28" fmla="*/ 3 w 339"/>
                  <a:gd name="T29" fmla="*/ 7 h 351"/>
                  <a:gd name="T30" fmla="*/ 3 w 339"/>
                  <a:gd name="T31" fmla="*/ 8 h 351"/>
                  <a:gd name="T32" fmla="*/ 3 w 339"/>
                  <a:gd name="T33" fmla="*/ 9 h 351"/>
                  <a:gd name="T34" fmla="*/ 4 w 339"/>
                  <a:gd name="T35" fmla="*/ 9 h 351"/>
                  <a:gd name="T36" fmla="*/ 4 w 339"/>
                  <a:gd name="T37" fmla="*/ 9 h 351"/>
                  <a:gd name="T38" fmla="*/ 4 w 339"/>
                  <a:gd name="T39" fmla="*/ 9 h 351"/>
                  <a:gd name="T40" fmla="*/ 4 w 339"/>
                  <a:gd name="T41" fmla="*/ 9 h 351"/>
                  <a:gd name="T42" fmla="*/ 4 w 339"/>
                  <a:gd name="T43" fmla="*/ 9 h 351"/>
                  <a:gd name="T44" fmla="*/ 4 w 339"/>
                  <a:gd name="T45" fmla="*/ 9 h 351"/>
                  <a:gd name="T46" fmla="*/ 5 w 339"/>
                  <a:gd name="T47" fmla="*/ 8 h 351"/>
                  <a:gd name="T48" fmla="*/ 6 w 339"/>
                  <a:gd name="T49" fmla="*/ 6 h 351"/>
                  <a:gd name="T50" fmla="*/ 8 w 339"/>
                  <a:gd name="T51" fmla="*/ 4 h 351"/>
                  <a:gd name="T52" fmla="*/ 10 w 339"/>
                  <a:gd name="T53" fmla="*/ 2 h 351"/>
                  <a:gd name="T54" fmla="*/ 9 w 339"/>
                  <a:gd name="T55" fmla="*/ 2 h 351"/>
                  <a:gd name="T56" fmla="*/ 8 w 339"/>
                  <a:gd name="T57" fmla="*/ 3 h 351"/>
                  <a:gd name="T58" fmla="*/ 7 w 339"/>
                  <a:gd name="T59" fmla="*/ 3 h 351"/>
                  <a:gd name="T60" fmla="*/ 7 w 339"/>
                  <a:gd name="T61" fmla="*/ 4 h 351"/>
                  <a:gd name="T62" fmla="*/ 6 w 339"/>
                  <a:gd name="T63" fmla="*/ 5 h 351"/>
                  <a:gd name="T64" fmla="*/ 5 w 339"/>
                  <a:gd name="T65" fmla="*/ 6 h 351"/>
                  <a:gd name="T66" fmla="*/ 5 w 339"/>
                  <a:gd name="T67" fmla="*/ 7 h 351"/>
                  <a:gd name="T68" fmla="*/ 4 w 339"/>
                  <a:gd name="T69" fmla="*/ 7 h 3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9"/>
                  <a:gd name="T106" fmla="*/ 0 h 351"/>
                  <a:gd name="T107" fmla="*/ 339 w 339"/>
                  <a:gd name="T108" fmla="*/ 351 h 3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9" h="351">
                    <a:moveTo>
                      <a:pt x="146" y="223"/>
                    </a:moveTo>
                    <a:lnTo>
                      <a:pt x="137" y="190"/>
                    </a:lnTo>
                    <a:lnTo>
                      <a:pt x="126" y="153"/>
                    </a:lnTo>
                    <a:lnTo>
                      <a:pt x="113" y="115"/>
                    </a:lnTo>
                    <a:lnTo>
                      <a:pt x="99" y="78"/>
                    </a:lnTo>
                    <a:lnTo>
                      <a:pt x="86" y="46"/>
                    </a:lnTo>
                    <a:lnTo>
                      <a:pt x="75" y="20"/>
                    </a:lnTo>
                    <a:lnTo>
                      <a:pt x="66" y="3"/>
                    </a:lnTo>
                    <a:lnTo>
                      <a:pt x="59" y="0"/>
                    </a:lnTo>
                    <a:lnTo>
                      <a:pt x="52" y="43"/>
                    </a:lnTo>
                    <a:lnTo>
                      <a:pt x="44" y="87"/>
                    </a:lnTo>
                    <a:lnTo>
                      <a:pt x="36" y="131"/>
                    </a:lnTo>
                    <a:lnTo>
                      <a:pt x="28" y="175"/>
                    </a:lnTo>
                    <a:lnTo>
                      <a:pt x="21" y="218"/>
                    </a:lnTo>
                    <a:lnTo>
                      <a:pt x="13" y="262"/>
                    </a:lnTo>
                    <a:lnTo>
                      <a:pt x="6" y="307"/>
                    </a:lnTo>
                    <a:lnTo>
                      <a:pt x="0" y="351"/>
                    </a:lnTo>
                    <a:lnTo>
                      <a:pt x="38" y="337"/>
                    </a:lnTo>
                    <a:lnTo>
                      <a:pt x="43" y="307"/>
                    </a:lnTo>
                    <a:lnTo>
                      <a:pt x="46" y="277"/>
                    </a:lnTo>
                    <a:lnTo>
                      <a:pt x="52" y="248"/>
                    </a:lnTo>
                    <a:lnTo>
                      <a:pt x="56" y="218"/>
                    </a:lnTo>
                    <a:lnTo>
                      <a:pt x="61" y="190"/>
                    </a:lnTo>
                    <a:lnTo>
                      <a:pt x="67" y="160"/>
                    </a:lnTo>
                    <a:lnTo>
                      <a:pt x="71" y="131"/>
                    </a:lnTo>
                    <a:lnTo>
                      <a:pt x="77" y="101"/>
                    </a:lnTo>
                    <a:lnTo>
                      <a:pt x="82" y="125"/>
                    </a:lnTo>
                    <a:lnTo>
                      <a:pt x="86" y="148"/>
                    </a:lnTo>
                    <a:lnTo>
                      <a:pt x="92" y="171"/>
                    </a:lnTo>
                    <a:lnTo>
                      <a:pt x="98" y="194"/>
                    </a:lnTo>
                    <a:lnTo>
                      <a:pt x="104" y="217"/>
                    </a:lnTo>
                    <a:lnTo>
                      <a:pt x="109" y="240"/>
                    </a:lnTo>
                    <a:lnTo>
                      <a:pt x="115" y="263"/>
                    </a:lnTo>
                    <a:lnTo>
                      <a:pt x="122" y="286"/>
                    </a:lnTo>
                    <a:lnTo>
                      <a:pt x="127" y="284"/>
                    </a:lnTo>
                    <a:lnTo>
                      <a:pt x="131" y="282"/>
                    </a:lnTo>
                    <a:lnTo>
                      <a:pt x="136" y="279"/>
                    </a:lnTo>
                    <a:lnTo>
                      <a:pt x="140" y="277"/>
                    </a:lnTo>
                    <a:lnTo>
                      <a:pt x="145" y="275"/>
                    </a:lnTo>
                    <a:lnTo>
                      <a:pt x="150" y="271"/>
                    </a:lnTo>
                    <a:lnTo>
                      <a:pt x="154" y="269"/>
                    </a:lnTo>
                    <a:lnTo>
                      <a:pt x="159" y="267"/>
                    </a:lnTo>
                    <a:lnTo>
                      <a:pt x="164" y="259"/>
                    </a:lnTo>
                    <a:lnTo>
                      <a:pt x="177" y="238"/>
                    </a:lnTo>
                    <a:lnTo>
                      <a:pt x="196" y="208"/>
                    </a:lnTo>
                    <a:lnTo>
                      <a:pt x="220" y="172"/>
                    </a:lnTo>
                    <a:lnTo>
                      <a:pt x="248" y="136"/>
                    </a:lnTo>
                    <a:lnTo>
                      <a:pt x="278" y="99"/>
                    </a:lnTo>
                    <a:lnTo>
                      <a:pt x="309" y="68"/>
                    </a:lnTo>
                    <a:lnTo>
                      <a:pt x="339" y="45"/>
                    </a:lnTo>
                    <a:lnTo>
                      <a:pt x="324" y="50"/>
                    </a:lnTo>
                    <a:lnTo>
                      <a:pt x="309" y="57"/>
                    </a:lnTo>
                    <a:lnTo>
                      <a:pt x="294" y="65"/>
                    </a:lnTo>
                    <a:lnTo>
                      <a:pt x="280" y="74"/>
                    </a:lnTo>
                    <a:lnTo>
                      <a:pt x="266" y="84"/>
                    </a:lnTo>
                    <a:lnTo>
                      <a:pt x="252" y="94"/>
                    </a:lnTo>
                    <a:lnTo>
                      <a:pt x="240" y="106"/>
                    </a:lnTo>
                    <a:lnTo>
                      <a:pt x="227" y="116"/>
                    </a:lnTo>
                    <a:lnTo>
                      <a:pt x="214" y="129"/>
                    </a:lnTo>
                    <a:lnTo>
                      <a:pt x="203" y="141"/>
                    </a:lnTo>
                    <a:lnTo>
                      <a:pt x="191" y="154"/>
                    </a:lnTo>
                    <a:lnTo>
                      <a:pt x="181" y="168"/>
                    </a:lnTo>
                    <a:lnTo>
                      <a:pt x="172" y="180"/>
                    </a:lnTo>
                    <a:lnTo>
                      <a:pt x="162" y="194"/>
                    </a:lnTo>
                    <a:lnTo>
                      <a:pt x="154" y="209"/>
                    </a:lnTo>
                    <a:lnTo>
                      <a:pt x="146" y="223"/>
                    </a:lnTo>
                    <a:close/>
                  </a:path>
                </a:pathLst>
              </a:custGeom>
              <a:solidFill>
                <a:srgbClr val="66FF7C"/>
              </a:solidFill>
              <a:ln w="9525">
                <a:noFill/>
                <a:round/>
                <a:headEnd/>
                <a:tailEnd/>
              </a:ln>
            </p:spPr>
            <p:txBody>
              <a:bodyPr/>
              <a:lstStyle/>
              <a:p>
                <a:endParaRPr lang="en-US"/>
              </a:p>
            </p:txBody>
          </p:sp>
          <p:sp>
            <p:nvSpPr>
              <p:cNvPr id="185514" name="Freeform 50"/>
              <p:cNvSpPr>
                <a:spLocks/>
              </p:cNvSpPr>
              <p:nvPr/>
            </p:nvSpPr>
            <p:spPr bwMode="auto">
              <a:xfrm>
                <a:off x="2372" y="3369"/>
                <a:ext cx="93" cy="174"/>
              </a:xfrm>
              <a:custGeom>
                <a:avLst/>
                <a:gdLst>
                  <a:gd name="T0" fmla="*/ 0 w 187"/>
                  <a:gd name="T1" fmla="*/ 6 h 349"/>
                  <a:gd name="T2" fmla="*/ 0 w 187"/>
                  <a:gd name="T3" fmla="*/ 6 h 349"/>
                  <a:gd name="T4" fmla="*/ 1 w 187"/>
                  <a:gd name="T5" fmla="*/ 6 h 349"/>
                  <a:gd name="T6" fmla="*/ 2 w 187"/>
                  <a:gd name="T7" fmla="*/ 7 h 349"/>
                  <a:gd name="T8" fmla="*/ 2 w 187"/>
                  <a:gd name="T9" fmla="*/ 7 h 349"/>
                  <a:gd name="T10" fmla="*/ 3 w 187"/>
                  <a:gd name="T11" fmla="*/ 7 h 349"/>
                  <a:gd name="T12" fmla="*/ 3 w 187"/>
                  <a:gd name="T13" fmla="*/ 8 h 349"/>
                  <a:gd name="T14" fmla="*/ 4 w 187"/>
                  <a:gd name="T15" fmla="*/ 8 h 349"/>
                  <a:gd name="T16" fmla="*/ 4 w 187"/>
                  <a:gd name="T17" fmla="*/ 9 h 349"/>
                  <a:gd name="T18" fmla="*/ 4 w 187"/>
                  <a:gd name="T19" fmla="*/ 8 h 349"/>
                  <a:gd name="T20" fmla="*/ 4 w 187"/>
                  <a:gd name="T21" fmla="*/ 7 h 349"/>
                  <a:gd name="T22" fmla="*/ 4 w 187"/>
                  <a:gd name="T23" fmla="*/ 5 h 349"/>
                  <a:gd name="T24" fmla="*/ 3 w 187"/>
                  <a:gd name="T25" fmla="*/ 4 h 349"/>
                  <a:gd name="T26" fmla="*/ 3 w 187"/>
                  <a:gd name="T27" fmla="*/ 3 h 349"/>
                  <a:gd name="T28" fmla="*/ 3 w 187"/>
                  <a:gd name="T29" fmla="*/ 2 h 349"/>
                  <a:gd name="T30" fmla="*/ 3 w 187"/>
                  <a:gd name="T31" fmla="*/ 1 h 349"/>
                  <a:gd name="T32" fmla="*/ 3 w 187"/>
                  <a:gd name="T33" fmla="*/ 0 h 349"/>
                  <a:gd name="T34" fmla="*/ 3 w 187"/>
                  <a:gd name="T35" fmla="*/ 0 h 349"/>
                  <a:gd name="T36" fmla="*/ 3 w 187"/>
                  <a:gd name="T37" fmla="*/ 0 h 349"/>
                  <a:gd name="T38" fmla="*/ 3 w 187"/>
                  <a:gd name="T39" fmla="*/ 0 h 349"/>
                  <a:gd name="T40" fmla="*/ 3 w 187"/>
                  <a:gd name="T41" fmla="*/ 0 h 349"/>
                  <a:gd name="T42" fmla="*/ 3 w 187"/>
                  <a:gd name="T43" fmla="*/ 1 h 349"/>
                  <a:gd name="T44" fmla="*/ 4 w 187"/>
                  <a:gd name="T45" fmla="*/ 1 h 349"/>
                  <a:gd name="T46" fmla="*/ 4 w 187"/>
                  <a:gd name="T47" fmla="*/ 1 h 349"/>
                  <a:gd name="T48" fmla="*/ 4 w 187"/>
                  <a:gd name="T49" fmla="*/ 1 h 349"/>
                  <a:gd name="T50" fmla="*/ 4 w 187"/>
                  <a:gd name="T51" fmla="*/ 2 h 349"/>
                  <a:gd name="T52" fmla="*/ 4 w 187"/>
                  <a:gd name="T53" fmla="*/ 4 h 349"/>
                  <a:gd name="T54" fmla="*/ 4 w 187"/>
                  <a:gd name="T55" fmla="*/ 5 h 349"/>
                  <a:gd name="T56" fmla="*/ 5 w 187"/>
                  <a:gd name="T57" fmla="*/ 6 h 349"/>
                  <a:gd name="T58" fmla="*/ 5 w 187"/>
                  <a:gd name="T59" fmla="*/ 7 h 349"/>
                  <a:gd name="T60" fmla="*/ 5 w 187"/>
                  <a:gd name="T61" fmla="*/ 8 h 349"/>
                  <a:gd name="T62" fmla="*/ 5 w 187"/>
                  <a:gd name="T63" fmla="*/ 9 h 349"/>
                  <a:gd name="T64" fmla="*/ 5 w 187"/>
                  <a:gd name="T65" fmla="*/ 10 h 349"/>
                  <a:gd name="T66" fmla="*/ 5 w 187"/>
                  <a:gd name="T67" fmla="*/ 10 h 349"/>
                  <a:gd name="T68" fmla="*/ 4 w 187"/>
                  <a:gd name="T69" fmla="*/ 10 h 349"/>
                  <a:gd name="T70" fmla="*/ 4 w 187"/>
                  <a:gd name="T71" fmla="*/ 10 h 349"/>
                  <a:gd name="T72" fmla="*/ 4 w 187"/>
                  <a:gd name="T73" fmla="*/ 9 h 349"/>
                  <a:gd name="T74" fmla="*/ 3 w 187"/>
                  <a:gd name="T75" fmla="*/ 9 h 349"/>
                  <a:gd name="T76" fmla="*/ 3 w 187"/>
                  <a:gd name="T77" fmla="*/ 9 h 349"/>
                  <a:gd name="T78" fmla="*/ 3 w 187"/>
                  <a:gd name="T79" fmla="*/ 8 h 349"/>
                  <a:gd name="T80" fmla="*/ 2 w 187"/>
                  <a:gd name="T81" fmla="*/ 8 h 349"/>
                  <a:gd name="T82" fmla="*/ 2 w 187"/>
                  <a:gd name="T83" fmla="*/ 7 h 349"/>
                  <a:gd name="T84" fmla="*/ 2 w 187"/>
                  <a:gd name="T85" fmla="*/ 7 h 349"/>
                  <a:gd name="T86" fmla="*/ 1 w 187"/>
                  <a:gd name="T87" fmla="*/ 7 h 349"/>
                  <a:gd name="T88" fmla="*/ 1 w 187"/>
                  <a:gd name="T89" fmla="*/ 7 h 349"/>
                  <a:gd name="T90" fmla="*/ 0 w 187"/>
                  <a:gd name="T91" fmla="*/ 7 h 349"/>
                  <a:gd name="T92" fmla="*/ 0 w 187"/>
                  <a:gd name="T93" fmla="*/ 6 h 349"/>
                  <a:gd name="T94" fmla="*/ 0 w 187"/>
                  <a:gd name="T95" fmla="*/ 6 h 349"/>
                  <a:gd name="T96" fmla="*/ 0 w 187"/>
                  <a:gd name="T97" fmla="*/ 6 h 3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7"/>
                  <a:gd name="T148" fmla="*/ 0 h 349"/>
                  <a:gd name="T149" fmla="*/ 187 w 187"/>
                  <a:gd name="T150" fmla="*/ 349 h 34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7" h="349">
                    <a:moveTo>
                      <a:pt x="0" y="220"/>
                    </a:moveTo>
                    <a:lnTo>
                      <a:pt x="25" y="217"/>
                    </a:lnTo>
                    <a:lnTo>
                      <a:pt x="48" y="218"/>
                    </a:lnTo>
                    <a:lnTo>
                      <a:pt x="68" y="225"/>
                    </a:lnTo>
                    <a:lnTo>
                      <a:pt x="87" y="235"/>
                    </a:lnTo>
                    <a:lnTo>
                      <a:pt x="104" y="247"/>
                    </a:lnTo>
                    <a:lnTo>
                      <a:pt x="120" y="262"/>
                    </a:lnTo>
                    <a:lnTo>
                      <a:pt x="134" y="279"/>
                    </a:lnTo>
                    <a:lnTo>
                      <a:pt x="146" y="298"/>
                    </a:lnTo>
                    <a:lnTo>
                      <a:pt x="141" y="265"/>
                    </a:lnTo>
                    <a:lnTo>
                      <a:pt x="138" y="229"/>
                    </a:lnTo>
                    <a:lnTo>
                      <a:pt x="132" y="191"/>
                    </a:lnTo>
                    <a:lnTo>
                      <a:pt x="127" y="153"/>
                    </a:lnTo>
                    <a:lnTo>
                      <a:pt x="121" y="115"/>
                    </a:lnTo>
                    <a:lnTo>
                      <a:pt x="115" y="76"/>
                    </a:lnTo>
                    <a:lnTo>
                      <a:pt x="108" y="38"/>
                    </a:lnTo>
                    <a:lnTo>
                      <a:pt x="100" y="0"/>
                    </a:lnTo>
                    <a:lnTo>
                      <a:pt x="104" y="4"/>
                    </a:lnTo>
                    <a:lnTo>
                      <a:pt x="110" y="11"/>
                    </a:lnTo>
                    <a:lnTo>
                      <a:pt x="116" y="18"/>
                    </a:lnTo>
                    <a:lnTo>
                      <a:pt x="120" y="27"/>
                    </a:lnTo>
                    <a:lnTo>
                      <a:pt x="126" y="35"/>
                    </a:lnTo>
                    <a:lnTo>
                      <a:pt x="130" y="43"/>
                    </a:lnTo>
                    <a:lnTo>
                      <a:pt x="133" y="50"/>
                    </a:lnTo>
                    <a:lnTo>
                      <a:pt x="134" y="56"/>
                    </a:lnTo>
                    <a:lnTo>
                      <a:pt x="143" y="93"/>
                    </a:lnTo>
                    <a:lnTo>
                      <a:pt x="151" y="130"/>
                    </a:lnTo>
                    <a:lnTo>
                      <a:pt x="159" y="165"/>
                    </a:lnTo>
                    <a:lnTo>
                      <a:pt x="168" y="202"/>
                    </a:lnTo>
                    <a:lnTo>
                      <a:pt x="174" y="239"/>
                    </a:lnTo>
                    <a:lnTo>
                      <a:pt x="180" y="275"/>
                    </a:lnTo>
                    <a:lnTo>
                      <a:pt x="184" y="312"/>
                    </a:lnTo>
                    <a:lnTo>
                      <a:pt x="187" y="349"/>
                    </a:lnTo>
                    <a:lnTo>
                      <a:pt x="170" y="344"/>
                    </a:lnTo>
                    <a:lnTo>
                      <a:pt x="154" y="337"/>
                    </a:lnTo>
                    <a:lnTo>
                      <a:pt x="140" y="328"/>
                    </a:lnTo>
                    <a:lnTo>
                      <a:pt x="128" y="316"/>
                    </a:lnTo>
                    <a:lnTo>
                      <a:pt x="117" y="304"/>
                    </a:lnTo>
                    <a:lnTo>
                      <a:pt x="106" y="290"/>
                    </a:lnTo>
                    <a:lnTo>
                      <a:pt x="97" y="275"/>
                    </a:lnTo>
                    <a:lnTo>
                      <a:pt x="87" y="261"/>
                    </a:lnTo>
                    <a:lnTo>
                      <a:pt x="80" y="254"/>
                    </a:lnTo>
                    <a:lnTo>
                      <a:pt x="68" y="247"/>
                    </a:lnTo>
                    <a:lnTo>
                      <a:pt x="53" y="240"/>
                    </a:lnTo>
                    <a:lnTo>
                      <a:pt x="39" y="233"/>
                    </a:lnTo>
                    <a:lnTo>
                      <a:pt x="25" y="228"/>
                    </a:lnTo>
                    <a:lnTo>
                      <a:pt x="12" y="223"/>
                    </a:lnTo>
                    <a:lnTo>
                      <a:pt x="4" y="221"/>
                    </a:lnTo>
                    <a:lnTo>
                      <a:pt x="0" y="220"/>
                    </a:lnTo>
                    <a:close/>
                  </a:path>
                </a:pathLst>
              </a:custGeom>
              <a:solidFill>
                <a:srgbClr val="00D828"/>
              </a:solidFill>
              <a:ln w="9525">
                <a:noFill/>
                <a:round/>
                <a:headEnd/>
                <a:tailEnd/>
              </a:ln>
            </p:spPr>
            <p:txBody>
              <a:bodyPr/>
              <a:lstStyle/>
              <a:p>
                <a:endParaRPr lang="en-US"/>
              </a:p>
            </p:txBody>
          </p:sp>
          <p:sp>
            <p:nvSpPr>
              <p:cNvPr id="185515" name="Freeform 51"/>
              <p:cNvSpPr>
                <a:spLocks/>
              </p:cNvSpPr>
              <p:nvPr/>
            </p:nvSpPr>
            <p:spPr bwMode="auto">
              <a:xfrm>
                <a:off x="2947" y="3349"/>
                <a:ext cx="152" cy="197"/>
              </a:xfrm>
              <a:custGeom>
                <a:avLst/>
                <a:gdLst>
                  <a:gd name="T0" fmla="*/ 2 w 305"/>
                  <a:gd name="T1" fmla="*/ 13 h 392"/>
                  <a:gd name="T2" fmla="*/ 2 w 305"/>
                  <a:gd name="T3" fmla="*/ 12 h 392"/>
                  <a:gd name="T4" fmla="*/ 3 w 305"/>
                  <a:gd name="T5" fmla="*/ 12 h 392"/>
                  <a:gd name="T6" fmla="*/ 3 w 305"/>
                  <a:gd name="T7" fmla="*/ 11 h 392"/>
                  <a:gd name="T8" fmla="*/ 3 w 305"/>
                  <a:gd name="T9" fmla="*/ 9 h 392"/>
                  <a:gd name="T10" fmla="*/ 4 w 305"/>
                  <a:gd name="T11" fmla="*/ 8 h 392"/>
                  <a:gd name="T12" fmla="*/ 4 w 305"/>
                  <a:gd name="T13" fmla="*/ 7 h 392"/>
                  <a:gd name="T14" fmla="*/ 5 w 305"/>
                  <a:gd name="T15" fmla="*/ 6 h 392"/>
                  <a:gd name="T16" fmla="*/ 5 w 305"/>
                  <a:gd name="T17" fmla="*/ 6 h 392"/>
                  <a:gd name="T18" fmla="*/ 6 w 305"/>
                  <a:gd name="T19" fmla="*/ 5 h 392"/>
                  <a:gd name="T20" fmla="*/ 6 w 305"/>
                  <a:gd name="T21" fmla="*/ 4 h 392"/>
                  <a:gd name="T22" fmla="*/ 7 w 305"/>
                  <a:gd name="T23" fmla="*/ 4 h 392"/>
                  <a:gd name="T24" fmla="*/ 7 w 305"/>
                  <a:gd name="T25" fmla="*/ 3 h 392"/>
                  <a:gd name="T26" fmla="*/ 8 w 305"/>
                  <a:gd name="T27" fmla="*/ 2 h 392"/>
                  <a:gd name="T28" fmla="*/ 8 w 305"/>
                  <a:gd name="T29" fmla="*/ 1 h 392"/>
                  <a:gd name="T30" fmla="*/ 9 w 305"/>
                  <a:gd name="T31" fmla="*/ 1 h 392"/>
                  <a:gd name="T32" fmla="*/ 9 w 305"/>
                  <a:gd name="T33" fmla="*/ 0 h 392"/>
                  <a:gd name="T34" fmla="*/ 8 w 305"/>
                  <a:gd name="T35" fmla="*/ 1 h 392"/>
                  <a:gd name="T36" fmla="*/ 8 w 305"/>
                  <a:gd name="T37" fmla="*/ 1 h 392"/>
                  <a:gd name="T38" fmla="*/ 7 w 305"/>
                  <a:gd name="T39" fmla="*/ 2 h 392"/>
                  <a:gd name="T40" fmla="*/ 7 w 305"/>
                  <a:gd name="T41" fmla="*/ 2 h 392"/>
                  <a:gd name="T42" fmla="*/ 6 w 305"/>
                  <a:gd name="T43" fmla="*/ 3 h 392"/>
                  <a:gd name="T44" fmla="*/ 6 w 305"/>
                  <a:gd name="T45" fmla="*/ 3 h 392"/>
                  <a:gd name="T46" fmla="*/ 5 w 305"/>
                  <a:gd name="T47" fmla="*/ 4 h 392"/>
                  <a:gd name="T48" fmla="*/ 5 w 305"/>
                  <a:gd name="T49" fmla="*/ 4 h 392"/>
                  <a:gd name="T50" fmla="*/ 5 w 305"/>
                  <a:gd name="T51" fmla="*/ 5 h 392"/>
                  <a:gd name="T52" fmla="*/ 4 w 305"/>
                  <a:gd name="T53" fmla="*/ 5 h 392"/>
                  <a:gd name="T54" fmla="*/ 4 w 305"/>
                  <a:gd name="T55" fmla="*/ 6 h 392"/>
                  <a:gd name="T56" fmla="*/ 4 w 305"/>
                  <a:gd name="T57" fmla="*/ 6 h 392"/>
                  <a:gd name="T58" fmla="*/ 3 w 305"/>
                  <a:gd name="T59" fmla="*/ 7 h 392"/>
                  <a:gd name="T60" fmla="*/ 3 w 305"/>
                  <a:gd name="T61" fmla="*/ 7 h 392"/>
                  <a:gd name="T62" fmla="*/ 3 w 305"/>
                  <a:gd name="T63" fmla="*/ 8 h 392"/>
                  <a:gd name="T64" fmla="*/ 3 w 305"/>
                  <a:gd name="T65" fmla="*/ 8 h 392"/>
                  <a:gd name="T66" fmla="*/ 2 w 305"/>
                  <a:gd name="T67" fmla="*/ 6 h 392"/>
                  <a:gd name="T68" fmla="*/ 2 w 305"/>
                  <a:gd name="T69" fmla="*/ 4 h 392"/>
                  <a:gd name="T70" fmla="*/ 2 w 305"/>
                  <a:gd name="T71" fmla="*/ 3 h 392"/>
                  <a:gd name="T72" fmla="*/ 2 w 305"/>
                  <a:gd name="T73" fmla="*/ 2 h 392"/>
                  <a:gd name="T74" fmla="*/ 1 w 305"/>
                  <a:gd name="T75" fmla="*/ 3 h 392"/>
                  <a:gd name="T76" fmla="*/ 1 w 305"/>
                  <a:gd name="T77" fmla="*/ 4 h 392"/>
                  <a:gd name="T78" fmla="*/ 1 w 305"/>
                  <a:gd name="T79" fmla="*/ 5 h 392"/>
                  <a:gd name="T80" fmla="*/ 0 w 305"/>
                  <a:gd name="T81" fmla="*/ 6 h 392"/>
                  <a:gd name="T82" fmla="*/ 0 w 305"/>
                  <a:gd name="T83" fmla="*/ 7 h 392"/>
                  <a:gd name="T84" fmla="*/ 0 w 305"/>
                  <a:gd name="T85" fmla="*/ 9 h 392"/>
                  <a:gd name="T86" fmla="*/ 0 w 305"/>
                  <a:gd name="T87" fmla="*/ 10 h 392"/>
                  <a:gd name="T88" fmla="*/ 0 w 305"/>
                  <a:gd name="T89" fmla="*/ 11 h 392"/>
                  <a:gd name="T90" fmla="*/ 1 w 305"/>
                  <a:gd name="T91" fmla="*/ 10 h 392"/>
                  <a:gd name="T92" fmla="*/ 1 w 305"/>
                  <a:gd name="T93" fmla="*/ 9 h 392"/>
                  <a:gd name="T94" fmla="*/ 1 w 305"/>
                  <a:gd name="T95" fmla="*/ 8 h 392"/>
                  <a:gd name="T96" fmla="*/ 1 w 305"/>
                  <a:gd name="T97" fmla="*/ 7 h 392"/>
                  <a:gd name="T98" fmla="*/ 2 w 305"/>
                  <a:gd name="T99" fmla="*/ 6 h 392"/>
                  <a:gd name="T100" fmla="*/ 1 w 305"/>
                  <a:gd name="T101" fmla="*/ 7 h 392"/>
                  <a:gd name="T102" fmla="*/ 1 w 305"/>
                  <a:gd name="T103" fmla="*/ 9 h 392"/>
                  <a:gd name="T104" fmla="*/ 1 w 305"/>
                  <a:gd name="T105" fmla="*/ 10 h 392"/>
                  <a:gd name="T106" fmla="*/ 1 w 305"/>
                  <a:gd name="T107" fmla="*/ 13 h 392"/>
                  <a:gd name="T108" fmla="*/ 2 w 305"/>
                  <a:gd name="T109" fmla="*/ 13 h 39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05"/>
                  <a:gd name="T166" fmla="*/ 0 h 392"/>
                  <a:gd name="T167" fmla="*/ 305 w 305"/>
                  <a:gd name="T168" fmla="*/ 392 h 39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05" h="392">
                    <a:moveTo>
                      <a:pt x="88" y="385"/>
                    </a:moveTo>
                    <a:lnTo>
                      <a:pt x="91" y="377"/>
                    </a:lnTo>
                    <a:lnTo>
                      <a:pt x="99" y="354"/>
                    </a:lnTo>
                    <a:lnTo>
                      <a:pt x="112" y="321"/>
                    </a:lnTo>
                    <a:lnTo>
                      <a:pt x="127" y="283"/>
                    </a:lnTo>
                    <a:lnTo>
                      <a:pt x="143" y="242"/>
                    </a:lnTo>
                    <a:lnTo>
                      <a:pt x="159" y="207"/>
                    </a:lnTo>
                    <a:lnTo>
                      <a:pt x="172" y="178"/>
                    </a:lnTo>
                    <a:lnTo>
                      <a:pt x="182" y="161"/>
                    </a:lnTo>
                    <a:lnTo>
                      <a:pt x="192" y="149"/>
                    </a:lnTo>
                    <a:lnTo>
                      <a:pt x="207" y="128"/>
                    </a:lnTo>
                    <a:lnTo>
                      <a:pt x="226" y="103"/>
                    </a:lnTo>
                    <a:lnTo>
                      <a:pt x="248" y="74"/>
                    </a:lnTo>
                    <a:lnTo>
                      <a:pt x="269" y="47"/>
                    </a:lnTo>
                    <a:lnTo>
                      <a:pt x="287" y="23"/>
                    </a:lnTo>
                    <a:lnTo>
                      <a:pt x="300" y="5"/>
                    </a:lnTo>
                    <a:lnTo>
                      <a:pt x="305" y="0"/>
                    </a:lnTo>
                    <a:lnTo>
                      <a:pt x="286" y="10"/>
                    </a:lnTo>
                    <a:lnTo>
                      <a:pt x="269" y="23"/>
                    </a:lnTo>
                    <a:lnTo>
                      <a:pt x="252" y="38"/>
                    </a:lnTo>
                    <a:lnTo>
                      <a:pt x="235" y="54"/>
                    </a:lnTo>
                    <a:lnTo>
                      <a:pt x="219" y="71"/>
                    </a:lnTo>
                    <a:lnTo>
                      <a:pt x="203" y="88"/>
                    </a:lnTo>
                    <a:lnTo>
                      <a:pt x="188" y="108"/>
                    </a:lnTo>
                    <a:lnTo>
                      <a:pt x="173" y="126"/>
                    </a:lnTo>
                    <a:lnTo>
                      <a:pt x="162" y="141"/>
                    </a:lnTo>
                    <a:lnTo>
                      <a:pt x="151" y="156"/>
                    </a:lnTo>
                    <a:lnTo>
                      <a:pt x="141" y="171"/>
                    </a:lnTo>
                    <a:lnTo>
                      <a:pt x="132" y="185"/>
                    </a:lnTo>
                    <a:lnTo>
                      <a:pt x="124" y="199"/>
                    </a:lnTo>
                    <a:lnTo>
                      <a:pt x="114" y="213"/>
                    </a:lnTo>
                    <a:lnTo>
                      <a:pt x="108" y="226"/>
                    </a:lnTo>
                    <a:lnTo>
                      <a:pt x="99" y="241"/>
                    </a:lnTo>
                    <a:lnTo>
                      <a:pt x="91" y="186"/>
                    </a:lnTo>
                    <a:lnTo>
                      <a:pt x="85" y="120"/>
                    </a:lnTo>
                    <a:lnTo>
                      <a:pt x="79" y="69"/>
                    </a:lnTo>
                    <a:lnTo>
                      <a:pt x="73" y="52"/>
                    </a:lnTo>
                    <a:lnTo>
                      <a:pt x="58" y="82"/>
                    </a:lnTo>
                    <a:lnTo>
                      <a:pt x="45" y="115"/>
                    </a:lnTo>
                    <a:lnTo>
                      <a:pt x="34" y="149"/>
                    </a:lnTo>
                    <a:lnTo>
                      <a:pt x="25" y="184"/>
                    </a:lnTo>
                    <a:lnTo>
                      <a:pt x="17" y="221"/>
                    </a:lnTo>
                    <a:lnTo>
                      <a:pt x="10" y="256"/>
                    </a:lnTo>
                    <a:lnTo>
                      <a:pt x="5" y="291"/>
                    </a:lnTo>
                    <a:lnTo>
                      <a:pt x="0" y="323"/>
                    </a:lnTo>
                    <a:lnTo>
                      <a:pt x="40" y="309"/>
                    </a:lnTo>
                    <a:lnTo>
                      <a:pt x="44" y="276"/>
                    </a:lnTo>
                    <a:lnTo>
                      <a:pt x="49" y="242"/>
                    </a:lnTo>
                    <a:lnTo>
                      <a:pt x="56" y="209"/>
                    </a:lnTo>
                    <a:lnTo>
                      <a:pt x="65" y="176"/>
                    </a:lnTo>
                    <a:lnTo>
                      <a:pt x="63" y="215"/>
                    </a:lnTo>
                    <a:lnTo>
                      <a:pt x="61" y="260"/>
                    </a:lnTo>
                    <a:lnTo>
                      <a:pt x="59" y="316"/>
                    </a:lnTo>
                    <a:lnTo>
                      <a:pt x="58" y="392"/>
                    </a:lnTo>
                    <a:lnTo>
                      <a:pt x="88" y="385"/>
                    </a:lnTo>
                    <a:close/>
                  </a:path>
                </a:pathLst>
              </a:custGeom>
              <a:solidFill>
                <a:srgbClr val="00D828"/>
              </a:solidFill>
              <a:ln w="9525">
                <a:noFill/>
                <a:round/>
                <a:headEnd/>
                <a:tailEnd/>
              </a:ln>
            </p:spPr>
            <p:txBody>
              <a:bodyPr/>
              <a:lstStyle/>
              <a:p>
                <a:endParaRPr lang="en-US"/>
              </a:p>
            </p:txBody>
          </p:sp>
          <p:sp>
            <p:nvSpPr>
              <p:cNvPr id="185516" name="Freeform 52"/>
              <p:cNvSpPr>
                <a:spLocks/>
              </p:cNvSpPr>
              <p:nvPr/>
            </p:nvSpPr>
            <p:spPr bwMode="auto">
              <a:xfrm>
                <a:off x="3106" y="3291"/>
                <a:ext cx="141" cy="232"/>
              </a:xfrm>
              <a:custGeom>
                <a:avLst/>
                <a:gdLst>
                  <a:gd name="T0" fmla="*/ 0 w 284"/>
                  <a:gd name="T1" fmla="*/ 12 h 464"/>
                  <a:gd name="T2" fmla="*/ 1 w 284"/>
                  <a:gd name="T3" fmla="*/ 11 h 464"/>
                  <a:gd name="T4" fmla="*/ 2 w 284"/>
                  <a:gd name="T5" fmla="*/ 10 h 464"/>
                  <a:gd name="T6" fmla="*/ 3 w 284"/>
                  <a:gd name="T7" fmla="*/ 9 h 464"/>
                  <a:gd name="T8" fmla="*/ 4 w 284"/>
                  <a:gd name="T9" fmla="*/ 9 h 464"/>
                  <a:gd name="T10" fmla="*/ 3 w 284"/>
                  <a:gd name="T11" fmla="*/ 12 h 464"/>
                  <a:gd name="T12" fmla="*/ 3 w 284"/>
                  <a:gd name="T13" fmla="*/ 12 h 464"/>
                  <a:gd name="T14" fmla="*/ 4 w 284"/>
                  <a:gd name="T15" fmla="*/ 12 h 464"/>
                  <a:gd name="T16" fmla="*/ 4 w 284"/>
                  <a:gd name="T17" fmla="*/ 12 h 464"/>
                  <a:gd name="T18" fmla="*/ 4 w 284"/>
                  <a:gd name="T19" fmla="*/ 12 h 464"/>
                  <a:gd name="T20" fmla="*/ 4 w 284"/>
                  <a:gd name="T21" fmla="*/ 11 h 464"/>
                  <a:gd name="T22" fmla="*/ 5 w 284"/>
                  <a:gd name="T23" fmla="*/ 10 h 464"/>
                  <a:gd name="T24" fmla="*/ 5 w 284"/>
                  <a:gd name="T25" fmla="*/ 11 h 464"/>
                  <a:gd name="T26" fmla="*/ 5 w 284"/>
                  <a:gd name="T27" fmla="*/ 12 h 464"/>
                  <a:gd name="T28" fmla="*/ 6 w 284"/>
                  <a:gd name="T29" fmla="*/ 13 h 464"/>
                  <a:gd name="T30" fmla="*/ 6 w 284"/>
                  <a:gd name="T31" fmla="*/ 14 h 464"/>
                  <a:gd name="T32" fmla="*/ 6 w 284"/>
                  <a:gd name="T33" fmla="*/ 15 h 464"/>
                  <a:gd name="T34" fmla="*/ 7 w 284"/>
                  <a:gd name="T35" fmla="*/ 15 h 464"/>
                  <a:gd name="T36" fmla="*/ 7 w 284"/>
                  <a:gd name="T37" fmla="*/ 15 h 464"/>
                  <a:gd name="T38" fmla="*/ 8 w 284"/>
                  <a:gd name="T39" fmla="*/ 14 h 464"/>
                  <a:gd name="T40" fmla="*/ 8 w 284"/>
                  <a:gd name="T41" fmla="*/ 12 h 464"/>
                  <a:gd name="T42" fmla="*/ 8 w 284"/>
                  <a:gd name="T43" fmla="*/ 8 h 464"/>
                  <a:gd name="T44" fmla="*/ 8 w 284"/>
                  <a:gd name="T45" fmla="*/ 0 h 464"/>
                  <a:gd name="T46" fmla="*/ 7 w 284"/>
                  <a:gd name="T47" fmla="*/ 3 h 464"/>
                  <a:gd name="T48" fmla="*/ 7 w 284"/>
                  <a:gd name="T49" fmla="*/ 6 h 464"/>
                  <a:gd name="T50" fmla="*/ 7 w 284"/>
                  <a:gd name="T51" fmla="*/ 10 h 464"/>
                  <a:gd name="T52" fmla="*/ 7 w 284"/>
                  <a:gd name="T53" fmla="*/ 13 h 464"/>
                  <a:gd name="T54" fmla="*/ 6 w 284"/>
                  <a:gd name="T55" fmla="*/ 11 h 464"/>
                  <a:gd name="T56" fmla="*/ 6 w 284"/>
                  <a:gd name="T57" fmla="*/ 9 h 464"/>
                  <a:gd name="T58" fmla="*/ 5 w 284"/>
                  <a:gd name="T59" fmla="*/ 7 h 464"/>
                  <a:gd name="T60" fmla="*/ 5 w 284"/>
                  <a:gd name="T61" fmla="*/ 6 h 464"/>
                  <a:gd name="T62" fmla="*/ 5 w 284"/>
                  <a:gd name="T63" fmla="*/ 6 h 464"/>
                  <a:gd name="T64" fmla="*/ 4 w 284"/>
                  <a:gd name="T65" fmla="*/ 7 h 464"/>
                  <a:gd name="T66" fmla="*/ 4 w 284"/>
                  <a:gd name="T67" fmla="*/ 7 h 464"/>
                  <a:gd name="T68" fmla="*/ 4 w 284"/>
                  <a:gd name="T69" fmla="*/ 7 h 464"/>
                  <a:gd name="T70" fmla="*/ 3 w 284"/>
                  <a:gd name="T71" fmla="*/ 8 h 464"/>
                  <a:gd name="T72" fmla="*/ 2 w 284"/>
                  <a:gd name="T73" fmla="*/ 9 h 464"/>
                  <a:gd name="T74" fmla="*/ 1 w 284"/>
                  <a:gd name="T75" fmla="*/ 10 h 464"/>
                  <a:gd name="T76" fmla="*/ 1 w 284"/>
                  <a:gd name="T77" fmla="*/ 10 h 464"/>
                  <a:gd name="T78" fmla="*/ 1 w 284"/>
                  <a:gd name="T79" fmla="*/ 6 h 464"/>
                  <a:gd name="T80" fmla="*/ 0 w 284"/>
                  <a:gd name="T81" fmla="*/ 4 h 4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4"/>
                  <a:gd name="T124" fmla="*/ 0 h 464"/>
                  <a:gd name="T125" fmla="*/ 284 w 284"/>
                  <a:gd name="T126" fmla="*/ 464 h 4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4" h="464">
                    <a:moveTo>
                      <a:pt x="0" y="378"/>
                    </a:moveTo>
                    <a:lnTo>
                      <a:pt x="14" y="367"/>
                    </a:lnTo>
                    <a:lnTo>
                      <a:pt x="32" y="354"/>
                    </a:lnTo>
                    <a:lnTo>
                      <a:pt x="49" y="337"/>
                    </a:lnTo>
                    <a:lnTo>
                      <a:pt x="68" y="320"/>
                    </a:lnTo>
                    <a:lnTo>
                      <a:pt x="87" y="302"/>
                    </a:lnTo>
                    <a:lnTo>
                      <a:pt x="104" y="286"/>
                    </a:lnTo>
                    <a:lnTo>
                      <a:pt x="120" y="271"/>
                    </a:lnTo>
                    <a:lnTo>
                      <a:pt x="133" y="258"/>
                    </a:lnTo>
                    <a:lnTo>
                      <a:pt x="131" y="284"/>
                    </a:lnTo>
                    <a:lnTo>
                      <a:pt x="125" y="321"/>
                    </a:lnTo>
                    <a:lnTo>
                      <a:pt x="119" y="356"/>
                    </a:lnTo>
                    <a:lnTo>
                      <a:pt x="116" y="378"/>
                    </a:lnTo>
                    <a:lnTo>
                      <a:pt x="120" y="375"/>
                    </a:lnTo>
                    <a:lnTo>
                      <a:pt x="126" y="372"/>
                    </a:lnTo>
                    <a:lnTo>
                      <a:pt x="131" y="370"/>
                    </a:lnTo>
                    <a:lnTo>
                      <a:pt x="136" y="367"/>
                    </a:lnTo>
                    <a:lnTo>
                      <a:pt x="141" y="365"/>
                    </a:lnTo>
                    <a:lnTo>
                      <a:pt x="147" y="362"/>
                    </a:lnTo>
                    <a:lnTo>
                      <a:pt x="151" y="359"/>
                    </a:lnTo>
                    <a:lnTo>
                      <a:pt x="156" y="357"/>
                    </a:lnTo>
                    <a:lnTo>
                      <a:pt x="158" y="349"/>
                    </a:lnTo>
                    <a:lnTo>
                      <a:pt x="163" y="333"/>
                    </a:lnTo>
                    <a:lnTo>
                      <a:pt x="169" y="316"/>
                    </a:lnTo>
                    <a:lnTo>
                      <a:pt x="172" y="306"/>
                    </a:lnTo>
                    <a:lnTo>
                      <a:pt x="178" y="326"/>
                    </a:lnTo>
                    <a:lnTo>
                      <a:pt x="182" y="346"/>
                    </a:lnTo>
                    <a:lnTo>
                      <a:pt x="189" y="366"/>
                    </a:lnTo>
                    <a:lnTo>
                      <a:pt x="195" y="386"/>
                    </a:lnTo>
                    <a:lnTo>
                      <a:pt x="201" y="405"/>
                    </a:lnTo>
                    <a:lnTo>
                      <a:pt x="207" y="425"/>
                    </a:lnTo>
                    <a:lnTo>
                      <a:pt x="212" y="445"/>
                    </a:lnTo>
                    <a:lnTo>
                      <a:pt x="218" y="464"/>
                    </a:lnTo>
                    <a:lnTo>
                      <a:pt x="224" y="462"/>
                    </a:lnTo>
                    <a:lnTo>
                      <a:pt x="230" y="458"/>
                    </a:lnTo>
                    <a:lnTo>
                      <a:pt x="235" y="456"/>
                    </a:lnTo>
                    <a:lnTo>
                      <a:pt x="241" y="454"/>
                    </a:lnTo>
                    <a:lnTo>
                      <a:pt x="247" y="451"/>
                    </a:lnTo>
                    <a:lnTo>
                      <a:pt x="253" y="448"/>
                    </a:lnTo>
                    <a:lnTo>
                      <a:pt x="259" y="446"/>
                    </a:lnTo>
                    <a:lnTo>
                      <a:pt x="264" y="443"/>
                    </a:lnTo>
                    <a:lnTo>
                      <a:pt x="276" y="378"/>
                    </a:lnTo>
                    <a:lnTo>
                      <a:pt x="276" y="311"/>
                    </a:lnTo>
                    <a:lnTo>
                      <a:pt x="271" y="243"/>
                    </a:lnTo>
                    <a:lnTo>
                      <a:pt x="272" y="176"/>
                    </a:lnTo>
                    <a:lnTo>
                      <a:pt x="284" y="0"/>
                    </a:lnTo>
                    <a:lnTo>
                      <a:pt x="267" y="45"/>
                    </a:lnTo>
                    <a:lnTo>
                      <a:pt x="255" y="93"/>
                    </a:lnTo>
                    <a:lnTo>
                      <a:pt x="249" y="142"/>
                    </a:lnTo>
                    <a:lnTo>
                      <a:pt x="247" y="191"/>
                    </a:lnTo>
                    <a:lnTo>
                      <a:pt x="246" y="242"/>
                    </a:lnTo>
                    <a:lnTo>
                      <a:pt x="246" y="293"/>
                    </a:lnTo>
                    <a:lnTo>
                      <a:pt x="244" y="342"/>
                    </a:lnTo>
                    <a:lnTo>
                      <a:pt x="239" y="390"/>
                    </a:lnTo>
                    <a:lnTo>
                      <a:pt x="232" y="366"/>
                    </a:lnTo>
                    <a:lnTo>
                      <a:pt x="224" y="335"/>
                    </a:lnTo>
                    <a:lnTo>
                      <a:pt x="215" y="302"/>
                    </a:lnTo>
                    <a:lnTo>
                      <a:pt x="206" y="267"/>
                    </a:lnTo>
                    <a:lnTo>
                      <a:pt x="197" y="235"/>
                    </a:lnTo>
                    <a:lnTo>
                      <a:pt x="191" y="206"/>
                    </a:lnTo>
                    <a:lnTo>
                      <a:pt x="185" y="185"/>
                    </a:lnTo>
                    <a:lnTo>
                      <a:pt x="182" y="175"/>
                    </a:lnTo>
                    <a:lnTo>
                      <a:pt x="177" y="180"/>
                    </a:lnTo>
                    <a:lnTo>
                      <a:pt x="171" y="187"/>
                    </a:lnTo>
                    <a:lnTo>
                      <a:pt x="163" y="195"/>
                    </a:lnTo>
                    <a:lnTo>
                      <a:pt x="156" y="205"/>
                    </a:lnTo>
                    <a:lnTo>
                      <a:pt x="148" y="215"/>
                    </a:lnTo>
                    <a:lnTo>
                      <a:pt x="142" y="225"/>
                    </a:lnTo>
                    <a:lnTo>
                      <a:pt x="138" y="233"/>
                    </a:lnTo>
                    <a:lnTo>
                      <a:pt x="135" y="240"/>
                    </a:lnTo>
                    <a:lnTo>
                      <a:pt x="123" y="248"/>
                    </a:lnTo>
                    <a:lnTo>
                      <a:pt x="109" y="256"/>
                    </a:lnTo>
                    <a:lnTo>
                      <a:pt x="96" y="264"/>
                    </a:lnTo>
                    <a:lnTo>
                      <a:pt x="83" y="272"/>
                    </a:lnTo>
                    <a:lnTo>
                      <a:pt x="70" y="281"/>
                    </a:lnTo>
                    <a:lnTo>
                      <a:pt x="58" y="289"/>
                    </a:lnTo>
                    <a:lnTo>
                      <a:pt x="45" y="299"/>
                    </a:lnTo>
                    <a:lnTo>
                      <a:pt x="34" y="310"/>
                    </a:lnTo>
                    <a:lnTo>
                      <a:pt x="38" y="241"/>
                    </a:lnTo>
                    <a:lnTo>
                      <a:pt x="34" y="174"/>
                    </a:lnTo>
                    <a:lnTo>
                      <a:pt x="26" y="123"/>
                    </a:lnTo>
                    <a:lnTo>
                      <a:pt x="21" y="104"/>
                    </a:lnTo>
                    <a:lnTo>
                      <a:pt x="0" y="378"/>
                    </a:lnTo>
                    <a:close/>
                  </a:path>
                </a:pathLst>
              </a:custGeom>
              <a:solidFill>
                <a:srgbClr val="00D828"/>
              </a:solidFill>
              <a:ln w="9525">
                <a:noFill/>
                <a:round/>
                <a:headEnd/>
                <a:tailEnd/>
              </a:ln>
            </p:spPr>
            <p:txBody>
              <a:bodyPr/>
              <a:lstStyle/>
              <a:p>
                <a:endParaRPr lang="en-US"/>
              </a:p>
            </p:txBody>
          </p:sp>
          <p:sp>
            <p:nvSpPr>
              <p:cNvPr id="185517" name="Freeform 53"/>
              <p:cNvSpPr>
                <a:spLocks/>
              </p:cNvSpPr>
              <p:nvPr/>
            </p:nvSpPr>
            <p:spPr bwMode="auto">
              <a:xfrm>
                <a:off x="3004" y="3333"/>
                <a:ext cx="103" cy="73"/>
              </a:xfrm>
              <a:custGeom>
                <a:avLst/>
                <a:gdLst>
                  <a:gd name="T0" fmla="*/ 2 w 206"/>
                  <a:gd name="T1" fmla="*/ 5 h 145"/>
                  <a:gd name="T2" fmla="*/ 2 w 206"/>
                  <a:gd name="T3" fmla="*/ 4 h 145"/>
                  <a:gd name="T4" fmla="*/ 3 w 206"/>
                  <a:gd name="T5" fmla="*/ 3 h 145"/>
                  <a:gd name="T6" fmla="*/ 3 w 206"/>
                  <a:gd name="T7" fmla="*/ 3 h 145"/>
                  <a:gd name="T8" fmla="*/ 4 w 206"/>
                  <a:gd name="T9" fmla="*/ 2 h 145"/>
                  <a:gd name="T10" fmla="*/ 5 w 206"/>
                  <a:gd name="T11" fmla="*/ 2 h 145"/>
                  <a:gd name="T12" fmla="*/ 6 w 206"/>
                  <a:gd name="T13" fmla="*/ 1 h 145"/>
                  <a:gd name="T14" fmla="*/ 6 w 206"/>
                  <a:gd name="T15" fmla="*/ 1 h 145"/>
                  <a:gd name="T16" fmla="*/ 6 w 206"/>
                  <a:gd name="T17" fmla="*/ 0 h 145"/>
                  <a:gd name="T18" fmla="*/ 6 w 206"/>
                  <a:gd name="T19" fmla="*/ 1 h 145"/>
                  <a:gd name="T20" fmla="*/ 5 w 206"/>
                  <a:gd name="T21" fmla="*/ 1 h 145"/>
                  <a:gd name="T22" fmla="*/ 4 w 206"/>
                  <a:gd name="T23" fmla="*/ 2 h 145"/>
                  <a:gd name="T24" fmla="*/ 3 w 206"/>
                  <a:gd name="T25" fmla="*/ 2 h 145"/>
                  <a:gd name="T26" fmla="*/ 3 w 206"/>
                  <a:gd name="T27" fmla="*/ 3 h 145"/>
                  <a:gd name="T28" fmla="*/ 2 w 206"/>
                  <a:gd name="T29" fmla="*/ 3 h 145"/>
                  <a:gd name="T30" fmla="*/ 1 w 206"/>
                  <a:gd name="T31" fmla="*/ 4 h 145"/>
                  <a:gd name="T32" fmla="*/ 1 w 206"/>
                  <a:gd name="T33" fmla="*/ 4 h 145"/>
                  <a:gd name="T34" fmla="*/ 0 w 206"/>
                  <a:gd name="T35" fmla="*/ 5 h 145"/>
                  <a:gd name="T36" fmla="*/ 2 w 206"/>
                  <a:gd name="T37" fmla="*/ 5 h 1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6"/>
                  <a:gd name="T58" fmla="*/ 0 h 145"/>
                  <a:gd name="T59" fmla="*/ 206 w 206"/>
                  <a:gd name="T60" fmla="*/ 145 h 1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6" h="145">
                    <a:moveTo>
                      <a:pt x="39" y="132"/>
                    </a:moveTo>
                    <a:lnTo>
                      <a:pt x="54" y="109"/>
                    </a:lnTo>
                    <a:lnTo>
                      <a:pt x="72" y="90"/>
                    </a:lnTo>
                    <a:lnTo>
                      <a:pt x="92" y="73"/>
                    </a:lnTo>
                    <a:lnTo>
                      <a:pt x="115" y="58"/>
                    </a:lnTo>
                    <a:lnTo>
                      <a:pt x="138" y="44"/>
                    </a:lnTo>
                    <a:lnTo>
                      <a:pt x="161" y="30"/>
                    </a:lnTo>
                    <a:lnTo>
                      <a:pt x="184" y="16"/>
                    </a:lnTo>
                    <a:lnTo>
                      <a:pt x="206" y="0"/>
                    </a:lnTo>
                    <a:lnTo>
                      <a:pt x="167" y="14"/>
                    </a:lnTo>
                    <a:lnTo>
                      <a:pt x="142" y="27"/>
                    </a:lnTo>
                    <a:lnTo>
                      <a:pt x="119" y="39"/>
                    </a:lnTo>
                    <a:lnTo>
                      <a:pt x="95" y="53"/>
                    </a:lnTo>
                    <a:lnTo>
                      <a:pt x="73" y="68"/>
                    </a:lnTo>
                    <a:lnTo>
                      <a:pt x="51" y="84"/>
                    </a:lnTo>
                    <a:lnTo>
                      <a:pt x="32" y="102"/>
                    </a:lnTo>
                    <a:lnTo>
                      <a:pt x="15" y="122"/>
                    </a:lnTo>
                    <a:lnTo>
                      <a:pt x="0" y="145"/>
                    </a:lnTo>
                    <a:lnTo>
                      <a:pt x="39" y="132"/>
                    </a:lnTo>
                    <a:close/>
                  </a:path>
                </a:pathLst>
              </a:custGeom>
              <a:solidFill>
                <a:srgbClr val="00D828"/>
              </a:solidFill>
              <a:ln w="9525">
                <a:noFill/>
                <a:round/>
                <a:headEnd/>
                <a:tailEnd/>
              </a:ln>
            </p:spPr>
            <p:txBody>
              <a:bodyPr/>
              <a:lstStyle/>
              <a:p>
                <a:endParaRPr lang="en-US"/>
              </a:p>
            </p:txBody>
          </p:sp>
          <p:sp>
            <p:nvSpPr>
              <p:cNvPr id="185518" name="Freeform 54"/>
              <p:cNvSpPr>
                <a:spLocks/>
              </p:cNvSpPr>
              <p:nvPr/>
            </p:nvSpPr>
            <p:spPr bwMode="auto">
              <a:xfrm>
                <a:off x="2735" y="3259"/>
                <a:ext cx="62" cy="230"/>
              </a:xfrm>
              <a:custGeom>
                <a:avLst/>
                <a:gdLst>
                  <a:gd name="T0" fmla="*/ 3 w 125"/>
                  <a:gd name="T1" fmla="*/ 2 h 458"/>
                  <a:gd name="T2" fmla="*/ 3 w 125"/>
                  <a:gd name="T3" fmla="*/ 1 h 458"/>
                  <a:gd name="T4" fmla="*/ 3 w 125"/>
                  <a:gd name="T5" fmla="*/ 1 h 458"/>
                  <a:gd name="T6" fmla="*/ 3 w 125"/>
                  <a:gd name="T7" fmla="*/ 1 h 458"/>
                  <a:gd name="T8" fmla="*/ 2 w 125"/>
                  <a:gd name="T9" fmla="*/ 0 h 458"/>
                  <a:gd name="T10" fmla="*/ 2 w 125"/>
                  <a:gd name="T11" fmla="*/ 1 h 458"/>
                  <a:gd name="T12" fmla="*/ 2 w 125"/>
                  <a:gd name="T13" fmla="*/ 1 h 458"/>
                  <a:gd name="T14" fmla="*/ 2 w 125"/>
                  <a:gd name="T15" fmla="*/ 1 h 458"/>
                  <a:gd name="T16" fmla="*/ 2 w 125"/>
                  <a:gd name="T17" fmla="*/ 1 h 458"/>
                  <a:gd name="T18" fmla="*/ 1 w 125"/>
                  <a:gd name="T19" fmla="*/ 1 h 458"/>
                  <a:gd name="T20" fmla="*/ 1 w 125"/>
                  <a:gd name="T21" fmla="*/ 1 h 458"/>
                  <a:gd name="T22" fmla="*/ 1 w 125"/>
                  <a:gd name="T23" fmla="*/ 1 h 458"/>
                  <a:gd name="T24" fmla="*/ 1 w 125"/>
                  <a:gd name="T25" fmla="*/ 1 h 458"/>
                  <a:gd name="T26" fmla="*/ 0 w 125"/>
                  <a:gd name="T27" fmla="*/ 3 h 458"/>
                  <a:gd name="T28" fmla="*/ 0 w 125"/>
                  <a:gd name="T29" fmla="*/ 5 h 458"/>
                  <a:gd name="T30" fmla="*/ 0 w 125"/>
                  <a:gd name="T31" fmla="*/ 6 h 458"/>
                  <a:gd name="T32" fmla="*/ 0 w 125"/>
                  <a:gd name="T33" fmla="*/ 8 h 458"/>
                  <a:gd name="T34" fmla="*/ 0 w 125"/>
                  <a:gd name="T35" fmla="*/ 10 h 458"/>
                  <a:gd name="T36" fmla="*/ 0 w 125"/>
                  <a:gd name="T37" fmla="*/ 11 h 458"/>
                  <a:gd name="T38" fmla="*/ 0 w 125"/>
                  <a:gd name="T39" fmla="*/ 13 h 458"/>
                  <a:gd name="T40" fmla="*/ 0 w 125"/>
                  <a:gd name="T41" fmla="*/ 15 h 458"/>
                  <a:gd name="T42" fmla="*/ 1 w 125"/>
                  <a:gd name="T43" fmla="*/ 14 h 458"/>
                  <a:gd name="T44" fmla="*/ 1 w 125"/>
                  <a:gd name="T45" fmla="*/ 12 h 458"/>
                  <a:gd name="T46" fmla="*/ 0 w 125"/>
                  <a:gd name="T47" fmla="*/ 10 h 458"/>
                  <a:gd name="T48" fmla="*/ 0 w 125"/>
                  <a:gd name="T49" fmla="*/ 8 h 458"/>
                  <a:gd name="T50" fmla="*/ 0 w 125"/>
                  <a:gd name="T51" fmla="*/ 6 h 458"/>
                  <a:gd name="T52" fmla="*/ 0 w 125"/>
                  <a:gd name="T53" fmla="*/ 5 h 458"/>
                  <a:gd name="T54" fmla="*/ 0 w 125"/>
                  <a:gd name="T55" fmla="*/ 5 h 458"/>
                  <a:gd name="T56" fmla="*/ 1 w 125"/>
                  <a:gd name="T57" fmla="*/ 4 h 458"/>
                  <a:gd name="T58" fmla="*/ 1 w 125"/>
                  <a:gd name="T59" fmla="*/ 3 h 458"/>
                  <a:gd name="T60" fmla="*/ 1 w 125"/>
                  <a:gd name="T61" fmla="*/ 3 h 458"/>
                  <a:gd name="T62" fmla="*/ 1 w 125"/>
                  <a:gd name="T63" fmla="*/ 2 h 458"/>
                  <a:gd name="T64" fmla="*/ 1 w 125"/>
                  <a:gd name="T65" fmla="*/ 2 h 458"/>
                  <a:gd name="T66" fmla="*/ 2 w 125"/>
                  <a:gd name="T67" fmla="*/ 1 h 458"/>
                  <a:gd name="T68" fmla="*/ 2 w 125"/>
                  <a:gd name="T69" fmla="*/ 1 h 458"/>
                  <a:gd name="T70" fmla="*/ 2 w 125"/>
                  <a:gd name="T71" fmla="*/ 2 h 458"/>
                  <a:gd name="T72" fmla="*/ 3 w 125"/>
                  <a:gd name="T73" fmla="*/ 2 h 458"/>
                  <a:gd name="T74" fmla="*/ 3 w 125"/>
                  <a:gd name="T75" fmla="*/ 3 h 458"/>
                  <a:gd name="T76" fmla="*/ 3 w 125"/>
                  <a:gd name="T77" fmla="*/ 4 h 458"/>
                  <a:gd name="T78" fmla="*/ 3 w 125"/>
                  <a:gd name="T79" fmla="*/ 5 h 458"/>
                  <a:gd name="T80" fmla="*/ 2 w 125"/>
                  <a:gd name="T81" fmla="*/ 5 h 458"/>
                  <a:gd name="T82" fmla="*/ 2 w 125"/>
                  <a:gd name="T83" fmla="*/ 6 h 458"/>
                  <a:gd name="T84" fmla="*/ 2 w 125"/>
                  <a:gd name="T85" fmla="*/ 6 h 458"/>
                  <a:gd name="T86" fmla="*/ 2 w 125"/>
                  <a:gd name="T87" fmla="*/ 6 h 458"/>
                  <a:gd name="T88" fmla="*/ 2 w 125"/>
                  <a:gd name="T89" fmla="*/ 6 h 458"/>
                  <a:gd name="T90" fmla="*/ 2 w 125"/>
                  <a:gd name="T91" fmla="*/ 6 h 458"/>
                  <a:gd name="T92" fmla="*/ 1 w 125"/>
                  <a:gd name="T93" fmla="*/ 6 h 458"/>
                  <a:gd name="T94" fmla="*/ 1 w 125"/>
                  <a:gd name="T95" fmla="*/ 6 h 458"/>
                  <a:gd name="T96" fmla="*/ 1 w 125"/>
                  <a:gd name="T97" fmla="*/ 6 h 458"/>
                  <a:gd name="T98" fmla="*/ 1 w 125"/>
                  <a:gd name="T99" fmla="*/ 6 h 458"/>
                  <a:gd name="T100" fmla="*/ 1 w 125"/>
                  <a:gd name="T101" fmla="*/ 6 h 458"/>
                  <a:gd name="T102" fmla="*/ 2 w 125"/>
                  <a:gd name="T103" fmla="*/ 7 h 458"/>
                  <a:gd name="T104" fmla="*/ 2 w 125"/>
                  <a:gd name="T105" fmla="*/ 7 h 458"/>
                  <a:gd name="T106" fmla="*/ 2 w 125"/>
                  <a:gd name="T107" fmla="*/ 7 h 458"/>
                  <a:gd name="T108" fmla="*/ 2 w 125"/>
                  <a:gd name="T109" fmla="*/ 7 h 458"/>
                  <a:gd name="T110" fmla="*/ 2 w 125"/>
                  <a:gd name="T111" fmla="*/ 7 h 458"/>
                  <a:gd name="T112" fmla="*/ 3 w 125"/>
                  <a:gd name="T113" fmla="*/ 7 h 458"/>
                  <a:gd name="T114" fmla="*/ 3 w 125"/>
                  <a:gd name="T115" fmla="*/ 7 h 458"/>
                  <a:gd name="T116" fmla="*/ 3 w 125"/>
                  <a:gd name="T117" fmla="*/ 5 h 458"/>
                  <a:gd name="T118" fmla="*/ 3 w 125"/>
                  <a:gd name="T119" fmla="*/ 4 h 458"/>
                  <a:gd name="T120" fmla="*/ 3 w 125"/>
                  <a:gd name="T121" fmla="*/ 3 h 458"/>
                  <a:gd name="T122" fmla="*/ 3 w 125"/>
                  <a:gd name="T123" fmla="*/ 2 h 4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5"/>
                  <a:gd name="T187" fmla="*/ 0 h 458"/>
                  <a:gd name="T188" fmla="*/ 125 w 125"/>
                  <a:gd name="T189" fmla="*/ 458 h 4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5" h="458">
                    <a:moveTo>
                      <a:pt x="117" y="42"/>
                    </a:moveTo>
                    <a:lnTo>
                      <a:pt x="111" y="30"/>
                    </a:lnTo>
                    <a:lnTo>
                      <a:pt x="104" y="16"/>
                    </a:lnTo>
                    <a:lnTo>
                      <a:pt x="96" y="4"/>
                    </a:lnTo>
                    <a:lnTo>
                      <a:pt x="94" y="0"/>
                    </a:lnTo>
                    <a:lnTo>
                      <a:pt x="91" y="1"/>
                    </a:lnTo>
                    <a:lnTo>
                      <a:pt x="87" y="2"/>
                    </a:lnTo>
                    <a:lnTo>
                      <a:pt x="80" y="4"/>
                    </a:lnTo>
                    <a:lnTo>
                      <a:pt x="72" y="8"/>
                    </a:lnTo>
                    <a:lnTo>
                      <a:pt x="63" y="13"/>
                    </a:lnTo>
                    <a:lnTo>
                      <a:pt x="55" y="16"/>
                    </a:lnTo>
                    <a:lnTo>
                      <a:pt x="48" y="22"/>
                    </a:lnTo>
                    <a:lnTo>
                      <a:pt x="43" y="28"/>
                    </a:lnTo>
                    <a:lnTo>
                      <a:pt x="21" y="79"/>
                    </a:lnTo>
                    <a:lnTo>
                      <a:pt x="7" y="131"/>
                    </a:lnTo>
                    <a:lnTo>
                      <a:pt x="2" y="185"/>
                    </a:lnTo>
                    <a:lnTo>
                      <a:pt x="0" y="239"/>
                    </a:lnTo>
                    <a:lnTo>
                      <a:pt x="2" y="295"/>
                    </a:lnTo>
                    <a:lnTo>
                      <a:pt x="5" y="349"/>
                    </a:lnTo>
                    <a:lnTo>
                      <a:pt x="6" y="404"/>
                    </a:lnTo>
                    <a:lnTo>
                      <a:pt x="5" y="458"/>
                    </a:lnTo>
                    <a:lnTo>
                      <a:pt x="35" y="447"/>
                    </a:lnTo>
                    <a:lnTo>
                      <a:pt x="34" y="380"/>
                    </a:lnTo>
                    <a:lnTo>
                      <a:pt x="30" y="312"/>
                    </a:lnTo>
                    <a:lnTo>
                      <a:pt x="26" y="244"/>
                    </a:lnTo>
                    <a:lnTo>
                      <a:pt x="22" y="177"/>
                    </a:lnTo>
                    <a:lnTo>
                      <a:pt x="26" y="156"/>
                    </a:lnTo>
                    <a:lnTo>
                      <a:pt x="29" y="136"/>
                    </a:lnTo>
                    <a:lnTo>
                      <a:pt x="33" y="113"/>
                    </a:lnTo>
                    <a:lnTo>
                      <a:pt x="37" y="91"/>
                    </a:lnTo>
                    <a:lnTo>
                      <a:pt x="43" y="70"/>
                    </a:lnTo>
                    <a:lnTo>
                      <a:pt x="50" y="51"/>
                    </a:lnTo>
                    <a:lnTo>
                      <a:pt x="59" y="33"/>
                    </a:lnTo>
                    <a:lnTo>
                      <a:pt x="72" y="19"/>
                    </a:lnTo>
                    <a:lnTo>
                      <a:pt x="83" y="31"/>
                    </a:lnTo>
                    <a:lnTo>
                      <a:pt x="93" y="46"/>
                    </a:lnTo>
                    <a:lnTo>
                      <a:pt x="99" y="63"/>
                    </a:lnTo>
                    <a:lnTo>
                      <a:pt x="103" y="84"/>
                    </a:lnTo>
                    <a:lnTo>
                      <a:pt x="103" y="107"/>
                    </a:lnTo>
                    <a:lnTo>
                      <a:pt x="99" y="132"/>
                    </a:lnTo>
                    <a:lnTo>
                      <a:pt x="94" y="159"/>
                    </a:lnTo>
                    <a:lnTo>
                      <a:pt x="84" y="188"/>
                    </a:lnTo>
                    <a:lnTo>
                      <a:pt x="82" y="185"/>
                    </a:lnTo>
                    <a:lnTo>
                      <a:pt x="78" y="182"/>
                    </a:lnTo>
                    <a:lnTo>
                      <a:pt x="72" y="178"/>
                    </a:lnTo>
                    <a:lnTo>
                      <a:pt x="66" y="176"/>
                    </a:lnTo>
                    <a:lnTo>
                      <a:pt x="59" y="173"/>
                    </a:lnTo>
                    <a:lnTo>
                      <a:pt x="55" y="170"/>
                    </a:lnTo>
                    <a:lnTo>
                      <a:pt x="50" y="169"/>
                    </a:lnTo>
                    <a:lnTo>
                      <a:pt x="49" y="168"/>
                    </a:lnTo>
                    <a:lnTo>
                      <a:pt x="56" y="181"/>
                    </a:lnTo>
                    <a:lnTo>
                      <a:pt x="65" y="196"/>
                    </a:lnTo>
                    <a:lnTo>
                      <a:pt x="72" y="207"/>
                    </a:lnTo>
                    <a:lnTo>
                      <a:pt x="74" y="212"/>
                    </a:lnTo>
                    <a:lnTo>
                      <a:pt x="79" y="211"/>
                    </a:lnTo>
                    <a:lnTo>
                      <a:pt x="88" y="206"/>
                    </a:lnTo>
                    <a:lnTo>
                      <a:pt x="98" y="200"/>
                    </a:lnTo>
                    <a:lnTo>
                      <a:pt x="104" y="196"/>
                    </a:lnTo>
                    <a:lnTo>
                      <a:pt x="118" y="160"/>
                    </a:lnTo>
                    <a:lnTo>
                      <a:pt x="125" y="122"/>
                    </a:lnTo>
                    <a:lnTo>
                      <a:pt x="124" y="83"/>
                    </a:lnTo>
                    <a:lnTo>
                      <a:pt x="117" y="42"/>
                    </a:lnTo>
                    <a:close/>
                  </a:path>
                </a:pathLst>
              </a:custGeom>
              <a:solidFill>
                <a:srgbClr val="D18C42"/>
              </a:solidFill>
              <a:ln w="9525">
                <a:noFill/>
                <a:round/>
                <a:headEnd/>
                <a:tailEnd/>
              </a:ln>
            </p:spPr>
            <p:txBody>
              <a:bodyPr/>
              <a:lstStyle/>
              <a:p>
                <a:endParaRPr lang="en-US"/>
              </a:p>
            </p:txBody>
          </p:sp>
          <p:sp>
            <p:nvSpPr>
              <p:cNvPr id="185519" name="Freeform 55"/>
              <p:cNvSpPr>
                <a:spLocks/>
              </p:cNvSpPr>
              <p:nvPr/>
            </p:nvSpPr>
            <p:spPr bwMode="auto">
              <a:xfrm>
                <a:off x="2763" y="3210"/>
                <a:ext cx="59" cy="191"/>
              </a:xfrm>
              <a:custGeom>
                <a:avLst/>
                <a:gdLst>
                  <a:gd name="T0" fmla="*/ 4 w 117"/>
                  <a:gd name="T1" fmla="*/ 3 h 381"/>
                  <a:gd name="T2" fmla="*/ 4 w 117"/>
                  <a:gd name="T3" fmla="*/ 2 h 381"/>
                  <a:gd name="T4" fmla="*/ 4 w 117"/>
                  <a:gd name="T5" fmla="*/ 2 h 381"/>
                  <a:gd name="T6" fmla="*/ 4 w 117"/>
                  <a:gd name="T7" fmla="*/ 2 h 381"/>
                  <a:gd name="T8" fmla="*/ 4 w 117"/>
                  <a:gd name="T9" fmla="*/ 1 h 381"/>
                  <a:gd name="T10" fmla="*/ 3 w 117"/>
                  <a:gd name="T11" fmla="*/ 1 h 381"/>
                  <a:gd name="T12" fmla="*/ 3 w 117"/>
                  <a:gd name="T13" fmla="*/ 1 h 381"/>
                  <a:gd name="T14" fmla="*/ 3 w 117"/>
                  <a:gd name="T15" fmla="*/ 1 h 381"/>
                  <a:gd name="T16" fmla="*/ 2 w 117"/>
                  <a:gd name="T17" fmla="*/ 1 h 381"/>
                  <a:gd name="T18" fmla="*/ 2 w 117"/>
                  <a:gd name="T19" fmla="*/ 0 h 381"/>
                  <a:gd name="T20" fmla="*/ 2 w 117"/>
                  <a:gd name="T21" fmla="*/ 0 h 381"/>
                  <a:gd name="T22" fmla="*/ 2 w 117"/>
                  <a:gd name="T23" fmla="*/ 1 h 381"/>
                  <a:gd name="T24" fmla="*/ 1 w 117"/>
                  <a:gd name="T25" fmla="*/ 1 h 381"/>
                  <a:gd name="T26" fmla="*/ 1 w 117"/>
                  <a:gd name="T27" fmla="*/ 1 h 381"/>
                  <a:gd name="T28" fmla="*/ 1 w 117"/>
                  <a:gd name="T29" fmla="*/ 1 h 381"/>
                  <a:gd name="T30" fmla="*/ 1 w 117"/>
                  <a:gd name="T31" fmla="*/ 1 h 381"/>
                  <a:gd name="T32" fmla="*/ 1 w 117"/>
                  <a:gd name="T33" fmla="*/ 1 h 381"/>
                  <a:gd name="T34" fmla="*/ 1 w 117"/>
                  <a:gd name="T35" fmla="*/ 1 h 381"/>
                  <a:gd name="T36" fmla="*/ 1 w 117"/>
                  <a:gd name="T37" fmla="*/ 1 h 381"/>
                  <a:gd name="T38" fmla="*/ 1 w 117"/>
                  <a:gd name="T39" fmla="*/ 1 h 381"/>
                  <a:gd name="T40" fmla="*/ 2 w 117"/>
                  <a:gd name="T41" fmla="*/ 1 h 381"/>
                  <a:gd name="T42" fmla="*/ 2 w 117"/>
                  <a:gd name="T43" fmla="*/ 1 h 381"/>
                  <a:gd name="T44" fmla="*/ 3 w 117"/>
                  <a:gd name="T45" fmla="*/ 2 h 381"/>
                  <a:gd name="T46" fmla="*/ 3 w 117"/>
                  <a:gd name="T47" fmla="*/ 2 h 381"/>
                  <a:gd name="T48" fmla="*/ 3 w 117"/>
                  <a:gd name="T49" fmla="*/ 3 h 381"/>
                  <a:gd name="T50" fmla="*/ 3 w 117"/>
                  <a:gd name="T51" fmla="*/ 4 h 381"/>
                  <a:gd name="T52" fmla="*/ 4 w 117"/>
                  <a:gd name="T53" fmla="*/ 5 h 381"/>
                  <a:gd name="T54" fmla="*/ 4 w 117"/>
                  <a:gd name="T55" fmla="*/ 6 h 381"/>
                  <a:gd name="T56" fmla="*/ 3 w 117"/>
                  <a:gd name="T57" fmla="*/ 8 h 381"/>
                  <a:gd name="T58" fmla="*/ 3 w 117"/>
                  <a:gd name="T59" fmla="*/ 9 h 381"/>
                  <a:gd name="T60" fmla="*/ 3 w 117"/>
                  <a:gd name="T61" fmla="*/ 10 h 381"/>
                  <a:gd name="T62" fmla="*/ 2 w 117"/>
                  <a:gd name="T63" fmla="*/ 11 h 381"/>
                  <a:gd name="T64" fmla="*/ 2 w 117"/>
                  <a:gd name="T65" fmla="*/ 12 h 381"/>
                  <a:gd name="T66" fmla="*/ 0 w 117"/>
                  <a:gd name="T67" fmla="*/ 12 h 381"/>
                  <a:gd name="T68" fmla="*/ 1 w 117"/>
                  <a:gd name="T69" fmla="*/ 12 h 381"/>
                  <a:gd name="T70" fmla="*/ 1 w 117"/>
                  <a:gd name="T71" fmla="*/ 12 h 381"/>
                  <a:gd name="T72" fmla="*/ 2 w 117"/>
                  <a:gd name="T73" fmla="*/ 12 h 381"/>
                  <a:gd name="T74" fmla="*/ 2 w 117"/>
                  <a:gd name="T75" fmla="*/ 12 h 381"/>
                  <a:gd name="T76" fmla="*/ 2 w 117"/>
                  <a:gd name="T77" fmla="*/ 12 h 381"/>
                  <a:gd name="T78" fmla="*/ 3 w 117"/>
                  <a:gd name="T79" fmla="*/ 11 h 381"/>
                  <a:gd name="T80" fmla="*/ 3 w 117"/>
                  <a:gd name="T81" fmla="*/ 11 h 381"/>
                  <a:gd name="T82" fmla="*/ 3 w 117"/>
                  <a:gd name="T83" fmla="*/ 11 h 381"/>
                  <a:gd name="T84" fmla="*/ 4 w 117"/>
                  <a:gd name="T85" fmla="*/ 10 h 381"/>
                  <a:gd name="T86" fmla="*/ 4 w 117"/>
                  <a:gd name="T87" fmla="*/ 9 h 381"/>
                  <a:gd name="T88" fmla="*/ 4 w 117"/>
                  <a:gd name="T89" fmla="*/ 8 h 381"/>
                  <a:gd name="T90" fmla="*/ 4 w 117"/>
                  <a:gd name="T91" fmla="*/ 7 h 381"/>
                  <a:gd name="T92" fmla="*/ 4 w 117"/>
                  <a:gd name="T93" fmla="*/ 6 h 381"/>
                  <a:gd name="T94" fmla="*/ 4 w 117"/>
                  <a:gd name="T95" fmla="*/ 5 h 381"/>
                  <a:gd name="T96" fmla="*/ 4 w 117"/>
                  <a:gd name="T97" fmla="*/ 4 h 381"/>
                  <a:gd name="T98" fmla="*/ 4 w 117"/>
                  <a:gd name="T99" fmla="*/ 3 h 38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7"/>
                  <a:gd name="T151" fmla="*/ 0 h 381"/>
                  <a:gd name="T152" fmla="*/ 117 w 117"/>
                  <a:gd name="T153" fmla="*/ 381 h 38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7" h="381">
                    <a:moveTo>
                      <a:pt x="112" y="76"/>
                    </a:moveTo>
                    <a:lnTo>
                      <a:pt x="110" y="64"/>
                    </a:lnTo>
                    <a:lnTo>
                      <a:pt x="107" y="53"/>
                    </a:lnTo>
                    <a:lnTo>
                      <a:pt x="104" y="42"/>
                    </a:lnTo>
                    <a:lnTo>
                      <a:pt x="98" y="32"/>
                    </a:lnTo>
                    <a:lnTo>
                      <a:pt x="92" y="23"/>
                    </a:lnTo>
                    <a:lnTo>
                      <a:pt x="84" y="14"/>
                    </a:lnTo>
                    <a:lnTo>
                      <a:pt x="74" y="7"/>
                    </a:lnTo>
                    <a:lnTo>
                      <a:pt x="63" y="1"/>
                    </a:lnTo>
                    <a:lnTo>
                      <a:pt x="55" y="0"/>
                    </a:lnTo>
                    <a:lnTo>
                      <a:pt x="46" y="0"/>
                    </a:lnTo>
                    <a:lnTo>
                      <a:pt x="37" y="1"/>
                    </a:lnTo>
                    <a:lnTo>
                      <a:pt x="26" y="3"/>
                    </a:lnTo>
                    <a:lnTo>
                      <a:pt x="17" y="7"/>
                    </a:lnTo>
                    <a:lnTo>
                      <a:pt x="9" y="10"/>
                    </a:lnTo>
                    <a:lnTo>
                      <a:pt x="3" y="14"/>
                    </a:lnTo>
                    <a:lnTo>
                      <a:pt x="1" y="16"/>
                    </a:lnTo>
                    <a:lnTo>
                      <a:pt x="4" y="15"/>
                    </a:lnTo>
                    <a:lnTo>
                      <a:pt x="14" y="14"/>
                    </a:lnTo>
                    <a:lnTo>
                      <a:pt x="26" y="14"/>
                    </a:lnTo>
                    <a:lnTo>
                      <a:pt x="41" y="16"/>
                    </a:lnTo>
                    <a:lnTo>
                      <a:pt x="57" y="24"/>
                    </a:lnTo>
                    <a:lnTo>
                      <a:pt x="72" y="38"/>
                    </a:lnTo>
                    <a:lnTo>
                      <a:pt x="84" y="59"/>
                    </a:lnTo>
                    <a:lnTo>
                      <a:pt x="91" y="90"/>
                    </a:lnTo>
                    <a:lnTo>
                      <a:pt x="94" y="124"/>
                    </a:lnTo>
                    <a:lnTo>
                      <a:pt x="97" y="159"/>
                    </a:lnTo>
                    <a:lnTo>
                      <a:pt x="98" y="192"/>
                    </a:lnTo>
                    <a:lnTo>
                      <a:pt x="95" y="226"/>
                    </a:lnTo>
                    <a:lnTo>
                      <a:pt x="90" y="259"/>
                    </a:lnTo>
                    <a:lnTo>
                      <a:pt x="78" y="292"/>
                    </a:lnTo>
                    <a:lnTo>
                      <a:pt x="62" y="326"/>
                    </a:lnTo>
                    <a:lnTo>
                      <a:pt x="40" y="360"/>
                    </a:lnTo>
                    <a:lnTo>
                      <a:pt x="0" y="380"/>
                    </a:lnTo>
                    <a:lnTo>
                      <a:pt x="14" y="381"/>
                    </a:lnTo>
                    <a:lnTo>
                      <a:pt x="26" y="379"/>
                    </a:lnTo>
                    <a:lnTo>
                      <a:pt x="40" y="372"/>
                    </a:lnTo>
                    <a:lnTo>
                      <a:pt x="52" y="365"/>
                    </a:lnTo>
                    <a:lnTo>
                      <a:pt x="62" y="356"/>
                    </a:lnTo>
                    <a:lnTo>
                      <a:pt x="71" y="348"/>
                    </a:lnTo>
                    <a:lnTo>
                      <a:pt x="77" y="340"/>
                    </a:lnTo>
                    <a:lnTo>
                      <a:pt x="82" y="334"/>
                    </a:lnTo>
                    <a:lnTo>
                      <a:pt x="97" y="298"/>
                    </a:lnTo>
                    <a:lnTo>
                      <a:pt x="108" y="265"/>
                    </a:lnTo>
                    <a:lnTo>
                      <a:pt x="114" y="232"/>
                    </a:lnTo>
                    <a:lnTo>
                      <a:pt x="117" y="201"/>
                    </a:lnTo>
                    <a:lnTo>
                      <a:pt x="117" y="170"/>
                    </a:lnTo>
                    <a:lnTo>
                      <a:pt x="116" y="139"/>
                    </a:lnTo>
                    <a:lnTo>
                      <a:pt x="114" y="108"/>
                    </a:lnTo>
                    <a:lnTo>
                      <a:pt x="112" y="76"/>
                    </a:lnTo>
                    <a:close/>
                  </a:path>
                </a:pathLst>
              </a:custGeom>
              <a:solidFill>
                <a:srgbClr val="D18C42"/>
              </a:solidFill>
              <a:ln w="9525">
                <a:noFill/>
                <a:round/>
                <a:headEnd/>
                <a:tailEnd/>
              </a:ln>
            </p:spPr>
            <p:txBody>
              <a:bodyPr/>
              <a:lstStyle/>
              <a:p>
                <a:endParaRPr lang="en-US"/>
              </a:p>
            </p:txBody>
          </p:sp>
          <p:sp>
            <p:nvSpPr>
              <p:cNvPr id="185520" name="Freeform 56"/>
              <p:cNvSpPr>
                <a:spLocks/>
              </p:cNvSpPr>
              <p:nvPr/>
            </p:nvSpPr>
            <p:spPr bwMode="auto">
              <a:xfrm>
                <a:off x="2774" y="3407"/>
                <a:ext cx="14" cy="101"/>
              </a:xfrm>
              <a:custGeom>
                <a:avLst/>
                <a:gdLst>
                  <a:gd name="T0" fmla="*/ 0 w 29"/>
                  <a:gd name="T1" fmla="*/ 0 h 202"/>
                  <a:gd name="T2" fmla="*/ 0 w 29"/>
                  <a:gd name="T3" fmla="*/ 2 h 202"/>
                  <a:gd name="T4" fmla="*/ 0 w 29"/>
                  <a:gd name="T5" fmla="*/ 3 h 202"/>
                  <a:gd name="T6" fmla="*/ 0 w 29"/>
                  <a:gd name="T7" fmla="*/ 5 h 202"/>
                  <a:gd name="T8" fmla="*/ 0 w 29"/>
                  <a:gd name="T9" fmla="*/ 6 h 202"/>
                  <a:gd name="T10" fmla="*/ 0 w 29"/>
                  <a:gd name="T11" fmla="*/ 6 h 202"/>
                  <a:gd name="T12" fmla="*/ 0 w 29"/>
                  <a:gd name="T13" fmla="*/ 5 h 202"/>
                  <a:gd name="T14" fmla="*/ 0 w 29"/>
                  <a:gd name="T15" fmla="*/ 3 h 202"/>
                  <a:gd name="T16" fmla="*/ 0 w 29"/>
                  <a:gd name="T17" fmla="*/ 3 h 202"/>
                  <a:gd name="T18" fmla="*/ 0 w 29"/>
                  <a:gd name="T19" fmla="*/ 1 h 202"/>
                  <a:gd name="T20" fmla="*/ 0 w 29"/>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202"/>
                  <a:gd name="T35" fmla="*/ 29 w 29"/>
                  <a:gd name="T36" fmla="*/ 202 h 2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202">
                    <a:moveTo>
                      <a:pt x="29" y="0"/>
                    </a:moveTo>
                    <a:lnTo>
                      <a:pt x="23" y="57"/>
                    </a:lnTo>
                    <a:lnTo>
                      <a:pt x="19" y="107"/>
                    </a:lnTo>
                    <a:lnTo>
                      <a:pt x="20" y="153"/>
                    </a:lnTo>
                    <a:lnTo>
                      <a:pt x="27" y="201"/>
                    </a:lnTo>
                    <a:lnTo>
                      <a:pt x="2" y="202"/>
                    </a:lnTo>
                    <a:lnTo>
                      <a:pt x="0" y="151"/>
                    </a:lnTo>
                    <a:lnTo>
                      <a:pt x="0" y="108"/>
                    </a:lnTo>
                    <a:lnTo>
                      <a:pt x="1" y="66"/>
                    </a:lnTo>
                    <a:lnTo>
                      <a:pt x="4" y="18"/>
                    </a:lnTo>
                    <a:lnTo>
                      <a:pt x="29" y="0"/>
                    </a:lnTo>
                    <a:close/>
                  </a:path>
                </a:pathLst>
              </a:custGeom>
              <a:solidFill>
                <a:srgbClr val="D18C42"/>
              </a:solidFill>
              <a:ln w="9525">
                <a:noFill/>
                <a:round/>
                <a:headEnd/>
                <a:tailEnd/>
              </a:ln>
            </p:spPr>
            <p:txBody>
              <a:bodyPr/>
              <a:lstStyle/>
              <a:p>
                <a:endParaRPr lang="en-US"/>
              </a:p>
            </p:txBody>
          </p:sp>
          <p:sp>
            <p:nvSpPr>
              <p:cNvPr id="185521" name="Freeform 57"/>
              <p:cNvSpPr>
                <a:spLocks/>
              </p:cNvSpPr>
              <p:nvPr/>
            </p:nvSpPr>
            <p:spPr bwMode="auto">
              <a:xfrm>
                <a:off x="2735" y="3175"/>
                <a:ext cx="17" cy="100"/>
              </a:xfrm>
              <a:custGeom>
                <a:avLst/>
                <a:gdLst>
                  <a:gd name="T0" fmla="*/ 1 w 35"/>
                  <a:gd name="T1" fmla="*/ 0 h 200"/>
                  <a:gd name="T2" fmla="*/ 0 w 35"/>
                  <a:gd name="T3" fmla="*/ 2 h 200"/>
                  <a:gd name="T4" fmla="*/ 0 w 35"/>
                  <a:gd name="T5" fmla="*/ 3 h 200"/>
                  <a:gd name="T6" fmla="*/ 0 w 35"/>
                  <a:gd name="T7" fmla="*/ 4 h 200"/>
                  <a:gd name="T8" fmla="*/ 0 w 35"/>
                  <a:gd name="T9" fmla="*/ 6 h 200"/>
                  <a:gd name="T10" fmla="*/ 0 w 35"/>
                  <a:gd name="T11" fmla="*/ 6 h 200"/>
                  <a:gd name="T12" fmla="*/ 0 w 35"/>
                  <a:gd name="T13" fmla="*/ 5 h 200"/>
                  <a:gd name="T14" fmla="*/ 0 w 35"/>
                  <a:gd name="T15" fmla="*/ 3 h 200"/>
                  <a:gd name="T16" fmla="*/ 0 w 35"/>
                  <a:gd name="T17" fmla="*/ 2 h 200"/>
                  <a:gd name="T18" fmla="*/ 0 w 35"/>
                  <a:gd name="T19" fmla="*/ 1 h 200"/>
                  <a:gd name="T20" fmla="*/ 1 w 35"/>
                  <a:gd name="T21" fmla="*/ 0 h 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200"/>
                  <a:gd name="T35" fmla="*/ 35 w 35"/>
                  <a:gd name="T36" fmla="*/ 200 h 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200">
                    <a:moveTo>
                      <a:pt x="35" y="0"/>
                    </a:moveTo>
                    <a:lnTo>
                      <a:pt x="28" y="39"/>
                    </a:lnTo>
                    <a:lnTo>
                      <a:pt x="28" y="77"/>
                    </a:lnTo>
                    <a:lnTo>
                      <a:pt x="28" y="117"/>
                    </a:lnTo>
                    <a:lnTo>
                      <a:pt x="22" y="165"/>
                    </a:lnTo>
                    <a:lnTo>
                      <a:pt x="0" y="200"/>
                    </a:lnTo>
                    <a:lnTo>
                      <a:pt x="8" y="141"/>
                    </a:lnTo>
                    <a:lnTo>
                      <a:pt x="8" y="92"/>
                    </a:lnTo>
                    <a:lnTo>
                      <a:pt x="6" y="49"/>
                    </a:lnTo>
                    <a:lnTo>
                      <a:pt x="12" y="8"/>
                    </a:lnTo>
                    <a:lnTo>
                      <a:pt x="35" y="0"/>
                    </a:lnTo>
                    <a:close/>
                  </a:path>
                </a:pathLst>
              </a:custGeom>
              <a:solidFill>
                <a:srgbClr val="D18C42"/>
              </a:solidFill>
              <a:ln w="9525">
                <a:noFill/>
                <a:round/>
                <a:headEnd/>
                <a:tailEnd/>
              </a:ln>
            </p:spPr>
            <p:txBody>
              <a:bodyPr/>
              <a:lstStyle/>
              <a:p>
                <a:endParaRPr lang="en-US"/>
              </a:p>
            </p:txBody>
          </p:sp>
          <p:sp>
            <p:nvSpPr>
              <p:cNvPr id="185522" name="Freeform 58"/>
              <p:cNvSpPr>
                <a:spLocks/>
              </p:cNvSpPr>
              <p:nvPr/>
            </p:nvSpPr>
            <p:spPr bwMode="auto">
              <a:xfrm>
                <a:off x="3009" y="3412"/>
                <a:ext cx="204" cy="172"/>
              </a:xfrm>
              <a:custGeom>
                <a:avLst/>
                <a:gdLst>
                  <a:gd name="T0" fmla="*/ 13 w 408"/>
                  <a:gd name="T1" fmla="*/ 0 h 343"/>
                  <a:gd name="T2" fmla="*/ 13 w 408"/>
                  <a:gd name="T3" fmla="*/ 1 h 343"/>
                  <a:gd name="T4" fmla="*/ 12 w 408"/>
                  <a:gd name="T5" fmla="*/ 1 h 343"/>
                  <a:gd name="T6" fmla="*/ 12 w 408"/>
                  <a:gd name="T7" fmla="*/ 1 h 343"/>
                  <a:gd name="T8" fmla="*/ 11 w 408"/>
                  <a:gd name="T9" fmla="*/ 1 h 343"/>
                  <a:gd name="T10" fmla="*/ 11 w 408"/>
                  <a:gd name="T11" fmla="*/ 2 h 343"/>
                  <a:gd name="T12" fmla="*/ 10 w 408"/>
                  <a:gd name="T13" fmla="*/ 2 h 343"/>
                  <a:gd name="T14" fmla="*/ 10 w 408"/>
                  <a:gd name="T15" fmla="*/ 2 h 343"/>
                  <a:gd name="T16" fmla="*/ 9 w 408"/>
                  <a:gd name="T17" fmla="*/ 3 h 343"/>
                  <a:gd name="T18" fmla="*/ 9 w 408"/>
                  <a:gd name="T19" fmla="*/ 3 h 343"/>
                  <a:gd name="T20" fmla="*/ 9 w 408"/>
                  <a:gd name="T21" fmla="*/ 4 h 343"/>
                  <a:gd name="T22" fmla="*/ 8 w 408"/>
                  <a:gd name="T23" fmla="*/ 4 h 343"/>
                  <a:gd name="T24" fmla="*/ 7 w 408"/>
                  <a:gd name="T25" fmla="*/ 5 h 343"/>
                  <a:gd name="T26" fmla="*/ 7 w 408"/>
                  <a:gd name="T27" fmla="*/ 5 h 343"/>
                  <a:gd name="T28" fmla="*/ 7 w 408"/>
                  <a:gd name="T29" fmla="*/ 6 h 343"/>
                  <a:gd name="T30" fmla="*/ 7 w 408"/>
                  <a:gd name="T31" fmla="*/ 7 h 343"/>
                  <a:gd name="T32" fmla="*/ 6 w 408"/>
                  <a:gd name="T33" fmla="*/ 7 h 343"/>
                  <a:gd name="T34" fmla="*/ 6 w 408"/>
                  <a:gd name="T35" fmla="*/ 8 h 343"/>
                  <a:gd name="T36" fmla="*/ 6 w 408"/>
                  <a:gd name="T37" fmla="*/ 9 h 343"/>
                  <a:gd name="T38" fmla="*/ 6 w 408"/>
                  <a:gd name="T39" fmla="*/ 10 h 343"/>
                  <a:gd name="T40" fmla="*/ 6 w 408"/>
                  <a:gd name="T41" fmla="*/ 10 h 343"/>
                  <a:gd name="T42" fmla="*/ 5 w 408"/>
                  <a:gd name="T43" fmla="*/ 9 h 343"/>
                  <a:gd name="T44" fmla="*/ 5 w 408"/>
                  <a:gd name="T45" fmla="*/ 8 h 343"/>
                  <a:gd name="T46" fmla="*/ 3 w 408"/>
                  <a:gd name="T47" fmla="*/ 7 h 343"/>
                  <a:gd name="T48" fmla="*/ 3 w 408"/>
                  <a:gd name="T49" fmla="*/ 6 h 343"/>
                  <a:gd name="T50" fmla="*/ 2 w 408"/>
                  <a:gd name="T51" fmla="*/ 5 h 343"/>
                  <a:gd name="T52" fmla="*/ 2 w 408"/>
                  <a:gd name="T53" fmla="*/ 3 h 343"/>
                  <a:gd name="T54" fmla="*/ 1 w 408"/>
                  <a:gd name="T55" fmla="*/ 2 h 343"/>
                  <a:gd name="T56" fmla="*/ 0 w 408"/>
                  <a:gd name="T57" fmla="*/ 1 h 343"/>
                  <a:gd name="T58" fmla="*/ 1 w 408"/>
                  <a:gd name="T59" fmla="*/ 2 h 343"/>
                  <a:gd name="T60" fmla="*/ 1 w 408"/>
                  <a:gd name="T61" fmla="*/ 4 h 343"/>
                  <a:gd name="T62" fmla="*/ 1 w 408"/>
                  <a:gd name="T63" fmla="*/ 5 h 343"/>
                  <a:gd name="T64" fmla="*/ 2 w 408"/>
                  <a:gd name="T65" fmla="*/ 6 h 343"/>
                  <a:gd name="T66" fmla="*/ 3 w 408"/>
                  <a:gd name="T67" fmla="*/ 7 h 343"/>
                  <a:gd name="T68" fmla="*/ 3 w 408"/>
                  <a:gd name="T69" fmla="*/ 9 h 343"/>
                  <a:gd name="T70" fmla="*/ 5 w 408"/>
                  <a:gd name="T71" fmla="*/ 10 h 343"/>
                  <a:gd name="T72" fmla="*/ 6 w 408"/>
                  <a:gd name="T73" fmla="*/ 11 h 343"/>
                  <a:gd name="T74" fmla="*/ 6 w 408"/>
                  <a:gd name="T75" fmla="*/ 11 h 343"/>
                  <a:gd name="T76" fmla="*/ 6 w 408"/>
                  <a:gd name="T77" fmla="*/ 11 h 343"/>
                  <a:gd name="T78" fmla="*/ 6 w 408"/>
                  <a:gd name="T79" fmla="*/ 11 h 343"/>
                  <a:gd name="T80" fmla="*/ 6 w 408"/>
                  <a:gd name="T81" fmla="*/ 11 h 343"/>
                  <a:gd name="T82" fmla="*/ 7 w 408"/>
                  <a:gd name="T83" fmla="*/ 10 h 343"/>
                  <a:gd name="T84" fmla="*/ 7 w 408"/>
                  <a:gd name="T85" fmla="*/ 9 h 343"/>
                  <a:gd name="T86" fmla="*/ 7 w 408"/>
                  <a:gd name="T87" fmla="*/ 8 h 343"/>
                  <a:gd name="T88" fmla="*/ 8 w 408"/>
                  <a:gd name="T89" fmla="*/ 7 h 343"/>
                  <a:gd name="T90" fmla="*/ 9 w 408"/>
                  <a:gd name="T91" fmla="*/ 6 h 343"/>
                  <a:gd name="T92" fmla="*/ 9 w 408"/>
                  <a:gd name="T93" fmla="*/ 5 h 343"/>
                  <a:gd name="T94" fmla="*/ 10 w 408"/>
                  <a:gd name="T95" fmla="*/ 4 h 343"/>
                  <a:gd name="T96" fmla="*/ 11 w 408"/>
                  <a:gd name="T97" fmla="*/ 4 h 343"/>
                  <a:gd name="T98" fmla="*/ 11 w 408"/>
                  <a:gd name="T99" fmla="*/ 3 h 343"/>
                  <a:gd name="T100" fmla="*/ 12 w 408"/>
                  <a:gd name="T101" fmla="*/ 2 h 343"/>
                  <a:gd name="T102" fmla="*/ 12 w 408"/>
                  <a:gd name="T103" fmla="*/ 2 h 343"/>
                  <a:gd name="T104" fmla="*/ 13 w 408"/>
                  <a:gd name="T105" fmla="*/ 1 h 343"/>
                  <a:gd name="T106" fmla="*/ 13 w 408"/>
                  <a:gd name="T107" fmla="*/ 1 h 343"/>
                  <a:gd name="T108" fmla="*/ 13 w 408"/>
                  <a:gd name="T109" fmla="*/ 1 h 343"/>
                  <a:gd name="T110" fmla="*/ 13 w 408"/>
                  <a:gd name="T111" fmla="*/ 1 h 343"/>
                  <a:gd name="T112" fmla="*/ 13 w 408"/>
                  <a:gd name="T113" fmla="*/ 0 h 3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8"/>
                  <a:gd name="T172" fmla="*/ 0 h 343"/>
                  <a:gd name="T173" fmla="*/ 408 w 408"/>
                  <a:gd name="T174" fmla="*/ 343 h 3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8" h="343">
                    <a:moveTo>
                      <a:pt x="408" y="0"/>
                    </a:moveTo>
                    <a:lnTo>
                      <a:pt x="389" y="8"/>
                    </a:lnTo>
                    <a:lnTo>
                      <a:pt x="372" y="16"/>
                    </a:lnTo>
                    <a:lnTo>
                      <a:pt x="355" y="24"/>
                    </a:lnTo>
                    <a:lnTo>
                      <a:pt x="339" y="32"/>
                    </a:lnTo>
                    <a:lnTo>
                      <a:pt x="324" y="41"/>
                    </a:lnTo>
                    <a:lnTo>
                      <a:pt x="309" y="51"/>
                    </a:lnTo>
                    <a:lnTo>
                      <a:pt x="295" y="61"/>
                    </a:lnTo>
                    <a:lnTo>
                      <a:pt x="282" y="73"/>
                    </a:lnTo>
                    <a:lnTo>
                      <a:pt x="269" y="85"/>
                    </a:lnTo>
                    <a:lnTo>
                      <a:pt x="258" y="99"/>
                    </a:lnTo>
                    <a:lnTo>
                      <a:pt x="248" y="115"/>
                    </a:lnTo>
                    <a:lnTo>
                      <a:pt x="237" y="131"/>
                    </a:lnTo>
                    <a:lnTo>
                      <a:pt x="227" y="151"/>
                    </a:lnTo>
                    <a:lnTo>
                      <a:pt x="218" y="172"/>
                    </a:lnTo>
                    <a:lnTo>
                      <a:pt x="210" y="193"/>
                    </a:lnTo>
                    <a:lnTo>
                      <a:pt x="201" y="219"/>
                    </a:lnTo>
                    <a:lnTo>
                      <a:pt x="195" y="245"/>
                    </a:lnTo>
                    <a:lnTo>
                      <a:pt x="189" y="268"/>
                    </a:lnTo>
                    <a:lnTo>
                      <a:pt x="185" y="291"/>
                    </a:lnTo>
                    <a:lnTo>
                      <a:pt x="183" y="314"/>
                    </a:lnTo>
                    <a:lnTo>
                      <a:pt x="159" y="280"/>
                    </a:lnTo>
                    <a:lnTo>
                      <a:pt x="133" y="243"/>
                    </a:lnTo>
                    <a:lnTo>
                      <a:pt x="108" y="207"/>
                    </a:lnTo>
                    <a:lnTo>
                      <a:pt x="83" y="169"/>
                    </a:lnTo>
                    <a:lnTo>
                      <a:pt x="59" y="131"/>
                    </a:lnTo>
                    <a:lnTo>
                      <a:pt x="36" y="92"/>
                    </a:lnTo>
                    <a:lnTo>
                      <a:pt x="16" y="53"/>
                    </a:lnTo>
                    <a:lnTo>
                      <a:pt x="0" y="14"/>
                    </a:lnTo>
                    <a:lnTo>
                      <a:pt x="4" y="56"/>
                    </a:lnTo>
                    <a:lnTo>
                      <a:pt x="15" y="98"/>
                    </a:lnTo>
                    <a:lnTo>
                      <a:pt x="31" y="139"/>
                    </a:lnTo>
                    <a:lnTo>
                      <a:pt x="52" y="179"/>
                    </a:lnTo>
                    <a:lnTo>
                      <a:pt x="77" y="218"/>
                    </a:lnTo>
                    <a:lnTo>
                      <a:pt x="106" y="257"/>
                    </a:lnTo>
                    <a:lnTo>
                      <a:pt x="139" y="295"/>
                    </a:lnTo>
                    <a:lnTo>
                      <a:pt x="176" y="332"/>
                    </a:lnTo>
                    <a:lnTo>
                      <a:pt x="187" y="339"/>
                    </a:lnTo>
                    <a:lnTo>
                      <a:pt x="195" y="343"/>
                    </a:lnTo>
                    <a:lnTo>
                      <a:pt x="200" y="343"/>
                    </a:lnTo>
                    <a:lnTo>
                      <a:pt x="205" y="340"/>
                    </a:lnTo>
                    <a:lnTo>
                      <a:pt x="213" y="308"/>
                    </a:lnTo>
                    <a:lnTo>
                      <a:pt x="223" y="275"/>
                    </a:lnTo>
                    <a:lnTo>
                      <a:pt x="236" y="244"/>
                    </a:lnTo>
                    <a:lnTo>
                      <a:pt x="252" y="213"/>
                    </a:lnTo>
                    <a:lnTo>
                      <a:pt x="268" y="183"/>
                    </a:lnTo>
                    <a:lnTo>
                      <a:pt x="287" y="155"/>
                    </a:lnTo>
                    <a:lnTo>
                      <a:pt x="304" y="128"/>
                    </a:lnTo>
                    <a:lnTo>
                      <a:pt x="322" y="104"/>
                    </a:lnTo>
                    <a:lnTo>
                      <a:pt x="341" y="81"/>
                    </a:lnTo>
                    <a:lnTo>
                      <a:pt x="357" y="60"/>
                    </a:lnTo>
                    <a:lnTo>
                      <a:pt x="372" y="41"/>
                    </a:lnTo>
                    <a:lnTo>
                      <a:pt x="386" y="27"/>
                    </a:lnTo>
                    <a:lnTo>
                      <a:pt x="396" y="15"/>
                    </a:lnTo>
                    <a:lnTo>
                      <a:pt x="403" y="6"/>
                    </a:lnTo>
                    <a:lnTo>
                      <a:pt x="408" y="1"/>
                    </a:lnTo>
                    <a:lnTo>
                      <a:pt x="408" y="0"/>
                    </a:lnTo>
                    <a:close/>
                  </a:path>
                </a:pathLst>
              </a:custGeom>
              <a:solidFill>
                <a:srgbClr val="66FF7C"/>
              </a:solidFill>
              <a:ln w="9525">
                <a:noFill/>
                <a:round/>
                <a:headEnd/>
                <a:tailEnd/>
              </a:ln>
            </p:spPr>
            <p:txBody>
              <a:bodyPr/>
              <a:lstStyle/>
              <a:p>
                <a:endParaRPr lang="en-US"/>
              </a:p>
            </p:txBody>
          </p:sp>
        </p:grpSp>
        <p:sp>
          <p:nvSpPr>
            <p:cNvPr id="185492" name="Text Box 59"/>
            <p:cNvSpPr txBox="1">
              <a:spLocks noChangeArrowheads="1"/>
            </p:cNvSpPr>
            <p:nvPr/>
          </p:nvSpPr>
          <p:spPr bwMode="auto">
            <a:xfrm rot="189621">
              <a:off x="1296" y="1797"/>
              <a:ext cx="684" cy="288"/>
            </a:xfrm>
            <a:prstGeom prst="rect">
              <a:avLst/>
            </a:prstGeom>
            <a:noFill/>
            <a:ln w="9525">
              <a:noFill/>
              <a:miter lim="800000"/>
              <a:headEnd/>
              <a:tailEnd/>
            </a:ln>
          </p:spPr>
          <p:txBody>
            <a:bodyPr wrap="none">
              <a:spAutoFit/>
            </a:bodyPr>
            <a:lstStyle/>
            <a:p>
              <a:pPr algn="ctr"/>
              <a:r>
                <a:rPr lang="en-US" sz="1200" b="1">
                  <a:solidFill>
                    <a:srgbClr val="675E47"/>
                  </a:solidFill>
                </a:rPr>
                <a:t>Orbitz Flight</a:t>
              </a:r>
            </a:p>
            <a:p>
              <a:pPr algn="ctr"/>
              <a:r>
                <a:rPr lang="en-US" sz="1200" b="1">
                  <a:solidFill>
                    <a:srgbClr val="675E47"/>
                  </a:solidFill>
                </a:rPr>
                <a:t>Search</a:t>
              </a:r>
            </a:p>
          </p:txBody>
        </p:sp>
      </p:grpSp>
      <p:grpSp>
        <p:nvGrpSpPr>
          <p:cNvPr id="185354" name="Group 60"/>
          <p:cNvGrpSpPr>
            <a:grpSpLocks/>
          </p:cNvGrpSpPr>
          <p:nvPr/>
        </p:nvGrpSpPr>
        <p:grpSpPr bwMode="auto">
          <a:xfrm>
            <a:off x="6805613" y="3141663"/>
            <a:ext cx="1223962" cy="1292225"/>
            <a:chOff x="1247" y="1706"/>
            <a:chExt cx="771" cy="814"/>
          </a:xfrm>
        </p:grpSpPr>
        <p:grpSp>
          <p:nvGrpSpPr>
            <p:cNvPr id="185459" name="Group 61"/>
            <p:cNvGrpSpPr>
              <a:grpSpLocks/>
            </p:cNvGrpSpPr>
            <p:nvPr/>
          </p:nvGrpSpPr>
          <p:grpSpPr bwMode="auto">
            <a:xfrm>
              <a:off x="1247" y="1706"/>
              <a:ext cx="771" cy="814"/>
              <a:chOff x="2245" y="2523"/>
              <a:chExt cx="1143" cy="1132"/>
            </a:xfrm>
          </p:grpSpPr>
          <p:sp>
            <p:nvSpPr>
              <p:cNvPr id="185461" name="AutoShape 62"/>
              <p:cNvSpPr>
                <a:spLocks noChangeAspect="1" noChangeArrowheads="1" noTextEdit="1"/>
              </p:cNvSpPr>
              <p:nvPr/>
            </p:nvSpPr>
            <p:spPr bwMode="auto">
              <a:xfrm>
                <a:off x="2245" y="2523"/>
                <a:ext cx="1143" cy="1132"/>
              </a:xfrm>
              <a:prstGeom prst="rect">
                <a:avLst/>
              </a:prstGeom>
              <a:noFill/>
              <a:ln w="9525">
                <a:noFill/>
                <a:miter lim="800000"/>
                <a:headEnd/>
                <a:tailEnd/>
              </a:ln>
            </p:spPr>
            <p:txBody>
              <a:bodyPr/>
              <a:lstStyle/>
              <a:p>
                <a:endParaRPr lang="en-US"/>
              </a:p>
            </p:txBody>
          </p:sp>
          <p:sp>
            <p:nvSpPr>
              <p:cNvPr id="185462" name="Freeform 63"/>
              <p:cNvSpPr>
                <a:spLocks/>
              </p:cNvSpPr>
              <p:nvPr/>
            </p:nvSpPr>
            <p:spPr bwMode="auto">
              <a:xfrm>
                <a:off x="2245" y="3379"/>
                <a:ext cx="1143" cy="276"/>
              </a:xfrm>
              <a:custGeom>
                <a:avLst/>
                <a:gdLst>
                  <a:gd name="T0" fmla="*/ 15 w 2286"/>
                  <a:gd name="T1" fmla="*/ 15 h 553"/>
                  <a:gd name="T2" fmla="*/ 19 w 2286"/>
                  <a:gd name="T3" fmla="*/ 16 h 553"/>
                  <a:gd name="T4" fmla="*/ 23 w 2286"/>
                  <a:gd name="T5" fmla="*/ 16 h 553"/>
                  <a:gd name="T6" fmla="*/ 28 w 2286"/>
                  <a:gd name="T7" fmla="*/ 17 h 553"/>
                  <a:gd name="T8" fmla="*/ 33 w 2286"/>
                  <a:gd name="T9" fmla="*/ 17 h 553"/>
                  <a:gd name="T10" fmla="*/ 37 w 2286"/>
                  <a:gd name="T11" fmla="*/ 17 h 553"/>
                  <a:gd name="T12" fmla="*/ 42 w 2286"/>
                  <a:gd name="T13" fmla="*/ 17 h 553"/>
                  <a:gd name="T14" fmla="*/ 46 w 2286"/>
                  <a:gd name="T15" fmla="*/ 16 h 553"/>
                  <a:gd name="T16" fmla="*/ 50 w 2286"/>
                  <a:gd name="T17" fmla="*/ 16 h 553"/>
                  <a:gd name="T18" fmla="*/ 53 w 2286"/>
                  <a:gd name="T19" fmla="*/ 16 h 553"/>
                  <a:gd name="T20" fmla="*/ 57 w 2286"/>
                  <a:gd name="T21" fmla="*/ 15 h 553"/>
                  <a:gd name="T22" fmla="*/ 61 w 2286"/>
                  <a:gd name="T23" fmla="*/ 14 h 553"/>
                  <a:gd name="T24" fmla="*/ 66 w 2286"/>
                  <a:gd name="T25" fmla="*/ 13 h 553"/>
                  <a:gd name="T26" fmla="*/ 69 w 2286"/>
                  <a:gd name="T27" fmla="*/ 12 h 553"/>
                  <a:gd name="T28" fmla="*/ 71 w 2286"/>
                  <a:gd name="T29" fmla="*/ 10 h 553"/>
                  <a:gd name="T30" fmla="*/ 71 w 2286"/>
                  <a:gd name="T31" fmla="*/ 9 h 553"/>
                  <a:gd name="T32" fmla="*/ 71 w 2286"/>
                  <a:gd name="T33" fmla="*/ 7 h 553"/>
                  <a:gd name="T34" fmla="*/ 70 w 2286"/>
                  <a:gd name="T35" fmla="*/ 5 h 553"/>
                  <a:gd name="T36" fmla="*/ 67 w 2286"/>
                  <a:gd name="T37" fmla="*/ 4 h 553"/>
                  <a:gd name="T38" fmla="*/ 62 w 2286"/>
                  <a:gd name="T39" fmla="*/ 2 h 553"/>
                  <a:gd name="T40" fmla="*/ 56 w 2286"/>
                  <a:gd name="T41" fmla="*/ 1 h 553"/>
                  <a:gd name="T42" fmla="*/ 51 w 2286"/>
                  <a:gd name="T43" fmla="*/ 0 h 553"/>
                  <a:gd name="T44" fmla="*/ 48 w 2286"/>
                  <a:gd name="T45" fmla="*/ 0 h 553"/>
                  <a:gd name="T46" fmla="*/ 45 w 2286"/>
                  <a:gd name="T47" fmla="*/ 0 h 553"/>
                  <a:gd name="T48" fmla="*/ 42 w 2286"/>
                  <a:gd name="T49" fmla="*/ 0 h 553"/>
                  <a:gd name="T50" fmla="*/ 39 w 2286"/>
                  <a:gd name="T51" fmla="*/ 0 h 553"/>
                  <a:gd name="T52" fmla="*/ 36 w 2286"/>
                  <a:gd name="T53" fmla="*/ 0 h 553"/>
                  <a:gd name="T54" fmla="*/ 31 w 2286"/>
                  <a:gd name="T55" fmla="*/ 0 h 553"/>
                  <a:gd name="T56" fmla="*/ 27 w 2286"/>
                  <a:gd name="T57" fmla="*/ 0 h 553"/>
                  <a:gd name="T58" fmla="*/ 23 w 2286"/>
                  <a:gd name="T59" fmla="*/ 0 h 553"/>
                  <a:gd name="T60" fmla="*/ 19 w 2286"/>
                  <a:gd name="T61" fmla="*/ 1 h 553"/>
                  <a:gd name="T62" fmla="*/ 15 w 2286"/>
                  <a:gd name="T63" fmla="*/ 1 h 553"/>
                  <a:gd name="T64" fmla="*/ 11 w 2286"/>
                  <a:gd name="T65" fmla="*/ 2 h 553"/>
                  <a:gd name="T66" fmla="*/ 7 w 2286"/>
                  <a:gd name="T67" fmla="*/ 3 h 553"/>
                  <a:gd name="T68" fmla="*/ 4 w 2286"/>
                  <a:gd name="T69" fmla="*/ 4 h 553"/>
                  <a:gd name="T70" fmla="*/ 1 w 2286"/>
                  <a:gd name="T71" fmla="*/ 6 h 553"/>
                  <a:gd name="T72" fmla="*/ 1 w 2286"/>
                  <a:gd name="T73" fmla="*/ 7 h 553"/>
                  <a:gd name="T74" fmla="*/ 1 w 2286"/>
                  <a:gd name="T75" fmla="*/ 9 h 553"/>
                  <a:gd name="T76" fmla="*/ 1 w 2286"/>
                  <a:gd name="T77" fmla="*/ 10 h 553"/>
                  <a:gd name="T78" fmla="*/ 3 w 2286"/>
                  <a:gd name="T79" fmla="*/ 11 h 553"/>
                  <a:gd name="T80" fmla="*/ 5 w 2286"/>
                  <a:gd name="T81" fmla="*/ 13 h 553"/>
                  <a:gd name="T82" fmla="*/ 9 w 2286"/>
                  <a:gd name="T83" fmla="*/ 14 h 553"/>
                  <a:gd name="T84" fmla="*/ 13 w 2286"/>
                  <a:gd name="T85" fmla="*/ 15 h 5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286"/>
                  <a:gd name="T130" fmla="*/ 0 h 553"/>
                  <a:gd name="T131" fmla="*/ 2286 w 2286"/>
                  <a:gd name="T132" fmla="*/ 553 h 5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286" h="553">
                    <a:moveTo>
                      <a:pt x="414" y="490"/>
                    </a:moveTo>
                    <a:lnTo>
                      <a:pt x="452" y="497"/>
                    </a:lnTo>
                    <a:lnTo>
                      <a:pt x="491" y="503"/>
                    </a:lnTo>
                    <a:lnTo>
                      <a:pt x="531" y="510"/>
                    </a:lnTo>
                    <a:lnTo>
                      <a:pt x="573" y="516"/>
                    </a:lnTo>
                    <a:lnTo>
                      <a:pt x="615" y="522"/>
                    </a:lnTo>
                    <a:lnTo>
                      <a:pt x="659" y="528"/>
                    </a:lnTo>
                    <a:lnTo>
                      <a:pt x="703" y="532"/>
                    </a:lnTo>
                    <a:lnTo>
                      <a:pt x="749" y="537"/>
                    </a:lnTo>
                    <a:lnTo>
                      <a:pt x="795" y="540"/>
                    </a:lnTo>
                    <a:lnTo>
                      <a:pt x="843" y="544"/>
                    </a:lnTo>
                    <a:lnTo>
                      <a:pt x="891" y="546"/>
                    </a:lnTo>
                    <a:lnTo>
                      <a:pt x="940" y="548"/>
                    </a:lnTo>
                    <a:lnTo>
                      <a:pt x="990" y="551"/>
                    </a:lnTo>
                    <a:lnTo>
                      <a:pt x="1040" y="552"/>
                    </a:lnTo>
                    <a:lnTo>
                      <a:pt x="1091" y="553"/>
                    </a:lnTo>
                    <a:lnTo>
                      <a:pt x="1143" y="553"/>
                    </a:lnTo>
                    <a:lnTo>
                      <a:pt x="1190" y="553"/>
                    </a:lnTo>
                    <a:lnTo>
                      <a:pt x="1236" y="552"/>
                    </a:lnTo>
                    <a:lnTo>
                      <a:pt x="1282" y="551"/>
                    </a:lnTo>
                    <a:lnTo>
                      <a:pt x="1329" y="550"/>
                    </a:lnTo>
                    <a:lnTo>
                      <a:pt x="1373" y="547"/>
                    </a:lnTo>
                    <a:lnTo>
                      <a:pt x="1417" y="545"/>
                    </a:lnTo>
                    <a:lnTo>
                      <a:pt x="1461" y="543"/>
                    </a:lnTo>
                    <a:lnTo>
                      <a:pt x="1504" y="539"/>
                    </a:lnTo>
                    <a:lnTo>
                      <a:pt x="1546" y="536"/>
                    </a:lnTo>
                    <a:lnTo>
                      <a:pt x="1588" y="531"/>
                    </a:lnTo>
                    <a:lnTo>
                      <a:pt x="1628" y="528"/>
                    </a:lnTo>
                    <a:lnTo>
                      <a:pt x="1667" y="522"/>
                    </a:lnTo>
                    <a:lnTo>
                      <a:pt x="1706" y="517"/>
                    </a:lnTo>
                    <a:lnTo>
                      <a:pt x="1744" y="512"/>
                    </a:lnTo>
                    <a:lnTo>
                      <a:pt x="1781" y="506"/>
                    </a:lnTo>
                    <a:lnTo>
                      <a:pt x="1817" y="500"/>
                    </a:lnTo>
                    <a:lnTo>
                      <a:pt x="1869" y="490"/>
                    </a:lnTo>
                    <a:lnTo>
                      <a:pt x="1918" y="479"/>
                    </a:lnTo>
                    <a:lnTo>
                      <a:pt x="1966" y="469"/>
                    </a:lnTo>
                    <a:lnTo>
                      <a:pt x="2011" y="456"/>
                    </a:lnTo>
                    <a:lnTo>
                      <a:pt x="2052" y="445"/>
                    </a:lnTo>
                    <a:lnTo>
                      <a:pt x="2090" y="431"/>
                    </a:lnTo>
                    <a:lnTo>
                      <a:pt x="2126" y="418"/>
                    </a:lnTo>
                    <a:lnTo>
                      <a:pt x="2158" y="403"/>
                    </a:lnTo>
                    <a:lnTo>
                      <a:pt x="2187" y="389"/>
                    </a:lnTo>
                    <a:lnTo>
                      <a:pt x="2212" y="375"/>
                    </a:lnTo>
                    <a:lnTo>
                      <a:pt x="2234" y="360"/>
                    </a:lnTo>
                    <a:lnTo>
                      <a:pt x="2253" y="343"/>
                    </a:lnTo>
                    <a:lnTo>
                      <a:pt x="2268" y="327"/>
                    </a:lnTo>
                    <a:lnTo>
                      <a:pt x="2278" y="310"/>
                    </a:lnTo>
                    <a:lnTo>
                      <a:pt x="2284" y="294"/>
                    </a:lnTo>
                    <a:lnTo>
                      <a:pt x="2286" y="277"/>
                    </a:lnTo>
                    <a:lnTo>
                      <a:pt x="2284" y="257"/>
                    </a:lnTo>
                    <a:lnTo>
                      <a:pt x="2274" y="237"/>
                    </a:lnTo>
                    <a:lnTo>
                      <a:pt x="2261" y="219"/>
                    </a:lnTo>
                    <a:lnTo>
                      <a:pt x="2241" y="201"/>
                    </a:lnTo>
                    <a:lnTo>
                      <a:pt x="2217" y="182"/>
                    </a:lnTo>
                    <a:lnTo>
                      <a:pt x="2188" y="165"/>
                    </a:lnTo>
                    <a:lnTo>
                      <a:pt x="2155" y="148"/>
                    </a:lnTo>
                    <a:lnTo>
                      <a:pt x="2117" y="132"/>
                    </a:lnTo>
                    <a:lnTo>
                      <a:pt x="2074" y="117"/>
                    </a:lnTo>
                    <a:lnTo>
                      <a:pt x="2028" y="102"/>
                    </a:lnTo>
                    <a:lnTo>
                      <a:pt x="1977" y="88"/>
                    </a:lnTo>
                    <a:lnTo>
                      <a:pt x="1923" y="74"/>
                    </a:lnTo>
                    <a:lnTo>
                      <a:pt x="1865" y="62"/>
                    </a:lnTo>
                    <a:lnTo>
                      <a:pt x="1806" y="51"/>
                    </a:lnTo>
                    <a:lnTo>
                      <a:pt x="1741" y="41"/>
                    </a:lnTo>
                    <a:lnTo>
                      <a:pt x="1674" y="31"/>
                    </a:lnTo>
                    <a:lnTo>
                      <a:pt x="1644" y="28"/>
                    </a:lnTo>
                    <a:lnTo>
                      <a:pt x="1613" y="24"/>
                    </a:lnTo>
                    <a:lnTo>
                      <a:pt x="1582" y="21"/>
                    </a:lnTo>
                    <a:lnTo>
                      <a:pt x="1551" y="19"/>
                    </a:lnTo>
                    <a:lnTo>
                      <a:pt x="1519" y="15"/>
                    </a:lnTo>
                    <a:lnTo>
                      <a:pt x="1486" y="13"/>
                    </a:lnTo>
                    <a:lnTo>
                      <a:pt x="1454" y="11"/>
                    </a:lnTo>
                    <a:lnTo>
                      <a:pt x="1421" y="8"/>
                    </a:lnTo>
                    <a:lnTo>
                      <a:pt x="1387" y="6"/>
                    </a:lnTo>
                    <a:lnTo>
                      <a:pt x="1353" y="5"/>
                    </a:lnTo>
                    <a:lnTo>
                      <a:pt x="1319" y="4"/>
                    </a:lnTo>
                    <a:lnTo>
                      <a:pt x="1285" y="3"/>
                    </a:lnTo>
                    <a:lnTo>
                      <a:pt x="1249" y="1"/>
                    </a:lnTo>
                    <a:lnTo>
                      <a:pt x="1214" y="0"/>
                    </a:lnTo>
                    <a:lnTo>
                      <a:pt x="1179" y="0"/>
                    </a:lnTo>
                    <a:lnTo>
                      <a:pt x="1143" y="0"/>
                    </a:lnTo>
                    <a:lnTo>
                      <a:pt x="1095" y="0"/>
                    </a:lnTo>
                    <a:lnTo>
                      <a:pt x="1046" y="1"/>
                    </a:lnTo>
                    <a:lnTo>
                      <a:pt x="999" y="3"/>
                    </a:lnTo>
                    <a:lnTo>
                      <a:pt x="952" y="4"/>
                    </a:lnTo>
                    <a:lnTo>
                      <a:pt x="906" y="6"/>
                    </a:lnTo>
                    <a:lnTo>
                      <a:pt x="860" y="8"/>
                    </a:lnTo>
                    <a:lnTo>
                      <a:pt x="815" y="12"/>
                    </a:lnTo>
                    <a:lnTo>
                      <a:pt x="771" y="15"/>
                    </a:lnTo>
                    <a:lnTo>
                      <a:pt x="727" y="19"/>
                    </a:lnTo>
                    <a:lnTo>
                      <a:pt x="684" y="23"/>
                    </a:lnTo>
                    <a:lnTo>
                      <a:pt x="643" y="28"/>
                    </a:lnTo>
                    <a:lnTo>
                      <a:pt x="601" y="32"/>
                    </a:lnTo>
                    <a:lnTo>
                      <a:pt x="562" y="38"/>
                    </a:lnTo>
                    <a:lnTo>
                      <a:pt x="523" y="44"/>
                    </a:lnTo>
                    <a:lnTo>
                      <a:pt x="485" y="50"/>
                    </a:lnTo>
                    <a:lnTo>
                      <a:pt x="448" y="57"/>
                    </a:lnTo>
                    <a:lnTo>
                      <a:pt x="399" y="67"/>
                    </a:lnTo>
                    <a:lnTo>
                      <a:pt x="350" y="77"/>
                    </a:lnTo>
                    <a:lnTo>
                      <a:pt x="305" y="88"/>
                    </a:lnTo>
                    <a:lnTo>
                      <a:pt x="263" y="99"/>
                    </a:lnTo>
                    <a:lnTo>
                      <a:pt x="224" y="112"/>
                    </a:lnTo>
                    <a:lnTo>
                      <a:pt x="187" y="125"/>
                    </a:lnTo>
                    <a:lnTo>
                      <a:pt x="152" y="138"/>
                    </a:lnTo>
                    <a:lnTo>
                      <a:pt x="122" y="152"/>
                    </a:lnTo>
                    <a:lnTo>
                      <a:pt x="94" y="166"/>
                    </a:lnTo>
                    <a:lnTo>
                      <a:pt x="70" y="181"/>
                    </a:lnTo>
                    <a:lnTo>
                      <a:pt x="48" y="196"/>
                    </a:lnTo>
                    <a:lnTo>
                      <a:pt x="31" y="211"/>
                    </a:lnTo>
                    <a:lnTo>
                      <a:pt x="18" y="227"/>
                    </a:lnTo>
                    <a:lnTo>
                      <a:pt x="8" y="243"/>
                    </a:lnTo>
                    <a:lnTo>
                      <a:pt x="2" y="259"/>
                    </a:lnTo>
                    <a:lnTo>
                      <a:pt x="0" y="277"/>
                    </a:lnTo>
                    <a:lnTo>
                      <a:pt x="2" y="293"/>
                    </a:lnTo>
                    <a:lnTo>
                      <a:pt x="7" y="309"/>
                    </a:lnTo>
                    <a:lnTo>
                      <a:pt x="16" y="324"/>
                    </a:lnTo>
                    <a:lnTo>
                      <a:pt x="29" y="339"/>
                    </a:lnTo>
                    <a:lnTo>
                      <a:pt x="45" y="354"/>
                    </a:lnTo>
                    <a:lnTo>
                      <a:pt x="65" y="369"/>
                    </a:lnTo>
                    <a:lnTo>
                      <a:pt x="86" y="383"/>
                    </a:lnTo>
                    <a:lnTo>
                      <a:pt x="112" y="396"/>
                    </a:lnTo>
                    <a:lnTo>
                      <a:pt x="141" y="410"/>
                    </a:lnTo>
                    <a:lnTo>
                      <a:pt x="172" y="423"/>
                    </a:lnTo>
                    <a:lnTo>
                      <a:pt x="206" y="436"/>
                    </a:lnTo>
                    <a:lnTo>
                      <a:pt x="243" y="447"/>
                    </a:lnTo>
                    <a:lnTo>
                      <a:pt x="282" y="459"/>
                    </a:lnTo>
                    <a:lnTo>
                      <a:pt x="324" y="469"/>
                    </a:lnTo>
                    <a:lnTo>
                      <a:pt x="368" y="479"/>
                    </a:lnTo>
                    <a:lnTo>
                      <a:pt x="414" y="490"/>
                    </a:lnTo>
                    <a:close/>
                  </a:path>
                </a:pathLst>
              </a:custGeom>
              <a:solidFill>
                <a:srgbClr val="B5F4C9"/>
              </a:solidFill>
              <a:ln w="9525">
                <a:noFill/>
                <a:round/>
                <a:headEnd/>
                <a:tailEnd/>
              </a:ln>
            </p:spPr>
            <p:txBody>
              <a:bodyPr/>
              <a:lstStyle/>
              <a:p>
                <a:endParaRPr lang="en-US"/>
              </a:p>
            </p:txBody>
          </p:sp>
          <p:sp>
            <p:nvSpPr>
              <p:cNvPr id="185463" name="Freeform 64"/>
              <p:cNvSpPr>
                <a:spLocks/>
              </p:cNvSpPr>
              <p:nvPr/>
            </p:nvSpPr>
            <p:spPr bwMode="auto">
              <a:xfrm>
                <a:off x="2754" y="2525"/>
                <a:ext cx="159" cy="995"/>
              </a:xfrm>
              <a:custGeom>
                <a:avLst/>
                <a:gdLst>
                  <a:gd name="T0" fmla="*/ 5 w 318"/>
                  <a:gd name="T1" fmla="*/ 62 h 1990"/>
                  <a:gd name="T2" fmla="*/ 7 w 318"/>
                  <a:gd name="T3" fmla="*/ 62 h 1990"/>
                  <a:gd name="T4" fmla="*/ 10 w 318"/>
                  <a:gd name="T5" fmla="*/ 2 h 1990"/>
                  <a:gd name="T6" fmla="*/ 7 w 318"/>
                  <a:gd name="T7" fmla="*/ 1 h 1990"/>
                  <a:gd name="T8" fmla="*/ 3 w 318"/>
                  <a:gd name="T9" fmla="*/ 0 h 1990"/>
                  <a:gd name="T10" fmla="*/ 0 w 318"/>
                  <a:gd name="T11" fmla="*/ 62 h 1990"/>
                  <a:gd name="T12" fmla="*/ 5 w 318"/>
                  <a:gd name="T13" fmla="*/ 62 h 1990"/>
                  <a:gd name="T14" fmla="*/ 0 60000 65536"/>
                  <a:gd name="T15" fmla="*/ 0 60000 65536"/>
                  <a:gd name="T16" fmla="*/ 0 60000 65536"/>
                  <a:gd name="T17" fmla="*/ 0 60000 65536"/>
                  <a:gd name="T18" fmla="*/ 0 60000 65536"/>
                  <a:gd name="T19" fmla="*/ 0 60000 65536"/>
                  <a:gd name="T20" fmla="*/ 0 60000 65536"/>
                  <a:gd name="T21" fmla="*/ 0 w 318"/>
                  <a:gd name="T22" fmla="*/ 0 h 1990"/>
                  <a:gd name="T23" fmla="*/ 318 w 318"/>
                  <a:gd name="T24" fmla="*/ 1990 h 1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1990">
                    <a:moveTo>
                      <a:pt x="154" y="1990"/>
                    </a:moveTo>
                    <a:lnTo>
                      <a:pt x="238" y="1966"/>
                    </a:lnTo>
                    <a:lnTo>
                      <a:pt x="318" y="50"/>
                    </a:lnTo>
                    <a:lnTo>
                      <a:pt x="238" y="7"/>
                    </a:lnTo>
                    <a:lnTo>
                      <a:pt x="81" y="0"/>
                    </a:lnTo>
                    <a:lnTo>
                      <a:pt x="0" y="1990"/>
                    </a:lnTo>
                    <a:lnTo>
                      <a:pt x="154" y="1990"/>
                    </a:lnTo>
                    <a:close/>
                  </a:path>
                </a:pathLst>
              </a:custGeom>
              <a:solidFill>
                <a:srgbClr val="B25B00"/>
              </a:solidFill>
              <a:ln w="9525">
                <a:noFill/>
                <a:round/>
                <a:headEnd/>
                <a:tailEnd/>
              </a:ln>
            </p:spPr>
            <p:txBody>
              <a:bodyPr/>
              <a:lstStyle/>
              <a:p>
                <a:endParaRPr lang="en-US"/>
              </a:p>
            </p:txBody>
          </p:sp>
          <p:sp>
            <p:nvSpPr>
              <p:cNvPr id="185464" name="Freeform 65"/>
              <p:cNvSpPr>
                <a:spLocks/>
              </p:cNvSpPr>
              <p:nvPr/>
            </p:nvSpPr>
            <p:spPr bwMode="auto">
              <a:xfrm>
                <a:off x="2711" y="2523"/>
                <a:ext cx="163" cy="997"/>
              </a:xfrm>
              <a:custGeom>
                <a:avLst/>
                <a:gdLst>
                  <a:gd name="T0" fmla="*/ 8 w 325"/>
                  <a:gd name="T1" fmla="*/ 63 h 1993"/>
                  <a:gd name="T2" fmla="*/ 8 w 325"/>
                  <a:gd name="T3" fmla="*/ 63 h 1993"/>
                  <a:gd name="T4" fmla="*/ 11 w 325"/>
                  <a:gd name="T5" fmla="*/ 1 h 1993"/>
                  <a:gd name="T6" fmla="*/ 3 w 325"/>
                  <a:gd name="T7" fmla="*/ 0 h 1993"/>
                  <a:gd name="T8" fmla="*/ 0 w 325"/>
                  <a:gd name="T9" fmla="*/ 63 h 1993"/>
                  <a:gd name="T10" fmla="*/ 8 w 325"/>
                  <a:gd name="T11" fmla="*/ 63 h 1993"/>
                  <a:gd name="T12" fmla="*/ 0 60000 65536"/>
                  <a:gd name="T13" fmla="*/ 0 60000 65536"/>
                  <a:gd name="T14" fmla="*/ 0 60000 65536"/>
                  <a:gd name="T15" fmla="*/ 0 60000 65536"/>
                  <a:gd name="T16" fmla="*/ 0 60000 65536"/>
                  <a:gd name="T17" fmla="*/ 0 60000 65536"/>
                  <a:gd name="T18" fmla="*/ 0 w 325"/>
                  <a:gd name="T19" fmla="*/ 0 h 1993"/>
                  <a:gd name="T20" fmla="*/ 325 w 325"/>
                  <a:gd name="T21" fmla="*/ 1993 h 1993"/>
                </a:gdLst>
                <a:ahLst/>
                <a:cxnLst>
                  <a:cxn ang="T12">
                    <a:pos x="T0" y="T1"/>
                  </a:cxn>
                  <a:cxn ang="T13">
                    <a:pos x="T2" y="T3"/>
                  </a:cxn>
                  <a:cxn ang="T14">
                    <a:pos x="T4" y="T5"/>
                  </a:cxn>
                  <a:cxn ang="T15">
                    <a:pos x="T6" y="T7"/>
                  </a:cxn>
                  <a:cxn ang="T16">
                    <a:pos x="T8" y="T9"/>
                  </a:cxn>
                  <a:cxn ang="T17">
                    <a:pos x="T10" y="T11"/>
                  </a:cxn>
                </a:cxnLst>
                <a:rect l="T18" t="T19" r="T20" b="T21"/>
                <a:pathLst>
                  <a:path w="325" h="1993">
                    <a:moveTo>
                      <a:pt x="240" y="1993"/>
                    </a:moveTo>
                    <a:lnTo>
                      <a:pt x="241" y="1993"/>
                    </a:lnTo>
                    <a:lnTo>
                      <a:pt x="325" y="10"/>
                    </a:lnTo>
                    <a:lnTo>
                      <a:pt x="87" y="0"/>
                    </a:lnTo>
                    <a:lnTo>
                      <a:pt x="0" y="1993"/>
                    </a:lnTo>
                    <a:lnTo>
                      <a:pt x="240" y="1993"/>
                    </a:lnTo>
                    <a:close/>
                  </a:path>
                </a:pathLst>
              </a:custGeom>
              <a:solidFill>
                <a:srgbClr val="EFC9A3"/>
              </a:solidFill>
              <a:ln w="9525">
                <a:noFill/>
                <a:round/>
                <a:headEnd/>
                <a:tailEnd/>
              </a:ln>
            </p:spPr>
            <p:txBody>
              <a:bodyPr/>
              <a:lstStyle/>
              <a:p>
                <a:endParaRPr lang="en-US"/>
              </a:p>
            </p:txBody>
          </p:sp>
          <p:sp>
            <p:nvSpPr>
              <p:cNvPr id="185465" name="Freeform 66"/>
              <p:cNvSpPr>
                <a:spLocks/>
              </p:cNvSpPr>
              <p:nvPr/>
            </p:nvSpPr>
            <p:spPr bwMode="auto">
              <a:xfrm>
                <a:off x="2322" y="2592"/>
                <a:ext cx="1042" cy="597"/>
              </a:xfrm>
              <a:custGeom>
                <a:avLst/>
                <a:gdLst>
                  <a:gd name="T0" fmla="*/ 63 w 2085"/>
                  <a:gd name="T1" fmla="*/ 37 h 1195"/>
                  <a:gd name="T2" fmla="*/ 65 w 2085"/>
                  <a:gd name="T3" fmla="*/ 2 h 1195"/>
                  <a:gd name="T4" fmla="*/ 63 w 2085"/>
                  <a:gd name="T5" fmla="*/ 1 h 1195"/>
                  <a:gd name="T6" fmla="*/ 2 w 2085"/>
                  <a:gd name="T7" fmla="*/ 0 h 1195"/>
                  <a:gd name="T8" fmla="*/ 0 w 2085"/>
                  <a:gd name="T9" fmla="*/ 34 h 1195"/>
                  <a:gd name="T10" fmla="*/ 1 w 2085"/>
                  <a:gd name="T11" fmla="*/ 34 h 1195"/>
                  <a:gd name="T12" fmla="*/ 63 w 2085"/>
                  <a:gd name="T13" fmla="*/ 37 h 1195"/>
                  <a:gd name="T14" fmla="*/ 0 60000 65536"/>
                  <a:gd name="T15" fmla="*/ 0 60000 65536"/>
                  <a:gd name="T16" fmla="*/ 0 60000 65536"/>
                  <a:gd name="T17" fmla="*/ 0 60000 65536"/>
                  <a:gd name="T18" fmla="*/ 0 60000 65536"/>
                  <a:gd name="T19" fmla="*/ 0 60000 65536"/>
                  <a:gd name="T20" fmla="*/ 0 60000 65536"/>
                  <a:gd name="T21" fmla="*/ 0 w 2085"/>
                  <a:gd name="T22" fmla="*/ 0 h 1195"/>
                  <a:gd name="T23" fmla="*/ 2085 w 2085"/>
                  <a:gd name="T24" fmla="*/ 1195 h 11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5" h="1195">
                    <a:moveTo>
                      <a:pt x="2031" y="1195"/>
                    </a:moveTo>
                    <a:lnTo>
                      <a:pt x="2085" y="85"/>
                    </a:lnTo>
                    <a:lnTo>
                      <a:pt x="2042" y="37"/>
                    </a:lnTo>
                    <a:lnTo>
                      <a:pt x="93" y="0"/>
                    </a:lnTo>
                    <a:lnTo>
                      <a:pt x="0" y="1096"/>
                    </a:lnTo>
                    <a:lnTo>
                      <a:pt x="38" y="1110"/>
                    </a:lnTo>
                    <a:lnTo>
                      <a:pt x="2031" y="1195"/>
                    </a:lnTo>
                    <a:close/>
                  </a:path>
                </a:pathLst>
              </a:custGeom>
              <a:solidFill>
                <a:srgbClr val="A5A5A5"/>
              </a:solidFill>
              <a:ln w="9525">
                <a:noFill/>
                <a:round/>
                <a:headEnd/>
                <a:tailEnd/>
              </a:ln>
            </p:spPr>
            <p:txBody>
              <a:bodyPr/>
              <a:lstStyle/>
              <a:p>
                <a:endParaRPr lang="en-US"/>
              </a:p>
            </p:txBody>
          </p:sp>
          <p:sp>
            <p:nvSpPr>
              <p:cNvPr id="185466" name="Freeform 67"/>
              <p:cNvSpPr>
                <a:spLocks/>
              </p:cNvSpPr>
              <p:nvPr/>
            </p:nvSpPr>
            <p:spPr bwMode="auto">
              <a:xfrm>
                <a:off x="2322" y="2567"/>
                <a:ext cx="1021" cy="615"/>
              </a:xfrm>
              <a:custGeom>
                <a:avLst/>
                <a:gdLst>
                  <a:gd name="T0" fmla="*/ 63 w 2042"/>
                  <a:gd name="T1" fmla="*/ 39 h 1228"/>
                  <a:gd name="T2" fmla="*/ 64 w 2042"/>
                  <a:gd name="T3" fmla="*/ 3 h 1228"/>
                  <a:gd name="T4" fmla="*/ 2 w 2042"/>
                  <a:gd name="T5" fmla="*/ 0 h 1228"/>
                  <a:gd name="T6" fmla="*/ 0 w 2042"/>
                  <a:gd name="T7" fmla="*/ 36 h 1228"/>
                  <a:gd name="T8" fmla="*/ 63 w 2042"/>
                  <a:gd name="T9" fmla="*/ 39 h 1228"/>
                  <a:gd name="T10" fmla="*/ 0 60000 65536"/>
                  <a:gd name="T11" fmla="*/ 0 60000 65536"/>
                  <a:gd name="T12" fmla="*/ 0 60000 65536"/>
                  <a:gd name="T13" fmla="*/ 0 60000 65536"/>
                  <a:gd name="T14" fmla="*/ 0 60000 65536"/>
                  <a:gd name="T15" fmla="*/ 0 w 2042"/>
                  <a:gd name="T16" fmla="*/ 0 h 1228"/>
                  <a:gd name="T17" fmla="*/ 2042 w 2042"/>
                  <a:gd name="T18" fmla="*/ 1228 h 1228"/>
                </a:gdLst>
                <a:ahLst/>
                <a:cxnLst>
                  <a:cxn ang="T10">
                    <a:pos x="T0" y="T1"/>
                  </a:cxn>
                  <a:cxn ang="T11">
                    <a:pos x="T2" y="T3"/>
                  </a:cxn>
                  <a:cxn ang="T12">
                    <a:pos x="T4" y="T5"/>
                  </a:cxn>
                  <a:cxn ang="T13">
                    <a:pos x="T6" y="T7"/>
                  </a:cxn>
                  <a:cxn ang="T14">
                    <a:pos x="T8" y="T9"/>
                  </a:cxn>
                </a:cxnLst>
                <a:rect l="T15" t="T16" r="T17" b="T18"/>
                <a:pathLst>
                  <a:path w="2042" h="1228">
                    <a:moveTo>
                      <a:pt x="1994" y="1228"/>
                    </a:moveTo>
                    <a:lnTo>
                      <a:pt x="2042" y="85"/>
                    </a:lnTo>
                    <a:lnTo>
                      <a:pt x="50" y="0"/>
                    </a:lnTo>
                    <a:lnTo>
                      <a:pt x="0" y="1144"/>
                    </a:lnTo>
                    <a:lnTo>
                      <a:pt x="1994" y="1228"/>
                    </a:lnTo>
                    <a:close/>
                  </a:path>
                </a:pathLst>
              </a:custGeom>
              <a:solidFill>
                <a:srgbClr val="4C4C4C"/>
              </a:solidFill>
              <a:ln w="9525">
                <a:noFill/>
                <a:round/>
                <a:headEnd/>
                <a:tailEnd/>
              </a:ln>
            </p:spPr>
            <p:txBody>
              <a:bodyPr/>
              <a:lstStyle/>
              <a:p>
                <a:endParaRPr lang="en-US"/>
              </a:p>
            </p:txBody>
          </p:sp>
          <p:sp>
            <p:nvSpPr>
              <p:cNvPr id="185467" name="Freeform 68"/>
              <p:cNvSpPr>
                <a:spLocks/>
              </p:cNvSpPr>
              <p:nvPr/>
            </p:nvSpPr>
            <p:spPr bwMode="auto">
              <a:xfrm>
                <a:off x="2352" y="2596"/>
                <a:ext cx="962" cy="558"/>
              </a:xfrm>
              <a:custGeom>
                <a:avLst/>
                <a:gdLst>
                  <a:gd name="T0" fmla="*/ 59 w 1924"/>
                  <a:gd name="T1" fmla="*/ 34 h 1117"/>
                  <a:gd name="T2" fmla="*/ 60 w 1924"/>
                  <a:gd name="T3" fmla="*/ 2 h 1117"/>
                  <a:gd name="T4" fmla="*/ 2 w 1924"/>
                  <a:gd name="T5" fmla="*/ 0 h 1117"/>
                  <a:gd name="T6" fmla="*/ 0 w 1924"/>
                  <a:gd name="T7" fmla="*/ 32 h 1117"/>
                  <a:gd name="T8" fmla="*/ 59 w 1924"/>
                  <a:gd name="T9" fmla="*/ 34 h 1117"/>
                  <a:gd name="T10" fmla="*/ 0 60000 65536"/>
                  <a:gd name="T11" fmla="*/ 0 60000 65536"/>
                  <a:gd name="T12" fmla="*/ 0 60000 65536"/>
                  <a:gd name="T13" fmla="*/ 0 60000 65536"/>
                  <a:gd name="T14" fmla="*/ 0 60000 65536"/>
                  <a:gd name="T15" fmla="*/ 0 w 1924"/>
                  <a:gd name="T16" fmla="*/ 0 h 1117"/>
                  <a:gd name="T17" fmla="*/ 1924 w 1924"/>
                  <a:gd name="T18" fmla="*/ 1117 h 1117"/>
                </a:gdLst>
                <a:ahLst/>
                <a:cxnLst>
                  <a:cxn ang="T10">
                    <a:pos x="T0" y="T1"/>
                  </a:cxn>
                  <a:cxn ang="T11">
                    <a:pos x="T2" y="T3"/>
                  </a:cxn>
                  <a:cxn ang="T12">
                    <a:pos x="T4" y="T5"/>
                  </a:cxn>
                  <a:cxn ang="T13">
                    <a:pos x="T6" y="T7"/>
                  </a:cxn>
                  <a:cxn ang="T14">
                    <a:pos x="T8" y="T9"/>
                  </a:cxn>
                </a:cxnLst>
                <a:rect l="T15" t="T16" r="T17" b="T18"/>
                <a:pathLst>
                  <a:path w="1924" h="1117">
                    <a:moveTo>
                      <a:pt x="1881" y="1117"/>
                    </a:moveTo>
                    <a:lnTo>
                      <a:pt x="1924" y="80"/>
                    </a:lnTo>
                    <a:lnTo>
                      <a:pt x="45" y="0"/>
                    </a:lnTo>
                    <a:lnTo>
                      <a:pt x="0" y="1037"/>
                    </a:lnTo>
                    <a:lnTo>
                      <a:pt x="1881" y="1117"/>
                    </a:lnTo>
                    <a:close/>
                  </a:path>
                </a:pathLst>
              </a:custGeom>
              <a:solidFill>
                <a:srgbClr val="F2CC0C"/>
              </a:solidFill>
              <a:ln w="9525">
                <a:noFill/>
                <a:round/>
                <a:headEnd/>
                <a:tailEnd/>
              </a:ln>
            </p:spPr>
            <p:txBody>
              <a:bodyPr/>
              <a:lstStyle/>
              <a:p>
                <a:endParaRPr lang="en-US"/>
              </a:p>
            </p:txBody>
          </p:sp>
          <p:sp>
            <p:nvSpPr>
              <p:cNvPr id="185468" name="Freeform 69"/>
              <p:cNvSpPr>
                <a:spLocks/>
              </p:cNvSpPr>
              <p:nvPr/>
            </p:nvSpPr>
            <p:spPr bwMode="auto">
              <a:xfrm>
                <a:off x="2381" y="2622"/>
                <a:ext cx="903" cy="506"/>
              </a:xfrm>
              <a:custGeom>
                <a:avLst/>
                <a:gdLst>
                  <a:gd name="T0" fmla="*/ 55 w 1807"/>
                  <a:gd name="T1" fmla="*/ 32 h 1011"/>
                  <a:gd name="T2" fmla="*/ 56 w 1807"/>
                  <a:gd name="T3" fmla="*/ 3 h 1011"/>
                  <a:gd name="T4" fmla="*/ 1 w 1807"/>
                  <a:gd name="T5" fmla="*/ 0 h 1011"/>
                  <a:gd name="T6" fmla="*/ 0 w 1807"/>
                  <a:gd name="T7" fmla="*/ 30 h 1011"/>
                  <a:gd name="T8" fmla="*/ 55 w 1807"/>
                  <a:gd name="T9" fmla="*/ 32 h 1011"/>
                  <a:gd name="T10" fmla="*/ 0 60000 65536"/>
                  <a:gd name="T11" fmla="*/ 0 60000 65536"/>
                  <a:gd name="T12" fmla="*/ 0 60000 65536"/>
                  <a:gd name="T13" fmla="*/ 0 60000 65536"/>
                  <a:gd name="T14" fmla="*/ 0 60000 65536"/>
                  <a:gd name="T15" fmla="*/ 0 w 1807"/>
                  <a:gd name="T16" fmla="*/ 0 h 1011"/>
                  <a:gd name="T17" fmla="*/ 1807 w 1807"/>
                  <a:gd name="T18" fmla="*/ 1011 h 1011"/>
                </a:gdLst>
                <a:ahLst/>
                <a:cxnLst>
                  <a:cxn ang="T10">
                    <a:pos x="T0" y="T1"/>
                  </a:cxn>
                  <a:cxn ang="T11">
                    <a:pos x="T2" y="T3"/>
                  </a:cxn>
                  <a:cxn ang="T12">
                    <a:pos x="T4" y="T5"/>
                  </a:cxn>
                  <a:cxn ang="T13">
                    <a:pos x="T6" y="T7"/>
                  </a:cxn>
                  <a:cxn ang="T14">
                    <a:pos x="T8" y="T9"/>
                  </a:cxn>
                </a:cxnLst>
                <a:rect l="T15" t="T16" r="T17" b="T18"/>
                <a:pathLst>
                  <a:path w="1807" h="1011">
                    <a:moveTo>
                      <a:pt x="1767" y="1011"/>
                    </a:moveTo>
                    <a:lnTo>
                      <a:pt x="1807" y="75"/>
                    </a:lnTo>
                    <a:lnTo>
                      <a:pt x="40" y="0"/>
                    </a:lnTo>
                    <a:lnTo>
                      <a:pt x="0" y="936"/>
                    </a:lnTo>
                    <a:lnTo>
                      <a:pt x="1767" y="1011"/>
                    </a:lnTo>
                    <a:close/>
                  </a:path>
                </a:pathLst>
              </a:custGeom>
              <a:solidFill>
                <a:srgbClr val="B7F9FF"/>
              </a:solidFill>
              <a:ln w="9525">
                <a:noFill/>
                <a:round/>
                <a:headEnd/>
                <a:tailEnd/>
              </a:ln>
            </p:spPr>
            <p:txBody>
              <a:bodyPr/>
              <a:lstStyle/>
              <a:p>
                <a:endParaRPr lang="en-US"/>
              </a:p>
            </p:txBody>
          </p:sp>
          <p:sp>
            <p:nvSpPr>
              <p:cNvPr id="185469" name="Freeform 70"/>
              <p:cNvSpPr>
                <a:spLocks/>
              </p:cNvSpPr>
              <p:nvPr/>
            </p:nvSpPr>
            <p:spPr bwMode="auto">
              <a:xfrm>
                <a:off x="2392" y="2628"/>
                <a:ext cx="882" cy="494"/>
              </a:xfrm>
              <a:custGeom>
                <a:avLst/>
                <a:gdLst>
                  <a:gd name="T0" fmla="*/ 54 w 1764"/>
                  <a:gd name="T1" fmla="*/ 31 h 988"/>
                  <a:gd name="T2" fmla="*/ 55 w 1764"/>
                  <a:gd name="T3" fmla="*/ 3 h 988"/>
                  <a:gd name="T4" fmla="*/ 2 w 1764"/>
                  <a:gd name="T5" fmla="*/ 0 h 988"/>
                  <a:gd name="T6" fmla="*/ 0 w 1764"/>
                  <a:gd name="T7" fmla="*/ 29 h 988"/>
                  <a:gd name="T8" fmla="*/ 54 w 1764"/>
                  <a:gd name="T9" fmla="*/ 31 h 988"/>
                  <a:gd name="T10" fmla="*/ 0 60000 65536"/>
                  <a:gd name="T11" fmla="*/ 0 60000 65536"/>
                  <a:gd name="T12" fmla="*/ 0 60000 65536"/>
                  <a:gd name="T13" fmla="*/ 0 60000 65536"/>
                  <a:gd name="T14" fmla="*/ 0 60000 65536"/>
                  <a:gd name="T15" fmla="*/ 0 w 1764"/>
                  <a:gd name="T16" fmla="*/ 0 h 988"/>
                  <a:gd name="T17" fmla="*/ 1764 w 1764"/>
                  <a:gd name="T18" fmla="*/ 988 h 988"/>
                </a:gdLst>
                <a:ahLst/>
                <a:cxnLst>
                  <a:cxn ang="T10">
                    <a:pos x="T0" y="T1"/>
                  </a:cxn>
                  <a:cxn ang="T11">
                    <a:pos x="T2" y="T3"/>
                  </a:cxn>
                  <a:cxn ang="T12">
                    <a:pos x="T4" y="T5"/>
                  </a:cxn>
                  <a:cxn ang="T13">
                    <a:pos x="T6" y="T7"/>
                  </a:cxn>
                  <a:cxn ang="T14">
                    <a:pos x="T8" y="T9"/>
                  </a:cxn>
                </a:cxnLst>
                <a:rect l="T15" t="T16" r="T17" b="T18"/>
                <a:pathLst>
                  <a:path w="1764" h="988">
                    <a:moveTo>
                      <a:pt x="1725" y="988"/>
                    </a:moveTo>
                    <a:lnTo>
                      <a:pt x="1764" y="73"/>
                    </a:lnTo>
                    <a:lnTo>
                      <a:pt x="39" y="0"/>
                    </a:lnTo>
                    <a:lnTo>
                      <a:pt x="0" y="914"/>
                    </a:lnTo>
                    <a:lnTo>
                      <a:pt x="1725" y="988"/>
                    </a:lnTo>
                    <a:close/>
                  </a:path>
                </a:pathLst>
              </a:custGeom>
              <a:solidFill>
                <a:srgbClr val="BAF9FF"/>
              </a:solidFill>
              <a:ln w="9525">
                <a:noFill/>
                <a:round/>
                <a:headEnd/>
                <a:tailEnd/>
              </a:ln>
            </p:spPr>
            <p:txBody>
              <a:bodyPr/>
              <a:lstStyle/>
              <a:p>
                <a:endParaRPr lang="en-US"/>
              </a:p>
            </p:txBody>
          </p:sp>
          <p:sp>
            <p:nvSpPr>
              <p:cNvPr id="185470" name="Freeform 71"/>
              <p:cNvSpPr>
                <a:spLocks/>
              </p:cNvSpPr>
              <p:nvPr/>
            </p:nvSpPr>
            <p:spPr bwMode="auto">
              <a:xfrm>
                <a:off x="2402" y="2634"/>
                <a:ext cx="861" cy="481"/>
              </a:xfrm>
              <a:custGeom>
                <a:avLst/>
                <a:gdLst>
                  <a:gd name="T0" fmla="*/ 53 w 1721"/>
                  <a:gd name="T1" fmla="*/ 30 h 964"/>
                  <a:gd name="T2" fmla="*/ 54 w 1721"/>
                  <a:gd name="T3" fmla="*/ 2 h 964"/>
                  <a:gd name="T4" fmla="*/ 2 w 1721"/>
                  <a:gd name="T5" fmla="*/ 0 h 964"/>
                  <a:gd name="T6" fmla="*/ 0 w 1721"/>
                  <a:gd name="T7" fmla="*/ 27 h 964"/>
                  <a:gd name="T8" fmla="*/ 53 w 1721"/>
                  <a:gd name="T9" fmla="*/ 30 h 964"/>
                  <a:gd name="T10" fmla="*/ 0 60000 65536"/>
                  <a:gd name="T11" fmla="*/ 0 60000 65536"/>
                  <a:gd name="T12" fmla="*/ 0 60000 65536"/>
                  <a:gd name="T13" fmla="*/ 0 60000 65536"/>
                  <a:gd name="T14" fmla="*/ 0 60000 65536"/>
                  <a:gd name="T15" fmla="*/ 0 w 1721"/>
                  <a:gd name="T16" fmla="*/ 0 h 964"/>
                  <a:gd name="T17" fmla="*/ 1721 w 1721"/>
                  <a:gd name="T18" fmla="*/ 964 h 964"/>
                </a:gdLst>
                <a:ahLst/>
                <a:cxnLst>
                  <a:cxn ang="T10">
                    <a:pos x="T0" y="T1"/>
                  </a:cxn>
                  <a:cxn ang="T11">
                    <a:pos x="T2" y="T3"/>
                  </a:cxn>
                  <a:cxn ang="T12">
                    <a:pos x="T4" y="T5"/>
                  </a:cxn>
                  <a:cxn ang="T13">
                    <a:pos x="T6" y="T7"/>
                  </a:cxn>
                  <a:cxn ang="T14">
                    <a:pos x="T8" y="T9"/>
                  </a:cxn>
                </a:cxnLst>
                <a:rect l="T15" t="T16" r="T17" b="T18"/>
                <a:pathLst>
                  <a:path w="1721" h="964">
                    <a:moveTo>
                      <a:pt x="1683" y="964"/>
                    </a:moveTo>
                    <a:lnTo>
                      <a:pt x="1721" y="73"/>
                    </a:lnTo>
                    <a:lnTo>
                      <a:pt x="38" y="0"/>
                    </a:lnTo>
                    <a:lnTo>
                      <a:pt x="0" y="893"/>
                    </a:lnTo>
                    <a:lnTo>
                      <a:pt x="1683" y="964"/>
                    </a:lnTo>
                    <a:close/>
                  </a:path>
                </a:pathLst>
              </a:custGeom>
              <a:solidFill>
                <a:srgbClr val="BFF9FF"/>
              </a:solidFill>
              <a:ln w="9525">
                <a:noFill/>
                <a:round/>
                <a:headEnd/>
                <a:tailEnd/>
              </a:ln>
            </p:spPr>
            <p:txBody>
              <a:bodyPr/>
              <a:lstStyle/>
              <a:p>
                <a:endParaRPr lang="en-US"/>
              </a:p>
            </p:txBody>
          </p:sp>
          <p:sp>
            <p:nvSpPr>
              <p:cNvPr id="185471" name="Freeform 72"/>
              <p:cNvSpPr>
                <a:spLocks/>
              </p:cNvSpPr>
              <p:nvPr/>
            </p:nvSpPr>
            <p:spPr bwMode="auto">
              <a:xfrm>
                <a:off x="2413" y="2640"/>
                <a:ext cx="840" cy="470"/>
              </a:xfrm>
              <a:custGeom>
                <a:avLst/>
                <a:gdLst>
                  <a:gd name="T0" fmla="*/ 52 w 1679"/>
                  <a:gd name="T1" fmla="*/ 30 h 939"/>
                  <a:gd name="T2" fmla="*/ 53 w 1679"/>
                  <a:gd name="T3" fmla="*/ 3 h 939"/>
                  <a:gd name="T4" fmla="*/ 2 w 1679"/>
                  <a:gd name="T5" fmla="*/ 0 h 939"/>
                  <a:gd name="T6" fmla="*/ 0 w 1679"/>
                  <a:gd name="T7" fmla="*/ 28 h 939"/>
                  <a:gd name="T8" fmla="*/ 52 w 1679"/>
                  <a:gd name="T9" fmla="*/ 30 h 939"/>
                  <a:gd name="T10" fmla="*/ 0 60000 65536"/>
                  <a:gd name="T11" fmla="*/ 0 60000 65536"/>
                  <a:gd name="T12" fmla="*/ 0 60000 65536"/>
                  <a:gd name="T13" fmla="*/ 0 60000 65536"/>
                  <a:gd name="T14" fmla="*/ 0 60000 65536"/>
                  <a:gd name="T15" fmla="*/ 0 w 1679"/>
                  <a:gd name="T16" fmla="*/ 0 h 939"/>
                  <a:gd name="T17" fmla="*/ 1679 w 1679"/>
                  <a:gd name="T18" fmla="*/ 939 h 939"/>
                </a:gdLst>
                <a:ahLst/>
                <a:cxnLst>
                  <a:cxn ang="T10">
                    <a:pos x="T0" y="T1"/>
                  </a:cxn>
                  <a:cxn ang="T11">
                    <a:pos x="T2" y="T3"/>
                  </a:cxn>
                  <a:cxn ang="T12">
                    <a:pos x="T4" y="T5"/>
                  </a:cxn>
                  <a:cxn ang="T13">
                    <a:pos x="T6" y="T7"/>
                  </a:cxn>
                  <a:cxn ang="T14">
                    <a:pos x="T8" y="T9"/>
                  </a:cxn>
                </a:cxnLst>
                <a:rect l="T15" t="T16" r="T17" b="T18"/>
                <a:pathLst>
                  <a:path w="1679" h="939">
                    <a:moveTo>
                      <a:pt x="1642" y="939"/>
                    </a:moveTo>
                    <a:lnTo>
                      <a:pt x="1679" y="69"/>
                    </a:lnTo>
                    <a:lnTo>
                      <a:pt x="37" y="0"/>
                    </a:lnTo>
                    <a:lnTo>
                      <a:pt x="0" y="869"/>
                    </a:lnTo>
                    <a:lnTo>
                      <a:pt x="1642" y="939"/>
                    </a:lnTo>
                    <a:close/>
                  </a:path>
                </a:pathLst>
              </a:custGeom>
              <a:solidFill>
                <a:srgbClr val="C1F9FF"/>
              </a:solidFill>
              <a:ln w="9525">
                <a:noFill/>
                <a:round/>
                <a:headEnd/>
                <a:tailEnd/>
              </a:ln>
            </p:spPr>
            <p:txBody>
              <a:bodyPr/>
              <a:lstStyle/>
              <a:p>
                <a:endParaRPr lang="en-US"/>
              </a:p>
            </p:txBody>
          </p:sp>
          <p:sp>
            <p:nvSpPr>
              <p:cNvPr id="185472" name="Freeform 73"/>
              <p:cNvSpPr>
                <a:spLocks/>
              </p:cNvSpPr>
              <p:nvPr/>
            </p:nvSpPr>
            <p:spPr bwMode="auto">
              <a:xfrm>
                <a:off x="2565" y="3511"/>
                <a:ext cx="37" cy="74"/>
              </a:xfrm>
              <a:custGeom>
                <a:avLst/>
                <a:gdLst>
                  <a:gd name="T0" fmla="*/ 0 w 74"/>
                  <a:gd name="T1" fmla="*/ 4 h 149"/>
                  <a:gd name="T2" fmla="*/ 1 w 74"/>
                  <a:gd name="T3" fmla="*/ 4 h 149"/>
                  <a:gd name="T4" fmla="*/ 1 w 74"/>
                  <a:gd name="T5" fmla="*/ 3 h 149"/>
                  <a:gd name="T6" fmla="*/ 1 w 74"/>
                  <a:gd name="T7" fmla="*/ 3 h 149"/>
                  <a:gd name="T8" fmla="*/ 1 w 74"/>
                  <a:gd name="T9" fmla="*/ 2 h 149"/>
                  <a:gd name="T10" fmla="*/ 2 w 74"/>
                  <a:gd name="T11" fmla="*/ 2 h 149"/>
                  <a:gd name="T12" fmla="*/ 2 w 74"/>
                  <a:gd name="T13" fmla="*/ 1 h 149"/>
                  <a:gd name="T14" fmla="*/ 2 w 74"/>
                  <a:gd name="T15" fmla="*/ 1 h 149"/>
                  <a:gd name="T16" fmla="*/ 2 w 74"/>
                  <a:gd name="T17" fmla="*/ 0 h 149"/>
                  <a:gd name="T18" fmla="*/ 2 w 74"/>
                  <a:gd name="T19" fmla="*/ 0 h 149"/>
                  <a:gd name="T20" fmla="*/ 2 w 74"/>
                  <a:gd name="T21" fmla="*/ 0 h 149"/>
                  <a:gd name="T22" fmla="*/ 1 w 74"/>
                  <a:gd name="T23" fmla="*/ 0 h 149"/>
                  <a:gd name="T24" fmla="*/ 1 w 74"/>
                  <a:gd name="T25" fmla="*/ 1 h 149"/>
                  <a:gd name="T26" fmla="*/ 1 w 74"/>
                  <a:gd name="T27" fmla="*/ 2 h 149"/>
                  <a:gd name="T28" fmla="*/ 1 w 74"/>
                  <a:gd name="T29" fmla="*/ 2 h 149"/>
                  <a:gd name="T30" fmla="*/ 1 w 74"/>
                  <a:gd name="T31" fmla="*/ 3 h 149"/>
                  <a:gd name="T32" fmla="*/ 1 w 74"/>
                  <a:gd name="T33" fmla="*/ 4 h 149"/>
                  <a:gd name="T34" fmla="*/ 0 w 74"/>
                  <a:gd name="T35" fmla="*/ 4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4"/>
                  <a:gd name="T55" fmla="*/ 0 h 149"/>
                  <a:gd name="T56" fmla="*/ 74 w 74"/>
                  <a:gd name="T57" fmla="*/ 149 h 1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4" h="149">
                    <a:moveTo>
                      <a:pt x="0" y="149"/>
                    </a:moveTo>
                    <a:lnTo>
                      <a:pt x="27" y="143"/>
                    </a:lnTo>
                    <a:lnTo>
                      <a:pt x="34" y="127"/>
                    </a:lnTo>
                    <a:lnTo>
                      <a:pt x="41" y="110"/>
                    </a:lnTo>
                    <a:lnTo>
                      <a:pt x="48" y="91"/>
                    </a:lnTo>
                    <a:lnTo>
                      <a:pt x="53" y="73"/>
                    </a:lnTo>
                    <a:lnTo>
                      <a:pt x="59" y="54"/>
                    </a:lnTo>
                    <a:lnTo>
                      <a:pt x="65" y="36"/>
                    </a:lnTo>
                    <a:lnTo>
                      <a:pt x="70" y="17"/>
                    </a:lnTo>
                    <a:lnTo>
                      <a:pt x="74" y="0"/>
                    </a:lnTo>
                    <a:lnTo>
                      <a:pt x="59" y="13"/>
                    </a:lnTo>
                    <a:lnTo>
                      <a:pt x="48" y="29"/>
                    </a:lnTo>
                    <a:lnTo>
                      <a:pt x="40" y="48"/>
                    </a:lnTo>
                    <a:lnTo>
                      <a:pt x="32" y="69"/>
                    </a:lnTo>
                    <a:lnTo>
                      <a:pt x="25" y="90"/>
                    </a:lnTo>
                    <a:lnTo>
                      <a:pt x="18" y="112"/>
                    </a:lnTo>
                    <a:lnTo>
                      <a:pt x="10" y="131"/>
                    </a:lnTo>
                    <a:lnTo>
                      <a:pt x="0" y="149"/>
                    </a:lnTo>
                    <a:close/>
                  </a:path>
                </a:pathLst>
              </a:custGeom>
              <a:solidFill>
                <a:srgbClr val="00D828"/>
              </a:solidFill>
              <a:ln w="9525">
                <a:noFill/>
                <a:round/>
                <a:headEnd/>
                <a:tailEnd/>
              </a:ln>
            </p:spPr>
            <p:txBody>
              <a:bodyPr/>
              <a:lstStyle/>
              <a:p>
                <a:endParaRPr lang="en-US"/>
              </a:p>
            </p:txBody>
          </p:sp>
          <p:sp>
            <p:nvSpPr>
              <p:cNvPr id="185473" name="Freeform 74"/>
              <p:cNvSpPr>
                <a:spLocks/>
              </p:cNvSpPr>
              <p:nvPr/>
            </p:nvSpPr>
            <p:spPr bwMode="auto">
              <a:xfrm>
                <a:off x="2615" y="3512"/>
                <a:ext cx="1" cy="1"/>
              </a:xfrm>
              <a:custGeom>
                <a:avLst/>
                <a:gdLst>
                  <a:gd name="T0" fmla="*/ 0 w 1"/>
                  <a:gd name="T1" fmla="*/ 1 h 2"/>
                  <a:gd name="T2" fmla="*/ 0 w 1"/>
                  <a:gd name="T3" fmla="*/ 1 h 2"/>
                  <a:gd name="T4" fmla="*/ 1 w 1"/>
                  <a:gd name="T5" fmla="*/ 0 h 2"/>
                  <a:gd name="T6" fmla="*/ 1 w 1"/>
                  <a:gd name="T7" fmla="*/ 0 h 2"/>
                  <a:gd name="T8" fmla="*/ 1 w 1"/>
                  <a:gd name="T9" fmla="*/ 0 h 2"/>
                  <a:gd name="T10" fmla="*/ 1 w 1"/>
                  <a:gd name="T11" fmla="*/ 0 h 2"/>
                  <a:gd name="T12" fmla="*/ 1 w 1"/>
                  <a:gd name="T13" fmla="*/ 0 h 2"/>
                  <a:gd name="T14" fmla="*/ 0 w 1"/>
                  <a:gd name="T15" fmla="*/ 0 h 2"/>
                  <a:gd name="T16" fmla="*/ 0 w 1"/>
                  <a:gd name="T17" fmla="*/ 1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2"/>
                  <a:gd name="T29" fmla="*/ 1 w 1"/>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2">
                    <a:moveTo>
                      <a:pt x="0" y="2"/>
                    </a:moveTo>
                    <a:lnTo>
                      <a:pt x="0" y="2"/>
                    </a:lnTo>
                    <a:lnTo>
                      <a:pt x="1" y="0"/>
                    </a:lnTo>
                    <a:lnTo>
                      <a:pt x="0" y="0"/>
                    </a:lnTo>
                    <a:lnTo>
                      <a:pt x="0" y="2"/>
                    </a:lnTo>
                    <a:close/>
                  </a:path>
                </a:pathLst>
              </a:custGeom>
              <a:solidFill>
                <a:srgbClr val="B25B00"/>
              </a:solidFill>
              <a:ln w="9525">
                <a:noFill/>
                <a:round/>
                <a:headEnd/>
                <a:tailEnd/>
              </a:ln>
            </p:spPr>
            <p:txBody>
              <a:bodyPr/>
              <a:lstStyle/>
              <a:p>
                <a:endParaRPr lang="en-US"/>
              </a:p>
            </p:txBody>
          </p:sp>
          <p:sp>
            <p:nvSpPr>
              <p:cNvPr id="185474" name="Freeform 75"/>
              <p:cNvSpPr>
                <a:spLocks/>
              </p:cNvSpPr>
              <p:nvPr/>
            </p:nvSpPr>
            <p:spPr bwMode="auto">
              <a:xfrm>
                <a:off x="2833" y="3455"/>
                <a:ext cx="77" cy="153"/>
              </a:xfrm>
              <a:custGeom>
                <a:avLst/>
                <a:gdLst>
                  <a:gd name="T0" fmla="*/ 0 w 155"/>
                  <a:gd name="T1" fmla="*/ 9 h 307"/>
                  <a:gd name="T2" fmla="*/ 0 w 155"/>
                  <a:gd name="T3" fmla="*/ 9 h 307"/>
                  <a:gd name="T4" fmla="*/ 0 w 155"/>
                  <a:gd name="T5" fmla="*/ 9 h 307"/>
                  <a:gd name="T6" fmla="*/ 0 w 155"/>
                  <a:gd name="T7" fmla="*/ 9 h 307"/>
                  <a:gd name="T8" fmla="*/ 1 w 155"/>
                  <a:gd name="T9" fmla="*/ 9 h 307"/>
                  <a:gd name="T10" fmla="*/ 1 w 155"/>
                  <a:gd name="T11" fmla="*/ 9 h 307"/>
                  <a:gd name="T12" fmla="*/ 1 w 155"/>
                  <a:gd name="T13" fmla="*/ 9 h 307"/>
                  <a:gd name="T14" fmla="*/ 2 w 155"/>
                  <a:gd name="T15" fmla="*/ 8 h 307"/>
                  <a:gd name="T16" fmla="*/ 2 w 155"/>
                  <a:gd name="T17" fmla="*/ 8 h 307"/>
                  <a:gd name="T18" fmla="*/ 2 w 155"/>
                  <a:gd name="T19" fmla="*/ 8 h 307"/>
                  <a:gd name="T20" fmla="*/ 2 w 155"/>
                  <a:gd name="T21" fmla="*/ 8 h 307"/>
                  <a:gd name="T22" fmla="*/ 2 w 155"/>
                  <a:gd name="T23" fmla="*/ 8 h 307"/>
                  <a:gd name="T24" fmla="*/ 2 w 155"/>
                  <a:gd name="T25" fmla="*/ 8 h 307"/>
                  <a:gd name="T26" fmla="*/ 2 w 155"/>
                  <a:gd name="T27" fmla="*/ 8 h 307"/>
                  <a:gd name="T28" fmla="*/ 2 w 155"/>
                  <a:gd name="T29" fmla="*/ 8 h 307"/>
                  <a:gd name="T30" fmla="*/ 2 w 155"/>
                  <a:gd name="T31" fmla="*/ 8 h 307"/>
                  <a:gd name="T32" fmla="*/ 1 w 155"/>
                  <a:gd name="T33" fmla="*/ 8 h 307"/>
                  <a:gd name="T34" fmla="*/ 1 w 155"/>
                  <a:gd name="T35" fmla="*/ 8 h 307"/>
                  <a:gd name="T36" fmla="*/ 1 w 155"/>
                  <a:gd name="T37" fmla="*/ 8 h 307"/>
                  <a:gd name="T38" fmla="*/ 1 w 155"/>
                  <a:gd name="T39" fmla="*/ 8 h 307"/>
                  <a:gd name="T40" fmla="*/ 1 w 155"/>
                  <a:gd name="T41" fmla="*/ 8 h 307"/>
                  <a:gd name="T42" fmla="*/ 1 w 155"/>
                  <a:gd name="T43" fmla="*/ 7 h 307"/>
                  <a:gd name="T44" fmla="*/ 1 w 155"/>
                  <a:gd name="T45" fmla="*/ 6 h 307"/>
                  <a:gd name="T46" fmla="*/ 2 w 155"/>
                  <a:gd name="T47" fmla="*/ 5 h 307"/>
                  <a:gd name="T48" fmla="*/ 2 w 155"/>
                  <a:gd name="T49" fmla="*/ 4 h 307"/>
                  <a:gd name="T50" fmla="*/ 3 w 155"/>
                  <a:gd name="T51" fmla="*/ 3 h 307"/>
                  <a:gd name="T52" fmla="*/ 3 w 155"/>
                  <a:gd name="T53" fmla="*/ 2 h 307"/>
                  <a:gd name="T54" fmla="*/ 4 w 155"/>
                  <a:gd name="T55" fmla="*/ 0 h 307"/>
                  <a:gd name="T56" fmla="*/ 4 w 155"/>
                  <a:gd name="T57" fmla="*/ 0 h 307"/>
                  <a:gd name="T58" fmla="*/ 4 w 155"/>
                  <a:gd name="T59" fmla="*/ 0 h 307"/>
                  <a:gd name="T60" fmla="*/ 4 w 155"/>
                  <a:gd name="T61" fmla="*/ 0 h 307"/>
                  <a:gd name="T62" fmla="*/ 3 w 155"/>
                  <a:gd name="T63" fmla="*/ 1 h 307"/>
                  <a:gd name="T64" fmla="*/ 2 w 155"/>
                  <a:gd name="T65" fmla="*/ 2 h 307"/>
                  <a:gd name="T66" fmla="*/ 1 w 155"/>
                  <a:gd name="T67" fmla="*/ 4 h 307"/>
                  <a:gd name="T68" fmla="*/ 0 w 155"/>
                  <a:gd name="T69" fmla="*/ 5 h 307"/>
                  <a:gd name="T70" fmla="*/ 0 w 155"/>
                  <a:gd name="T71" fmla="*/ 7 h 307"/>
                  <a:gd name="T72" fmla="*/ 0 w 155"/>
                  <a:gd name="T73" fmla="*/ 9 h 30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5"/>
                  <a:gd name="T112" fmla="*/ 0 h 307"/>
                  <a:gd name="T113" fmla="*/ 155 w 155"/>
                  <a:gd name="T114" fmla="*/ 307 h 30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5" h="307">
                    <a:moveTo>
                      <a:pt x="0" y="304"/>
                    </a:moveTo>
                    <a:lnTo>
                      <a:pt x="8" y="307"/>
                    </a:lnTo>
                    <a:lnTo>
                      <a:pt x="19" y="305"/>
                    </a:lnTo>
                    <a:lnTo>
                      <a:pt x="29" y="302"/>
                    </a:lnTo>
                    <a:lnTo>
                      <a:pt x="41" y="299"/>
                    </a:lnTo>
                    <a:lnTo>
                      <a:pt x="51" y="293"/>
                    </a:lnTo>
                    <a:lnTo>
                      <a:pt x="61" y="288"/>
                    </a:lnTo>
                    <a:lnTo>
                      <a:pt x="72" y="284"/>
                    </a:lnTo>
                    <a:lnTo>
                      <a:pt x="80" y="280"/>
                    </a:lnTo>
                    <a:lnTo>
                      <a:pt x="81" y="278"/>
                    </a:lnTo>
                    <a:lnTo>
                      <a:pt x="82" y="275"/>
                    </a:lnTo>
                    <a:lnTo>
                      <a:pt x="83" y="273"/>
                    </a:lnTo>
                    <a:lnTo>
                      <a:pt x="84" y="271"/>
                    </a:lnTo>
                    <a:lnTo>
                      <a:pt x="79" y="272"/>
                    </a:lnTo>
                    <a:lnTo>
                      <a:pt x="72" y="274"/>
                    </a:lnTo>
                    <a:lnTo>
                      <a:pt x="64" y="275"/>
                    </a:lnTo>
                    <a:lnTo>
                      <a:pt x="57" y="278"/>
                    </a:lnTo>
                    <a:lnTo>
                      <a:pt x="51" y="279"/>
                    </a:lnTo>
                    <a:lnTo>
                      <a:pt x="46" y="279"/>
                    </a:lnTo>
                    <a:lnTo>
                      <a:pt x="43" y="277"/>
                    </a:lnTo>
                    <a:lnTo>
                      <a:pt x="42" y="272"/>
                    </a:lnTo>
                    <a:lnTo>
                      <a:pt x="46" y="235"/>
                    </a:lnTo>
                    <a:lnTo>
                      <a:pt x="57" y="199"/>
                    </a:lnTo>
                    <a:lnTo>
                      <a:pt x="72" y="165"/>
                    </a:lnTo>
                    <a:lnTo>
                      <a:pt x="89" y="130"/>
                    </a:lnTo>
                    <a:lnTo>
                      <a:pt x="107" y="97"/>
                    </a:lnTo>
                    <a:lnTo>
                      <a:pt x="125" y="64"/>
                    </a:lnTo>
                    <a:lnTo>
                      <a:pt x="141" y="31"/>
                    </a:lnTo>
                    <a:lnTo>
                      <a:pt x="155" y="0"/>
                    </a:lnTo>
                    <a:lnTo>
                      <a:pt x="149" y="3"/>
                    </a:lnTo>
                    <a:lnTo>
                      <a:pt x="133" y="20"/>
                    </a:lnTo>
                    <a:lnTo>
                      <a:pt x="107" y="49"/>
                    </a:lnTo>
                    <a:lnTo>
                      <a:pt x="80" y="88"/>
                    </a:lnTo>
                    <a:lnTo>
                      <a:pt x="50" y="135"/>
                    </a:lnTo>
                    <a:lnTo>
                      <a:pt x="26" y="188"/>
                    </a:lnTo>
                    <a:lnTo>
                      <a:pt x="7" y="246"/>
                    </a:lnTo>
                    <a:lnTo>
                      <a:pt x="0" y="304"/>
                    </a:lnTo>
                    <a:close/>
                  </a:path>
                </a:pathLst>
              </a:custGeom>
              <a:solidFill>
                <a:srgbClr val="00D828"/>
              </a:solidFill>
              <a:ln w="9525">
                <a:noFill/>
                <a:round/>
                <a:headEnd/>
                <a:tailEnd/>
              </a:ln>
            </p:spPr>
            <p:txBody>
              <a:bodyPr/>
              <a:lstStyle/>
              <a:p>
                <a:endParaRPr lang="en-US"/>
              </a:p>
            </p:txBody>
          </p:sp>
          <p:sp>
            <p:nvSpPr>
              <p:cNvPr id="185475" name="Freeform 76"/>
              <p:cNvSpPr>
                <a:spLocks/>
              </p:cNvSpPr>
              <p:nvPr/>
            </p:nvSpPr>
            <p:spPr bwMode="auto">
              <a:xfrm>
                <a:off x="2641" y="3456"/>
                <a:ext cx="14" cy="121"/>
              </a:xfrm>
              <a:custGeom>
                <a:avLst/>
                <a:gdLst>
                  <a:gd name="T0" fmla="*/ 0 w 26"/>
                  <a:gd name="T1" fmla="*/ 7 h 243"/>
                  <a:gd name="T2" fmla="*/ 1 w 26"/>
                  <a:gd name="T3" fmla="*/ 6 h 243"/>
                  <a:gd name="T4" fmla="*/ 1 w 26"/>
                  <a:gd name="T5" fmla="*/ 5 h 243"/>
                  <a:gd name="T6" fmla="*/ 1 w 26"/>
                  <a:gd name="T7" fmla="*/ 4 h 243"/>
                  <a:gd name="T8" fmla="*/ 1 w 26"/>
                  <a:gd name="T9" fmla="*/ 3 h 243"/>
                  <a:gd name="T10" fmla="*/ 1 w 26"/>
                  <a:gd name="T11" fmla="*/ 2 h 243"/>
                  <a:gd name="T12" fmla="*/ 1 w 26"/>
                  <a:gd name="T13" fmla="*/ 1 h 243"/>
                  <a:gd name="T14" fmla="*/ 1 w 26"/>
                  <a:gd name="T15" fmla="*/ 0 h 243"/>
                  <a:gd name="T16" fmla="*/ 1 w 26"/>
                  <a:gd name="T17" fmla="*/ 0 h 243"/>
                  <a:gd name="T18" fmla="*/ 1 w 26"/>
                  <a:gd name="T19" fmla="*/ 0 h 243"/>
                  <a:gd name="T20" fmla="*/ 1 w 26"/>
                  <a:gd name="T21" fmla="*/ 1 h 243"/>
                  <a:gd name="T22" fmla="*/ 1 w 26"/>
                  <a:gd name="T23" fmla="*/ 2 h 243"/>
                  <a:gd name="T24" fmla="*/ 1 w 26"/>
                  <a:gd name="T25" fmla="*/ 3 h 243"/>
                  <a:gd name="T26" fmla="*/ 1 w 26"/>
                  <a:gd name="T27" fmla="*/ 4 h 243"/>
                  <a:gd name="T28" fmla="*/ 1 w 26"/>
                  <a:gd name="T29" fmla="*/ 5 h 243"/>
                  <a:gd name="T30" fmla="*/ 1 w 26"/>
                  <a:gd name="T31" fmla="*/ 6 h 243"/>
                  <a:gd name="T32" fmla="*/ 0 w 26"/>
                  <a:gd name="T33" fmla="*/ 7 h 2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243"/>
                  <a:gd name="T53" fmla="*/ 26 w 26"/>
                  <a:gd name="T54" fmla="*/ 243 h 2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243">
                    <a:moveTo>
                      <a:pt x="0" y="243"/>
                    </a:moveTo>
                    <a:lnTo>
                      <a:pt x="15" y="217"/>
                    </a:lnTo>
                    <a:lnTo>
                      <a:pt x="23" y="188"/>
                    </a:lnTo>
                    <a:lnTo>
                      <a:pt x="26" y="158"/>
                    </a:lnTo>
                    <a:lnTo>
                      <a:pt x="26" y="126"/>
                    </a:lnTo>
                    <a:lnTo>
                      <a:pt x="25" y="94"/>
                    </a:lnTo>
                    <a:lnTo>
                      <a:pt x="23" y="61"/>
                    </a:lnTo>
                    <a:lnTo>
                      <a:pt x="23" y="29"/>
                    </a:lnTo>
                    <a:lnTo>
                      <a:pt x="25" y="0"/>
                    </a:lnTo>
                    <a:lnTo>
                      <a:pt x="12" y="26"/>
                    </a:lnTo>
                    <a:lnTo>
                      <a:pt x="5" y="55"/>
                    </a:lnTo>
                    <a:lnTo>
                      <a:pt x="3" y="85"/>
                    </a:lnTo>
                    <a:lnTo>
                      <a:pt x="3" y="116"/>
                    </a:lnTo>
                    <a:lnTo>
                      <a:pt x="4" y="148"/>
                    </a:lnTo>
                    <a:lnTo>
                      <a:pt x="5" y="180"/>
                    </a:lnTo>
                    <a:lnTo>
                      <a:pt x="4" y="211"/>
                    </a:lnTo>
                    <a:lnTo>
                      <a:pt x="0" y="243"/>
                    </a:lnTo>
                    <a:close/>
                  </a:path>
                </a:pathLst>
              </a:custGeom>
              <a:solidFill>
                <a:srgbClr val="66FF7C"/>
              </a:solidFill>
              <a:ln w="9525">
                <a:noFill/>
                <a:round/>
                <a:headEnd/>
                <a:tailEnd/>
              </a:ln>
            </p:spPr>
            <p:txBody>
              <a:bodyPr/>
              <a:lstStyle/>
              <a:p>
                <a:endParaRPr lang="en-US"/>
              </a:p>
            </p:txBody>
          </p:sp>
          <p:sp>
            <p:nvSpPr>
              <p:cNvPr id="185476" name="Freeform 77"/>
              <p:cNvSpPr>
                <a:spLocks/>
              </p:cNvSpPr>
              <p:nvPr/>
            </p:nvSpPr>
            <p:spPr bwMode="auto">
              <a:xfrm>
                <a:off x="2877" y="3451"/>
                <a:ext cx="71" cy="112"/>
              </a:xfrm>
              <a:custGeom>
                <a:avLst/>
                <a:gdLst>
                  <a:gd name="T0" fmla="*/ 0 w 142"/>
                  <a:gd name="T1" fmla="*/ 7 h 225"/>
                  <a:gd name="T2" fmla="*/ 1 w 142"/>
                  <a:gd name="T3" fmla="*/ 6 h 225"/>
                  <a:gd name="T4" fmla="*/ 2 w 142"/>
                  <a:gd name="T5" fmla="*/ 6 h 225"/>
                  <a:gd name="T6" fmla="*/ 2 w 142"/>
                  <a:gd name="T7" fmla="*/ 5 h 225"/>
                  <a:gd name="T8" fmla="*/ 3 w 142"/>
                  <a:gd name="T9" fmla="*/ 4 h 225"/>
                  <a:gd name="T10" fmla="*/ 3 w 142"/>
                  <a:gd name="T11" fmla="*/ 3 h 225"/>
                  <a:gd name="T12" fmla="*/ 3 w 142"/>
                  <a:gd name="T13" fmla="*/ 1 h 225"/>
                  <a:gd name="T14" fmla="*/ 4 w 142"/>
                  <a:gd name="T15" fmla="*/ 0 h 225"/>
                  <a:gd name="T16" fmla="*/ 4 w 142"/>
                  <a:gd name="T17" fmla="*/ 0 h 225"/>
                  <a:gd name="T18" fmla="*/ 3 w 142"/>
                  <a:gd name="T19" fmla="*/ 0 h 225"/>
                  <a:gd name="T20" fmla="*/ 3 w 142"/>
                  <a:gd name="T21" fmla="*/ 1 h 225"/>
                  <a:gd name="T22" fmla="*/ 2 w 142"/>
                  <a:gd name="T23" fmla="*/ 2 h 225"/>
                  <a:gd name="T24" fmla="*/ 2 w 142"/>
                  <a:gd name="T25" fmla="*/ 3 h 225"/>
                  <a:gd name="T26" fmla="*/ 1 w 142"/>
                  <a:gd name="T27" fmla="*/ 4 h 225"/>
                  <a:gd name="T28" fmla="*/ 1 w 142"/>
                  <a:gd name="T29" fmla="*/ 5 h 225"/>
                  <a:gd name="T30" fmla="*/ 1 w 142"/>
                  <a:gd name="T31" fmla="*/ 6 h 225"/>
                  <a:gd name="T32" fmla="*/ 0 w 142"/>
                  <a:gd name="T33" fmla="*/ 7 h 2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225"/>
                  <a:gd name="T53" fmla="*/ 142 w 142"/>
                  <a:gd name="T54" fmla="*/ 225 h 2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225">
                    <a:moveTo>
                      <a:pt x="0" y="225"/>
                    </a:moveTo>
                    <a:lnTo>
                      <a:pt x="26" y="213"/>
                    </a:lnTo>
                    <a:lnTo>
                      <a:pt x="50" y="193"/>
                    </a:lnTo>
                    <a:lnTo>
                      <a:pt x="68" y="165"/>
                    </a:lnTo>
                    <a:lnTo>
                      <a:pt x="84" y="132"/>
                    </a:lnTo>
                    <a:lnTo>
                      <a:pt x="98" y="96"/>
                    </a:lnTo>
                    <a:lnTo>
                      <a:pt x="112" y="60"/>
                    </a:lnTo>
                    <a:lnTo>
                      <a:pt x="126" y="28"/>
                    </a:lnTo>
                    <a:lnTo>
                      <a:pt x="142" y="0"/>
                    </a:lnTo>
                    <a:lnTo>
                      <a:pt x="112" y="22"/>
                    </a:lnTo>
                    <a:lnTo>
                      <a:pt x="89" y="48"/>
                    </a:lnTo>
                    <a:lnTo>
                      <a:pt x="70" y="76"/>
                    </a:lnTo>
                    <a:lnTo>
                      <a:pt x="55" y="107"/>
                    </a:lnTo>
                    <a:lnTo>
                      <a:pt x="43" y="139"/>
                    </a:lnTo>
                    <a:lnTo>
                      <a:pt x="30" y="170"/>
                    </a:lnTo>
                    <a:lnTo>
                      <a:pt x="16" y="198"/>
                    </a:lnTo>
                    <a:lnTo>
                      <a:pt x="0" y="225"/>
                    </a:lnTo>
                    <a:close/>
                  </a:path>
                </a:pathLst>
              </a:custGeom>
              <a:solidFill>
                <a:srgbClr val="66FF7C"/>
              </a:solidFill>
              <a:ln w="9525">
                <a:noFill/>
                <a:round/>
                <a:headEnd/>
                <a:tailEnd/>
              </a:ln>
            </p:spPr>
            <p:txBody>
              <a:bodyPr/>
              <a:lstStyle/>
              <a:p>
                <a:endParaRPr lang="en-US"/>
              </a:p>
            </p:txBody>
          </p:sp>
          <p:sp>
            <p:nvSpPr>
              <p:cNvPr id="185477" name="Freeform 78"/>
              <p:cNvSpPr>
                <a:spLocks/>
              </p:cNvSpPr>
              <p:nvPr/>
            </p:nvSpPr>
            <p:spPr bwMode="auto">
              <a:xfrm>
                <a:off x="2368" y="3379"/>
                <a:ext cx="64" cy="104"/>
              </a:xfrm>
              <a:custGeom>
                <a:avLst/>
                <a:gdLst>
                  <a:gd name="T0" fmla="*/ 4 w 128"/>
                  <a:gd name="T1" fmla="*/ 6 h 209"/>
                  <a:gd name="T2" fmla="*/ 3 w 128"/>
                  <a:gd name="T3" fmla="*/ 6 h 209"/>
                  <a:gd name="T4" fmla="*/ 3 w 128"/>
                  <a:gd name="T5" fmla="*/ 5 h 209"/>
                  <a:gd name="T6" fmla="*/ 2 w 128"/>
                  <a:gd name="T7" fmla="*/ 4 h 209"/>
                  <a:gd name="T8" fmla="*/ 2 w 128"/>
                  <a:gd name="T9" fmla="*/ 3 h 209"/>
                  <a:gd name="T10" fmla="*/ 1 w 128"/>
                  <a:gd name="T11" fmla="*/ 2 h 209"/>
                  <a:gd name="T12" fmla="*/ 1 w 128"/>
                  <a:gd name="T13" fmla="*/ 1 h 209"/>
                  <a:gd name="T14" fmla="*/ 1 w 128"/>
                  <a:gd name="T15" fmla="*/ 0 h 209"/>
                  <a:gd name="T16" fmla="*/ 0 w 128"/>
                  <a:gd name="T17" fmla="*/ 0 h 209"/>
                  <a:gd name="T18" fmla="*/ 1 w 128"/>
                  <a:gd name="T19" fmla="*/ 0 h 209"/>
                  <a:gd name="T20" fmla="*/ 1 w 128"/>
                  <a:gd name="T21" fmla="*/ 1 h 209"/>
                  <a:gd name="T22" fmla="*/ 2 w 128"/>
                  <a:gd name="T23" fmla="*/ 1 h 209"/>
                  <a:gd name="T24" fmla="*/ 2 w 128"/>
                  <a:gd name="T25" fmla="*/ 2 h 209"/>
                  <a:gd name="T26" fmla="*/ 3 w 128"/>
                  <a:gd name="T27" fmla="*/ 3 h 209"/>
                  <a:gd name="T28" fmla="*/ 3 w 128"/>
                  <a:gd name="T29" fmla="*/ 4 h 209"/>
                  <a:gd name="T30" fmla="*/ 3 w 128"/>
                  <a:gd name="T31" fmla="*/ 5 h 209"/>
                  <a:gd name="T32" fmla="*/ 4 w 128"/>
                  <a:gd name="T33" fmla="*/ 6 h 2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209"/>
                  <a:gd name="T53" fmla="*/ 128 w 128"/>
                  <a:gd name="T54" fmla="*/ 209 h 20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209">
                    <a:moveTo>
                      <a:pt x="128" y="209"/>
                    </a:moveTo>
                    <a:lnTo>
                      <a:pt x="104" y="193"/>
                    </a:lnTo>
                    <a:lnTo>
                      <a:pt x="85" y="171"/>
                    </a:lnTo>
                    <a:lnTo>
                      <a:pt x="67" y="144"/>
                    </a:lnTo>
                    <a:lnTo>
                      <a:pt x="55" y="116"/>
                    </a:lnTo>
                    <a:lnTo>
                      <a:pt x="42" y="86"/>
                    </a:lnTo>
                    <a:lnTo>
                      <a:pt x="29" y="56"/>
                    </a:lnTo>
                    <a:lnTo>
                      <a:pt x="15" y="27"/>
                    </a:lnTo>
                    <a:lnTo>
                      <a:pt x="0" y="0"/>
                    </a:lnTo>
                    <a:lnTo>
                      <a:pt x="27" y="15"/>
                    </a:lnTo>
                    <a:lnTo>
                      <a:pt x="48" y="36"/>
                    </a:lnTo>
                    <a:lnTo>
                      <a:pt x="64" y="63"/>
                    </a:lnTo>
                    <a:lnTo>
                      <a:pt x="76" y="91"/>
                    </a:lnTo>
                    <a:lnTo>
                      <a:pt x="87" y="122"/>
                    </a:lnTo>
                    <a:lnTo>
                      <a:pt x="98" y="152"/>
                    </a:lnTo>
                    <a:lnTo>
                      <a:pt x="112" y="182"/>
                    </a:lnTo>
                    <a:lnTo>
                      <a:pt x="128" y="209"/>
                    </a:lnTo>
                    <a:close/>
                  </a:path>
                </a:pathLst>
              </a:custGeom>
              <a:solidFill>
                <a:srgbClr val="66FF7C"/>
              </a:solidFill>
              <a:ln w="9525">
                <a:noFill/>
                <a:round/>
                <a:headEnd/>
                <a:tailEnd/>
              </a:ln>
            </p:spPr>
            <p:txBody>
              <a:bodyPr/>
              <a:lstStyle/>
              <a:p>
                <a:endParaRPr lang="en-US"/>
              </a:p>
            </p:txBody>
          </p:sp>
          <p:sp>
            <p:nvSpPr>
              <p:cNvPr id="185478" name="Freeform 79"/>
              <p:cNvSpPr>
                <a:spLocks/>
              </p:cNvSpPr>
              <p:nvPr/>
            </p:nvSpPr>
            <p:spPr bwMode="auto">
              <a:xfrm>
                <a:off x="2679" y="3425"/>
                <a:ext cx="233" cy="195"/>
              </a:xfrm>
              <a:custGeom>
                <a:avLst/>
                <a:gdLst>
                  <a:gd name="T0" fmla="*/ 14 w 466"/>
                  <a:gd name="T1" fmla="*/ 0 h 391"/>
                  <a:gd name="T2" fmla="*/ 13 w 466"/>
                  <a:gd name="T3" fmla="*/ 1 h 391"/>
                  <a:gd name="T4" fmla="*/ 12 w 466"/>
                  <a:gd name="T5" fmla="*/ 1 h 391"/>
                  <a:gd name="T6" fmla="*/ 11 w 466"/>
                  <a:gd name="T7" fmla="*/ 2 h 391"/>
                  <a:gd name="T8" fmla="*/ 10 w 466"/>
                  <a:gd name="T9" fmla="*/ 3 h 391"/>
                  <a:gd name="T10" fmla="*/ 9 w 466"/>
                  <a:gd name="T11" fmla="*/ 4 h 391"/>
                  <a:gd name="T12" fmla="*/ 8 w 466"/>
                  <a:gd name="T13" fmla="*/ 6 h 391"/>
                  <a:gd name="T14" fmla="*/ 7 w 466"/>
                  <a:gd name="T15" fmla="*/ 7 h 391"/>
                  <a:gd name="T16" fmla="*/ 7 w 466"/>
                  <a:gd name="T17" fmla="*/ 8 h 391"/>
                  <a:gd name="T18" fmla="*/ 7 w 466"/>
                  <a:gd name="T19" fmla="*/ 10 h 391"/>
                  <a:gd name="T20" fmla="*/ 6 w 466"/>
                  <a:gd name="T21" fmla="*/ 10 h 391"/>
                  <a:gd name="T22" fmla="*/ 5 w 466"/>
                  <a:gd name="T23" fmla="*/ 9 h 391"/>
                  <a:gd name="T24" fmla="*/ 5 w 466"/>
                  <a:gd name="T25" fmla="*/ 8 h 391"/>
                  <a:gd name="T26" fmla="*/ 4 w 466"/>
                  <a:gd name="T27" fmla="*/ 7 h 391"/>
                  <a:gd name="T28" fmla="*/ 3 w 466"/>
                  <a:gd name="T29" fmla="*/ 6 h 391"/>
                  <a:gd name="T30" fmla="*/ 2 w 466"/>
                  <a:gd name="T31" fmla="*/ 4 h 391"/>
                  <a:gd name="T32" fmla="*/ 1 w 466"/>
                  <a:gd name="T33" fmla="*/ 3 h 391"/>
                  <a:gd name="T34" fmla="*/ 1 w 466"/>
                  <a:gd name="T35" fmla="*/ 2 h 391"/>
                  <a:gd name="T36" fmla="*/ 1 w 466"/>
                  <a:gd name="T37" fmla="*/ 2 h 391"/>
                  <a:gd name="T38" fmla="*/ 1 w 466"/>
                  <a:gd name="T39" fmla="*/ 3 h 391"/>
                  <a:gd name="T40" fmla="*/ 1 w 466"/>
                  <a:gd name="T41" fmla="*/ 5 h 391"/>
                  <a:gd name="T42" fmla="*/ 2 w 466"/>
                  <a:gd name="T43" fmla="*/ 6 h 391"/>
                  <a:gd name="T44" fmla="*/ 3 w 466"/>
                  <a:gd name="T45" fmla="*/ 7 h 391"/>
                  <a:gd name="T46" fmla="*/ 4 w 466"/>
                  <a:gd name="T47" fmla="*/ 9 h 391"/>
                  <a:gd name="T48" fmla="*/ 5 w 466"/>
                  <a:gd name="T49" fmla="*/ 10 h 391"/>
                  <a:gd name="T50" fmla="*/ 6 w 466"/>
                  <a:gd name="T51" fmla="*/ 11 h 391"/>
                  <a:gd name="T52" fmla="*/ 7 w 466"/>
                  <a:gd name="T53" fmla="*/ 11 h 391"/>
                  <a:gd name="T54" fmla="*/ 7 w 466"/>
                  <a:gd name="T55" fmla="*/ 11 h 391"/>
                  <a:gd name="T56" fmla="*/ 7 w 466"/>
                  <a:gd name="T57" fmla="*/ 9 h 391"/>
                  <a:gd name="T58" fmla="*/ 9 w 466"/>
                  <a:gd name="T59" fmla="*/ 7 h 391"/>
                  <a:gd name="T60" fmla="*/ 10 w 466"/>
                  <a:gd name="T61" fmla="*/ 5 h 391"/>
                  <a:gd name="T62" fmla="*/ 11 w 466"/>
                  <a:gd name="T63" fmla="*/ 4 h 391"/>
                  <a:gd name="T64" fmla="*/ 13 w 466"/>
                  <a:gd name="T65" fmla="*/ 2 h 391"/>
                  <a:gd name="T66" fmla="*/ 14 w 466"/>
                  <a:gd name="T67" fmla="*/ 1 h 391"/>
                  <a:gd name="T68" fmla="*/ 15 w 466"/>
                  <a:gd name="T69" fmla="*/ 0 h 391"/>
                  <a:gd name="T70" fmla="*/ 15 w 466"/>
                  <a:gd name="T71" fmla="*/ 0 h 3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6"/>
                  <a:gd name="T109" fmla="*/ 0 h 391"/>
                  <a:gd name="T110" fmla="*/ 466 w 466"/>
                  <a:gd name="T111" fmla="*/ 391 h 39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6" h="391">
                    <a:moveTo>
                      <a:pt x="466" y="0"/>
                    </a:moveTo>
                    <a:lnTo>
                      <a:pt x="444" y="10"/>
                    </a:lnTo>
                    <a:lnTo>
                      <a:pt x="424" y="21"/>
                    </a:lnTo>
                    <a:lnTo>
                      <a:pt x="404" y="33"/>
                    </a:lnTo>
                    <a:lnTo>
                      <a:pt x="384" y="45"/>
                    </a:lnTo>
                    <a:lnTo>
                      <a:pt x="367" y="59"/>
                    </a:lnTo>
                    <a:lnTo>
                      <a:pt x="350" y="73"/>
                    </a:lnTo>
                    <a:lnTo>
                      <a:pt x="334" y="89"/>
                    </a:lnTo>
                    <a:lnTo>
                      <a:pt x="319" y="105"/>
                    </a:lnTo>
                    <a:lnTo>
                      <a:pt x="304" y="121"/>
                    </a:lnTo>
                    <a:lnTo>
                      <a:pt x="290" y="140"/>
                    </a:lnTo>
                    <a:lnTo>
                      <a:pt x="277" y="158"/>
                    </a:lnTo>
                    <a:lnTo>
                      <a:pt x="265" y="177"/>
                    </a:lnTo>
                    <a:lnTo>
                      <a:pt x="253" y="196"/>
                    </a:lnTo>
                    <a:lnTo>
                      <a:pt x="242" y="217"/>
                    </a:lnTo>
                    <a:lnTo>
                      <a:pt x="231" y="238"/>
                    </a:lnTo>
                    <a:lnTo>
                      <a:pt x="222" y="258"/>
                    </a:lnTo>
                    <a:lnTo>
                      <a:pt x="214" y="285"/>
                    </a:lnTo>
                    <a:lnTo>
                      <a:pt x="209" y="314"/>
                    </a:lnTo>
                    <a:lnTo>
                      <a:pt x="206" y="342"/>
                    </a:lnTo>
                    <a:lnTo>
                      <a:pt x="200" y="370"/>
                    </a:lnTo>
                    <a:lnTo>
                      <a:pt x="186" y="350"/>
                    </a:lnTo>
                    <a:lnTo>
                      <a:pt x="172" y="330"/>
                    </a:lnTo>
                    <a:lnTo>
                      <a:pt x="159" y="311"/>
                    </a:lnTo>
                    <a:lnTo>
                      <a:pt x="145" y="292"/>
                    </a:lnTo>
                    <a:lnTo>
                      <a:pt x="131" y="272"/>
                    </a:lnTo>
                    <a:lnTo>
                      <a:pt x="117" y="254"/>
                    </a:lnTo>
                    <a:lnTo>
                      <a:pt x="104" y="235"/>
                    </a:lnTo>
                    <a:lnTo>
                      <a:pt x="91" y="216"/>
                    </a:lnTo>
                    <a:lnTo>
                      <a:pt x="78" y="197"/>
                    </a:lnTo>
                    <a:lnTo>
                      <a:pt x="65" y="178"/>
                    </a:lnTo>
                    <a:lnTo>
                      <a:pt x="53" y="158"/>
                    </a:lnTo>
                    <a:lnTo>
                      <a:pt x="41" y="139"/>
                    </a:lnTo>
                    <a:lnTo>
                      <a:pt x="30" y="119"/>
                    </a:lnTo>
                    <a:lnTo>
                      <a:pt x="19" y="98"/>
                    </a:lnTo>
                    <a:lnTo>
                      <a:pt x="9" y="78"/>
                    </a:lnTo>
                    <a:lnTo>
                      <a:pt x="0" y="56"/>
                    </a:lnTo>
                    <a:lnTo>
                      <a:pt x="2" y="80"/>
                    </a:lnTo>
                    <a:lnTo>
                      <a:pt x="5" y="104"/>
                    </a:lnTo>
                    <a:lnTo>
                      <a:pt x="11" y="127"/>
                    </a:lnTo>
                    <a:lnTo>
                      <a:pt x="18" y="149"/>
                    </a:lnTo>
                    <a:lnTo>
                      <a:pt x="26" y="170"/>
                    </a:lnTo>
                    <a:lnTo>
                      <a:pt x="36" y="190"/>
                    </a:lnTo>
                    <a:lnTo>
                      <a:pt x="47" y="211"/>
                    </a:lnTo>
                    <a:lnTo>
                      <a:pt x="60" y="231"/>
                    </a:lnTo>
                    <a:lnTo>
                      <a:pt x="73" y="250"/>
                    </a:lnTo>
                    <a:lnTo>
                      <a:pt x="88" y="270"/>
                    </a:lnTo>
                    <a:lnTo>
                      <a:pt x="103" y="289"/>
                    </a:lnTo>
                    <a:lnTo>
                      <a:pt x="119" y="309"/>
                    </a:lnTo>
                    <a:lnTo>
                      <a:pt x="138" y="329"/>
                    </a:lnTo>
                    <a:lnTo>
                      <a:pt x="155" y="349"/>
                    </a:lnTo>
                    <a:lnTo>
                      <a:pt x="174" y="370"/>
                    </a:lnTo>
                    <a:lnTo>
                      <a:pt x="193" y="391"/>
                    </a:lnTo>
                    <a:lnTo>
                      <a:pt x="201" y="382"/>
                    </a:lnTo>
                    <a:lnTo>
                      <a:pt x="210" y="372"/>
                    </a:lnTo>
                    <a:lnTo>
                      <a:pt x="217" y="363"/>
                    </a:lnTo>
                    <a:lnTo>
                      <a:pt x="221" y="353"/>
                    </a:lnTo>
                    <a:lnTo>
                      <a:pt x="231" y="318"/>
                    </a:lnTo>
                    <a:lnTo>
                      <a:pt x="245" y="284"/>
                    </a:lnTo>
                    <a:lnTo>
                      <a:pt x="261" y="250"/>
                    </a:lnTo>
                    <a:lnTo>
                      <a:pt x="281" y="218"/>
                    </a:lnTo>
                    <a:lnTo>
                      <a:pt x="300" y="187"/>
                    </a:lnTo>
                    <a:lnTo>
                      <a:pt x="322" y="157"/>
                    </a:lnTo>
                    <a:lnTo>
                      <a:pt x="344" y="129"/>
                    </a:lnTo>
                    <a:lnTo>
                      <a:pt x="366" y="104"/>
                    </a:lnTo>
                    <a:lnTo>
                      <a:pt x="387" y="81"/>
                    </a:lnTo>
                    <a:lnTo>
                      <a:pt x="406" y="60"/>
                    </a:lnTo>
                    <a:lnTo>
                      <a:pt x="425" y="42"/>
                    </a:lnTo>
                    <a:lnTo>
                      <a:pt x="440" y="27"/>
                    </a:lnTo>
                    <a:lnTo>
                      <a:pt x="452" y="14"/>
                    </a:lnTo>
                    <a:lnTo>
                      <a:pt x="462" y="6"/>
                    </a:lnTo>
                    <a:lnTo>
                      <a:pt x="466" y="2"/>
                    </a:lnTo>
                    <a:lnTo>
                      <a:pt x="466" y="0"/>
                    </a:lnTo>
                    <a:close/>
                  </a:path>
                </a:pathLst>
              </a:custGeom>
              <a:solidFill>
                <a:srgbClr val="66FF7C"/>
              </a:solidFill>
              <a:ln w="9525">
                <a:noFill/>
                <a:round/>
                <a:headEnd/>
                <a:tailEnd/>
              </a:ln>
            </p:spPr>
            <p:txBody>
              <a:bodyPr/>
              <a:lstStyle/>
              <a:p>
                <a:endParaRPr lang="en-US"/>
              </a:p>
            </p:txBody>
          </p:sp>
          <p:sp>
            <p:nvSpPr>
              <p:cNvPr id="185479" name="Freeform 80"/>
              <p:cNvSpPr>
                <a:spLocks/>
              </p:cNvSpPr>
              <p:nvPr/>
            </p:nvSpPr>
            <p:spPr bwMode="auto">
              <a:xfrm>
                <a:off x="2460" y="3309"/>
                <a:ext cx="204" cy="172"/>
              </a:xfrm>
              <a:custGeom>
                <a:avLst/>
                <a:gdLst>
                  <a:gd name="T0" fmla="*/ 0 w 408"/>
                  <a:gd name="T1" fmla="*/ 0 h 343"/>
                  <a:gd name="T2" fmla="*/ 1 w 408"/>
                  <a:gd name="T3" fmla="*/ 1 h 343"/>
                  <a:gd name="T4" fmla="*/ 2 w 408"/>
                  <a:gd name="T5" fmla="*/ 1 h 343"/>
                  <a:gd name="T6" fmla="*/ 2 w 408"/>
                  <a:gd name="T7" fmla="*/ 1 h 343"/>
                  <a:gd name="T8" fmla="*/ 3 w 408"/>
                  <a:gd name="T9" fmla="*/ 1 h 343"/>
                  <a:gd name="T10" fmla="*/ 3 w 408"/>
                  <a:gd name="T11" fmla="*/ 2 h 343"/>
                  <a:gd name="T12" fmla="*/ 3 w 408"/>
                  <a:gd name="T13" fmla="*/ 2 h 343"/>
                  <a:gd name="T14" fmla="*/ 4 w 408"/>
                  <a:gd name="T15" fmla="*/ 2 h 343"/>
                  <a:gd name="T16" fmla="*/ 4 w 408"/>
                  <a:gd name="T17" fmla="*/ 3 h 343"/>
                  <a:gd name="T18" fmla="*/ 5 w 408"/>
                  <a:gd name="T19" fmla="*/ 3 h 343"/>
                  <a:gd name="T20" fmla="*/ 5 w 408"/>
                  <a:gd name="T21" fmla="*/ 4 h 343"/>
                  <a:gd name="T22" fmla="*/ 6 w 408"/>
                  <a:gd name="T23" fmla="*/ 4 h 343"/>
                  <a:gd name="T24" fmla="*/ 6 w 408"/>
                  <a:gd name="T25" fmla="*/ 5 h 343"/>
                  <a:gd name="T26" fmla="*/ 6 w 408"/>
                  <a:gd name="T27" fmla="*/ 5 h 343"/>
                  <a:gd name="T28" fmla="*/ 6 w 408"/>
                  <a:gd name="T29" fmla="*/ 6 h 343"/>
                  <a:gd name="T30" fmla="*/ 6 w 408"/>
                  <a:gd name="T31" fmla="*/ 7 h 343"/>
                  <a:gd name="T32" fmla="*/ 6 w 408"/>
                  <a:gd name="T33" fmla="*/ 7 h 343"/>
                  <a:gd name="T34" fmla="*/ 7 w 408"/>
                  <a:gd name="T35" fmla="*/ 8 h 343"/>
                  <a:gd name="T36" fmla="*/ 7 w 408"/>
                  <a:gd name="T37" fmla="*/ 9 h 343"/>
                  <a:gd name="T38" fmla="*/ 7 w 408"/>
                  <a:gd name="T39" fmla="*/ 10 h 343"/>
                  <a:gd name="T40" fmla="*/ 7 w 408"/>
                  <a:gd name="T41" fmla="*/ 10 h 343"/>
                  <a:gd name="T42" fmla="*/ 8 w 408"/>
                  <a:gd name="T43" fmla="*/ 9 h 343"/>
                  <a:gd name="T44" fmla="*/ 9 w 408"/>
                  <a:gd name="T45" fmla="*/ 8 h 343"/>
                  <a:gd name="T46" fmla="*/ 10 w 408"/>
                  <a:gd name="T47" fmla="*/ 7 h 343"/>
                  <a:gd name="T48" fmla="*/ 11 w 408"/>
                  <a:gd name="T49" fmla="*/ 6 h 343"/>
                  <a:gd name="T50" fmla="*/ 11 w 408"/>
                  <a:gd name="T51" fmla="*/ 5 h 343"/>
                  <a:gd name="T52" fmla="*/ 12 w 408"/>
                  <a:gd name="T53" fmla="*/ 3 h 343"/>
                  <a:gd name="T54" fmla="*/ 13 w 408"/>
                  <a:gd name="T55" fmla="*/ 2 h 343"/>
                  <a:gd name="T56" fmla="*/ 13 w 408"/>
                  <a:gd name="T57" fmla="*/ 1 h 343"/>
                  <a:gd name="T58" fmla="*/ 13 w 408"/>
                  <a:gd name="T59" fmla="*/ 2 h 343"/>
                  <a:gd name="T60" fmla="*/ 13 w 408"/>
                  <a:gd name="T61" fmla="*/ 4 h 343"/>
                  <a:gd name="T62" fmla="*/ 12 w 408"/>
                  <a:gd name="T63" fmla="*/ 5 h 343"/>
                  <a:gd name="T64" fmla="*/ 12 w 408"/>
                  <a:gd name="T65" fmla="*/ 6 h 343"/>
                  <a:gd name="T66" fmla="*/ 11 w 408"/>
                  <a:gd name="T67" fmla="*/ 7 h 343"/>
                  <a:gd name="T68" fmla="*/ 10 w 408"/>
                  <a:gd name="T69" fmla="*/ 9 h 343"/>
                  <a:gd name="T70" fmla="*/ 9 w 408"/>
                  <a:gd name="T71" fmla="*/ 10 h 343"/>
                  <a:gd name="T72" fmla="*/ 7 w 408"/>
                  <a:gd name="T73" fmla="*/ 11 h 343"/>
                  <a:gd name="T74" fmla="*/ 7 w 408"/>
                  <a:gd name="T75" fmla="*/ 11 h 343"/>
                  <a:gd name="T76" fmla="*/ 7 w 408"/>
                  <a:gd name="T77" fmla="*/ 11 h 343"/>
                  <a:gd name="T78" fmla="*/ 6 w 408"/>
                  <a:gd name="T79" fmla="*/ 11 h 343"/>
                  <a:gd name="T80" fmla="*/ 6 w 408"/>
                  <a:gd name="T81" fmla="*/ 11 h 343"/>
                  <a:gd name="T82" fmla="*/ 6 w 408"/>
                  <a:gd name="T83" fmla="*/ 10 h 343"/>
                  <a:gd name="T84" fmla="*/ 6 w 408"/>
                  <a:gd name="T85" fmla="*/ 9 h 343"/>
                  <a:gd name="T86" fmla="*/ 6 w 408"/>
                  <a:gd name="T87" fmla="*/ 8 h 343"/>
                  <a:gd name="T88" fmla="*/ 5 w 408"/>
                  <a:gd name="T89" fmla="*/ 7 h 343"/>
                  <a:gd name="T90" fmla="*/ 5 w 408"/>
                  <a:gd name="T91" fmla="*/ 6 h 343"/>
                  <a:gd name="T92" fmla="*/ 4 w 408"/>
                  <a:gd name="T93" fmla="*/ 5 h 343"/>
                  <a:gd name="T94" fmla="*/ 3 w 408"/>
                  <a:gd name="T95" fmla="*/ 4 h 343"/>
                  <a:gd name="T96" fmla="*/ 3 w 408"/>
                  <a:gd name="T97" fmla="*/ 4 h 343"/>
                  <a:gd name="T98" fmla="*/ 3 w 408"/>
                  <a:gd name="T99" fmla="*/ 3 h 343"/>
                  <a:gd name="T100" fmla="*/ 2 w 408"/>
                  <a:gd name="T101" fmla="*/ 2 h 343"/>
                  <a:gd name="T102" fmla="*/ 2 w 408"/>
                  <a:gd name="T103" fmla="*/ 2 h 343"/>
                  <a:gd name="T104" fmla="*/ 1 w 408"/>
                  <a:gd name="T105" fmla="*/ 1 h 343"/>
                  <a:gd name="T106" fmla="*/ 1 w 408"/>
                  <a:gd name="T107" fmla="*/ 1 h 343"/>
                  <a:gd name="T108" fmla="*/ 1 w 408"/>
                  <a:gd name="T109" fmla="*/ 1 h 343"/>
                  <a:gd name="T110" fmla="*/ 0 w 408"/>
                  <a:gd name="T111" fmla="*/ 1 h 343"/>
                  <a:gd name="T112" fmla="*/ 0 w 408"/>
                  <a:gd name="T113" fmla="*/ 0 h 3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8"/>
                  <a:gd name="T172" fmla="*/ 0 h 343"/>
                  <a:gd name="T173" fmla="*/ 408 w 408"/>
                  <a:gd name="T174" fmla="*/ 343 h 3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8" h="343">
                    <a:moveTo>
                      <a:pt x="0" y="0"/>
                    </a:moveTo>
                    <a:lnTo>
                      <a:pt x="18" y="8"/>
                    </a:lnTo>
                    <a:lnTo>
                      <a:pt x="37" y="16"/>
                    </a:lnTo>
                    <a:lnTo>
                      <a:pt x="53" y="24"/>
                    </a:lnTo>
                    <a:lnTo>
                      <a:pt x="69" y="32"/>
                    </a:lnTo>
                    <a:lnTo>
                      <a:pt x="84" y="41"/>
                    </a:lnTo>
                    <a:lnTo>
                      <a:pt x="99" y="51"/>
                    </a:lnTo>
                    <a:lnTo>
                      <a:pt x="113" y="61"/>
                    </a:lnTo>
                    <a:lnTo>
                      <a:pt x="127" y="72"/>
                    </a:lnTo>
                    <a:lnTo>
                      <a:pt x="138" y="85"/>
                    </a:lnTo>
                    <a:lnTo>
                      <a:pt x="150" y="99"/>
                    </a:lnTo>
                    <a:lnTo>
                      <a:pt x="161" y="115"/>
                    </a:lnTo>
                    <a:lnTo>
                      <a:pt x="171" y="132"/>
                    </a:lnTo>
                    <a:lnTo>
                      <a:pt x="182" y="151"/>
                    </a:lnTo>
                    <a:lnTo>
                      <a:pt x="191" y="171"/>
                    </a:lnTo>
                    <a:lnTo>
                      <a:pt x="199" y="195"/>
                    </a:lnTo>
                    <a:lnTo>
                      <a:pt x="207" y="220"/>
                    </a:lnTo>
                    <a:lnTo>
                      <a:pt x="214" y="245"/>
                    </a:lnTo>
                    <a:lnTo>
                      <a:pt x="219" y="268"/>
                    </a:lnTo>
                    <a:lnTo>
                      <a:pt x="222" y="291"/>
                    </a:lnTo>
                    <a:lnTo>
                      <a:pt x="226" y="314"/>
                    </a:lnTo>
                    <a:lnTo>
                      <a:pt x="250" y="280"/>
                    </a:lnTo>
                    <a:lnTo>
                      <a:pt x="275" y="243"/>
                    </a:lnTo>
                    <a:lnTo>
                      <a:pt x="301" y="207"/>
                    </a:lnTo>
                    <a:lnTo>
                      <a:pt x="326" y="169"/>
                    </a:lnTo>
                    <a:lnTo>
                      <a:pt x="350" y="131"/>
                    </a:lnTo>
                    <a:lnTo>
                      <a:pt x="372" y="92"/>
                    </a:lnTo>
                    <a:lnTo>
                      <a:pt x="392" y="53"/>
                    </a:lnTo>
                    <a:lnTo>
                      <a:pt x="408" y="14"/>
                    </a:lnTo>
                    <a:lnTo>
                      <a:pt x="403" y="56"/>
                    </a:lnTo>
                    <a:lnTo>
                      <a:pt x="393" y="98"/>
                    </a:lnTo>
                    <a:lnTo>
                      <a:pt x="378" y="139"/>
                    </a:lnTo>
                    <a:lnTo>
                      <a:pt x="357" y="178"/>
                    </a:lnTo>
                    <a:lnTo>
                      <a:pt x="332" y="218"/>
                    </a:lnTo>
                    <a:lnTo>
                      <a:pt x="302" y="257"/>
                    </a:lnTo>
                    <a:lnTo>
                      <a:pt x="268" y="295"/>
                    </a:lnTo>
                    <a:lnTo>
                      <a:pt x="231" y="332"/>
                    </a:lnTo>
                    <a:lnTo>
                      <a:pt x="221" y="338"/>
                    </a:lnTo>
                    <a:lnTo>
                      <a:pt x="214" y="343"/>
                    </a:lnTo>
                    <a:lnTo>
                      <a:pt x="207" y="343"/>
                    </a:lnTo>
                    <a:lnTo>
                      <a:pt x="203" y="340"/>
                    </a:lnTo>
                    <a:lnTo>
                      <a:pt x="195" y="307"/>
                    </a:lnTo>
                    <a:lnTo>
                      <a:pt x="184" y="275"/>
                    </a:lnTo>
                    <a:lnTo>
                      <a:pt x="171" y="244"/>
                    </a:lnTo>
                    <a:lnTo>
                      <a:pt x="155" y="213"/>
                    </a:lnTo>
                    <a:lnTo>
                      <a:pt x="139" y="183"/>
                    </a:lnTo>
                    <a:lnTo>
                      <a:pt x="122" y="155"/>
                    </a:lnTo>
                    <a:lnTo>
                      <a:pt x="103" y="128"/>
                    </a:lnTo>
                    <a:lnTo>
                      <a:pt x="85" y="104"/>
                    </a:lnTo>
                    <a:lnTo>
                      <a:pt x="68" y="81"/>
                    </a:lnTo>
                    <a:lnTo>
                      <a:pt x="50" y="60"/>
                    </a:lnTo>
                    <a:lnTo>
                      <a:pt x="35" y="41"/>
                    </a:lnTo>
                    <a:lnTo>
                      <a:pt x="23" y="26"/>
                    </a:lnTo>
                    <a:lnTo>
                      <a:pt x="12" y="15"/>
                    </a:lnTo>
                    <a:lnTo>
                      <a:pt x="4" y="6"/>
                    </a:lnTo>
                    <a:lnTo>
                      <a:pt x="0" y="1"/>
                    </a:lnTo>
                    <a:lnTo>
                      <a:pt x="0" y="0"/>
                    </a:lnTo>
                    <a:close/>
                  </a:path>
                </a:pathLst>
              </a:custGeom>
              <a:solidFill>
                <a:srgbClr val="00D828"/>
              </a:solidFill>
              <a:ln w="9525">
                <a:noFill/>
                <a:round/>
                <a:headEnd/>
                <a:tailEnd/>
              </a:ln>
            </p:spPr>
            <p:txBody>
              <a:bodyPr/>
              <a:lstStyle/>
              <a:p>
                <a:endParaRPr lang="en-US"/>
              </a:p>
            </p:txBody>
          </p:sp>
          <p:sp>
            <p:nvSpPr>
              <p:cNvPr id="185480" name="Freeform 81"/>
              <p:cNvSpPr>
                <a:spLocks/>
              </p:cNvSpPr>
              <p:nvPr/>
            </p:nvSpPr>
            <p:spPr bwMode="auto">
              <a:xfrm>
                <a:off x="2609" y="3493"/>
                <a:ext cx="32" cy="106"/>
              </a:xfrm>
              <a:custGeom>
                <a:avLst/>
                <a:gdLst>
                  <a:gd name="T0" fmla="*/ 1 w 65"/>
                  <a:gd name="T1" fmla="*/ 7 h 211"/>
                  <a:gd name="T2" fmla="*/ 1 w 65"/>
                  <a:gd name="T3" fmla="*/ 7 h 211"/>
                  <a:gd name="T4" fmla="*/ 1 w 65"/>
                  <a:gd name="T5" fmla="*/ 7 h 211"/>
                  <a:gd name="T6" fmla="*/ 1 w 65"/>
                  <a:gd name="T7" fmla="*/ 7 h 211"/>
                  <a:gd name="T8" fmla="*/ 2 w 65"/>
                  <a:gd name="T9" fmla="*/ 7 h 211"/>
                  <a:gd name="T10" fmla="*/ 1 w 65"/>
                  <a:gd name="T11" fmla="*/ 6 h 211"/>
                  <a:gd name="T12" fmla="*/ 1 w 65"/>
                  <a:gd name="T13" fmla="*/ 5 h 211"/>
                  <a:gd name="T14" fmla="*/ 1 w 65"/>
                  <a:gd name="T15" fmla="*/ 5 h 211"/>
                  <a:gd name="T16" fmla="*/ 1 w 65"/>
                  <a:gd name="T17" fmla="*/ 4 h 211"/>
                  <a:gd name="T18" fmla="*/ 0 w 65"/>
                  <a:gd name="T19" fmla="*/ 3 h 211"/>
                  <a:gd name="T20" fmla="*/ 0 w 65"/>
                  <a:gd name="T21" fmla="*/ 2 h 211"/>
                  <a:gd name="T22" fmla="*/ 0 w 65"/>
                  <a:gd name="T23" fmla="*/ 1 h 211"/>
                  <a:gd name="T24" fmla="*/ 0 w 65"/>
                  <a:gd name="T25" fmla="*/ 0 h 211"/>
                  <a:gd name="T26" fmla="*/ 0 w 65"/>
                  <a:gd name="T27" fmla="*/ 1 h 211"/>
                  <a:gd name="T28" fmla="*/ 0 w 65"/>
                  <a:gd name="T29" fmla="*/ 1 h 211"/>
                  <a:gd name="T30" fmla="*/ 0 w 65"/>
                  <a:gd name="T31" fmla="*/ 2 h 211"/>
                  <a:gd name="T32" fmla="*/ 0 w 65"/>
                  <a:gd name="T33" fmla="*/ 3 h 211"/>
                  <a:gd name="T34" fmla="*/ 0 w 65"/>
                  <a:gd name="T35" fmla="*/ 4 h 211"/>
                  <a:gd name="T36" fmla="*/ 0 w 65"/>
                  <a:gd name="T37" fmla="*/ 5 h 211"/>
                  <a:gd name="T38" fmla="*/ 0 w 65"/>
                  <a:gd name="T39" fmla="*/ 6 h 211"/>
                  <a:gd name="T40" fmla="*/ 1 w 65"/>
                  <a:gd name="T41" fmla="*/ 7 h 2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211"/>
                  <a:gd name="T65" fmla="*/ 65 w 65"/>
                  <a:gd name="T66" fmla="*/ 211 h 2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211">
                    <a:moveTo>
                      <a:pt x="37" y="211"/>
                    </a:moveTo>
                    <a:lnTo>
                      <a:pt x="47" y="210"/>
                    </a:lnTo>
                    <a:lnTo>
                      <a:pt x="56" y="208"/>
                    </a:lnTo>
                    <a:lnTo>
                      <a:pt x="61" y="204"/>
                    </a:lnTo>
                    <a:lnTo>
                      <a:pt x="65" y="202"/>
                    </a:lnTo>
                    <a:lnTo>
                      <a:pt x="59" y="179"/>
                    </a:lnTo>
                    <a:lnTo>
                      <a:pt x="52" y="157"/>
                    </a:lnTo>
                    <a:lnTo>
                      <a:pt x="43" y="134"/>
                    </a:lnTo>
                    <a:lnTo>
                      <a:pt x="34" y="111"/>
                    </a:lnTo>
                    <a:lnTo>
                      <a:pt x="24" y="87"/>
                    </a:lnTo>
                    <a:lnTo>
                      <a:pt x="15" y="60"/>
                    </a:lnTo>
                    <a:lnTo>
                      <a:pt x="7" y="31"/>
                    </a:lnTo>
                    <a:lnTo>
                      <a:pt x="1" y="0"/>
                    </a:lnTo>
                    <a:lnTo>
                      <a:pt x="0" y="7"/>
                    </a:lnTo>
                    <a:lnTo>
                      <a:pt x="0" y="23"/>
                    </a:lnTo>
                    <a:lnTo>
                      <a:pt x="1" y="46"/>
                    </a:lnTo>
                    <a:lnTo>
                      <a:pt x="5" y="76"/>
                    </a:lnTo>
                    <a:lnTo>
                      <a:pt x="9" y="110"/>
                    </a:lnTo>
                    <a:lnTo>
                      <a:pt x="16" y="144"/>
                    </a:lnTo>
                    <a:lnTo>
                      <a:pt x="26" y="179"/>
                    </a:lnTo>
                    <a:lnTo>
                      <a:pt x="37" y="211"/>
                    </a:lnTo>
                    <a:close/>
                  </a:path>
                </a:pathLst>
              </a:custGeom>
              <a:solidFill>
                <a:srgbClr val="00D828"/>
              </a:solidFill>
              <a:ln w="9525">
                <a:noFill/>
                <a:round/>
                <a:headEnd/>
                <a:tailEnd/>
              </a:ln>
            </p:spPr>
            <p:txBody>
              <a:bodyPr/>
              <a:lstStyle/>
              <a:p>
                <a:endParaRPr lang="en-US"/>
              </a:p>
            </p:txBody>
          </p:sp>
          <p:sp>
            <p:nvSpPr>
              <p:cNvPr id="185481" name="Freeform 82"/>
              <p:cNvSpPr>
                <a:spLocks/>
              </p:cNvSpPr>
              <p:nvPr/>
            </p:nvSpPr>
            <p:spPr bwMode="auto">
              <a:xfrm>
                <a:off x="2468" y="3433"/>
                <a:ext cx="169" cy="176"/>
              </a:xfrm>
              <a:custGeom>
                <a:avLst/>
                <a:gdLst>
                  <a:gd name="T0" fmla="*/ 4 w 339"/>
                  <a:gd name="T1" fmla="*/ 6 h 351"/>
                  <a:gd name="T2" fmla="*/ 3 w 339"/>
                  <a:gd name="T3" fmla="*/ 4 h 351"/>
                  <a:gd name="T4" fmla="*/ 2 w 339"/>
                  <a:gd name="T5" fmla="*/ 2 h 351"/>
                  <a:gd name="T6" fmla="*/ 2 w 339"/>
                  <a:gd name="T7" fmla="*/ 1 h 351"/>
                  <a:gd name="T8" fmla="*/ 1 w 339"/>
                  <a:gd name="T9" fmla="*/ 2 h 351"/>
                  <a:gd name="T10" fmla="*/ 1 w 339"/>
                  <a:gd name="T11" fmla="*/ 5 h 351"/>
                  <a:gd name="T12" fmla="*/ 0 w 339"/>
                  <a:gd name="T13" fmla="*/ 7 h 351"/>
                  <a:gd name="T14" fmla="*/ 0 w 339"/>
                  <a:gd name="T15" fmla="*/ 10 h 351"/>
                  <a:gd name="T16" fmla="*/ 1 w 339"/>
                  <a:gd name="T17" fmla="*/ 11 h 351"/>
                  <a:gd name="T18" fmla="*/ 1 w 339"/>
                  <a:gd name="T19" fmla="*/ 9 h 351"/>
                  <a:gd name="T20" fmla="*/ 1 w 339"/>
                  <a:gd name="T21" fmla="*/ 7 h 351"/>
                  <a:gd name="T22" fmla="*/ 2 w 339"/>
                  <a:gd name="T23" fmla="*/ 5 h 351"/>
                  <a:gd name="T24" fmla="*/ 2 w 339"/>
                  <a:gd name="T25" fmla="*/ 4 h 351"/>
                  <a:gd name="T26" fmla="*/ 2 w 339"/>
                  <a:gd name="T27" fmla="*/ 5 h 351"/>
                  <a:gd name="T28" fmla="*/ 3 w 339"/>
                  <a:gd name="T29" fmla="*/ 7 h 351"/>
                  <a:gd name="T30" fmla="*/ 3 w 339"/>
                  <a:gd name="T31" fmla="*/ 8 h 351"/>
                  <a:gd name="T32" fmla="*/ 3 w 339"/>
                  <a:gd name="T33" fmla="*/ 9 h 351"/>
                  <a:gd name="T34" fmla="*/ 4 w 339"/>
                  <a:gd name="T35" fmla="*/ 9 h 351"/>
                  <a:gd name="T36" fmla="*/ 4 w 339"/>
                  <a:gd name="T37" fmla="*/ 9 h 351"/>
                  <a:gd name="T38" fmla="*/ 4 w 339"/>
                  <a:gd name="T39" fmla="*/ 9 h 351"/>
                  <a:gd name="T40" fmla="*/ 4 w 339"/>
                  <a:gd name="T41" fmla="*/ 9 h 351"/>
                  <a:gd name="T42" fmla="*/ 4 w 339"/>
                  <a:gd name="T43" fmla="*/ 9 h 351"/>
                  <a:gd name="T44" fmla="*/ 4 w 339"/>
                  <a:gd name="T45" fmla="*/ 9 h 351"/>
                  <a:gd name="T46" fmla="*/ 5 w 339"/>
                  <a:gd name="T47" fmla="*/ 8 h 351"/>
                  <a:gd name="T48" fmla="*/ 6 w 339"/>
                  <a:gd name="T49" fmla="*/ 6 h 351"/>
                  <a:gd name="T50" fmla="*/ 8 w 339"/>
                  <a:gd name="T51" fmla="*/ 4 h 351"/>
                  <a:gd name="T52" fmla="*/ 10 w 339"/>
                  <a:gd name="T53" fmla="*/ 2 h 351"/>
                  <a:gd name="T54" fmla="*/ 9 w 339"/>
                  <a:gd name="T55" fmla="*/ 2 h 351"/>
                  <a:gd name="T56" fmla="*/ 8 w 339"/>
                  <a:gd name="T57" fmla="*/ 3 h 351"/>
                  <a:gd name="T58" fmla="*/ 7 w 339"/>
                  <a:gd name="T59" fmla="*/ 3 h 351"/>
                  <a:gd name="T60" fmla="*/ 7 w 339"/>
                  <a:gd name="T61" fmla="*/ 4 h 351"/>
                  <a:gd name="T62" fmla="*/ 6 w 339"/>
                  <a:gd name="T63" fmla="*/ 5 h 351"/>
                  <a:gd name="T64" fmla="*/ 5 w 339"/>
                  <a:gd name="T65" fmla="*/ 6 h 351"/>
                  <a:gd name="T66" fmla="*/ 5 w 339"/>
                  <a:gd name="T67" fmla="*/ 7 h 351"/>
                  <a:gd name="T68" fmla="*/ 4 w 339"/>
                  <a:gd name="T69" fmla="*/ 7 h 3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9"/>
                  <a:gd name="T106" fmla="*/ 0 h 351"/>
                  <a:gd name="T107" fmla="*/ 339 w 339"/>
                  <a:gd name="T108" fmla="*/ 351 h 3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9" h="351">
                    <a:moveTo>
                      <a:pt x="146" y="223"/>
                    </a:moveTo>
                    <a:lnTo>
                      <a:pt x="137" y="190"/>
                    </a:lnTo>
                    <a:lnTo>
                      <a:pt x="126" y="153"/>
                    </a:lnTo>
                    <a:lnTo>
                      <a:pt x="113" y="115"/>
                    </a:lnTo>
                    <a:lnTo>
                      <a:pt x="99" y="78"/>
                    </a:lnTo>
                    <a:lnTo>
                      <a:pt x="86" y="46"/>
                    </a:lnTo>
                    <a:lnTo>
                      <a:pt x="75" y="20"/>
                    </a:lnTo>
                    <a:lnTo>
                      <a:pt x="66" y="3"/>
                    </a:lnTo>
                    <a:lnTo>
                      <a:pt x="59" y="0"/>
                    </a:lnTo>
                    <a:lnTo>
                      <a:pt x="52" y="43"/>
                    </a:lnTo>
                    <a:lnTo>
                      <a:pt x="44" y="87"/>
                    </a:lnTo>
                    <a:lnTo>
                      <a:pt x="36" y="131"/>
                    </a:lnTo>
                    <a:lnTo>
                      <a:pt x="28" y="175"/>
                    </a:lnTo>
                    <a:lnTo>
                      <a:pt x="21" y="218"/>
                    </a:lnTo>
                    <a:lnTo>
                      <a:pt x="13" y="262"/>
                    </a:lnTo>
                    <a:lnTo>
                      <a:pt x="6" y="307"/>
                    </a:lnTo>
                    <a:lnTo>
                      <a:pt x="0" y="351"/>
                    </a:lnTo>
                    <a:lnTo>
                      <a:pt x="38" y="337"/>
                    </a:lnTo>
                    <a:lnTo>
                      <a:pt x="43" y="307"/>
                    </a:lnTo>
                    <a:lnTo>
                      <a:pt x="46" y="277"/>
                    </a:lnTo>
                    <a:lnTo>
                      <a:pt x="52" y="248"/>
                    </a:lnTo>
                    <a:lnTo>
                      <a:pt x="56" y="218"/>
                    </a:lnTo>
                    <a:lnTo>
                      <a:pt x="61" y="190"/>
                    </a:lnTo>
                    <a:lnTo>
                      <a:pt x="67" y="160"/>
                    </a:lnTo>
                    <a:lnTo>
                      <a:pt x="71" y="131"/>
                    </a:lnTo>
                    <a:lnTo>
                      <a:pt x="77" y="101"/>
                    </a:lnTo>
                    <a:lnTo>
                      <a:pt x="82" y="125"/>
                    </a:lnTo>
                    <a:lnTo>
                      <a:pt x="86" y="148"/>
                    </a:lnTo>
                    <a:lnTo>
                      <a:pt x="92" y="171"/>
                    </a:lnTo>
                    <a:lnTo>
                      <a:pt x="98" y="194"/>
                    </a:lnTo>
                    <a:lnTo>
                      <a:pt x="104" y="217"/>
                    </a:lnTo>
                    <a:lnTo>
                      <a:pt x="109" y="240"/>
                    </a:lnTo>
                    <a:lnTo>
                      <a:pt x="115" y="263"/>
                    </a:lnTo>
                    <a:lnTo>
                      <a:pt x="122" y="286"/>
                    </a:lnTo>
                    <a:lnTo>
                      <a:pt x="127" y="284"/>
                    </a:lnTo>
                    <a:lnTo>
                      <a:pt x="131" y="282"/>
                    </a:lnTo>
                    <a:lnTo>
                      <a:pt x="136" y="279"/>
                    </a:lnTo>
                    <a:lnTo>
                      <a:pt x="140" y="277"/>
                    </a:lnTo>
                    <a:lnTo>
                      <a:pt x="145" y="275"/>
                    </a:lnTo>
                    <a:lnTo>
                      <a:pt x="150" y="271"/>
                    </a:lnTo>
                    <a:lnTo>
                      <a:pt x="154" y="269"/>
                    </a:lnTo>
                    <a:lnTo>
                      <a:pt x="159" y="267"/>
                    </a:lnTo>
                    <a:lnTo>
                      <a:pt x="164" y="259"/>
                    </a:lnTo>
                    <a:lnTo>
                      <a:pt x="177" y="238"/>
                    </a:lnTo>
                    <a:lnTo>
                      <a:pt x="196" y="208"/>
                    </a:lnTo>
                    <a:lnTo>
                      <a:pt x="220" y="172"/>
                    </a:lnTo>
                    <a:lnTo>
                      <a:pt x="248" y="136"/>
                    </a:lnTo>
                    <a:lnTo>
                      <a:pt x="278" y="99"/>
                    </a:lnTo>
                    <a:lnTo>
                      <a:pt x="309" y="68"/>
                    </a:lnTo>
                    <a:lnTo>
                      <a:pt x="339" y="45"/>
                    </a:lnTo>
                    <a:lnTo>
                      <a:pt x="324" y="50"/>
                    </a:lnTo>
                    <a:lnTo>
                      <a:pt x="309" y="57"/>
                    </a:lnTo>
                    <a:lnTo>
                      <a:pt x="294" y="65"/>
                    </a:lnTo>
                    <a:lnTo>
                      <a:pt x="280" y="74"/>
                    </a:lnTo>
                    <a:lnTo>
                      <a:pt x="266" y="84"/>
                    </a:lnTo>
                    <a:lnTo>
                      <a:pt x="252" y="94"/>
                    </a:lnTo>
                    <a:lnTo>
                      <a:pt x="240" y="106"/>
                    </a:lnTo>
                    <a:lnTo>
                      <a:pt x="227" y="116"/>
                    </a:lnTo>
                    <a:lnTo>
                      <a:pt x="214" y="129"/>
                    </a:lnTo>
                    <a:lnTo>
                      <a:pt x="203" y="141"/>
                    </a:lnTo>
                    <a:lnTo>
                      <a:pt x="191" y="154"/>
                    </a:lnTo>
                    <a:lnTo>
                      <a:pt x="181" y="168"/>
                    </a:lnTo>
                    <a:lnTo>
                      <a:pt x="172" y="180"/>
                    </a:lnTo>
                    <a:lnTo>
                      <a:pt x="162" y="194"/>
                    </a:lnTo>
                    <a:lnTo>
                      <a:pt x="154" y="209"/>
                    </a:lnTo>
                    <a:lnTo>
                      <a:pt x="146" y="223"/>
                    </a:lnTo>
                    <a:close/>
                  </a:path>
                </a:pathLst>
              </a:custGeom>
              <a:solidFill>
                <a:srgbClr val="66FF7C"/>
              </a:solidFill>
              <a:ln w="9525">
                <a:noFill/>
                <a:round/>
                <a:headEnd/>
                <a:tailEnd/>
              </a:ln>
            </p:spPr>
            <p:txBody>
              <a:bodyPr/>
              <a:lstStyle/>
              <a:p>
                <a:endParaRPr lang="en-US"/>
              </a:p>
            </p:txBody>
          </p:sp>
          <p:sp>
            <p:nvSpPr>
              <p:cNvPr id="185482" name="Freeform 83"/>
              <p:cNvSpPr>
                <a:spLocks/>
              </p:cNvSpPr>
              <p:nvPr/>
            </p:nvSpPr>
            <p:spPr bwMode="auto">
              <a:xfrm>
                <a:off x="2372" y="3369"/>
                <a:ext cx="93" cy="174"/>
              </a:xfrm>
              <a:custGeom>
                <a:avLst/>
                <a:gdLst>
                  <a:gd name="T0" fmla="*/ 0 w 187"/>
                  <a:gd name="T1" fmla="*/ 6 h 349"/>
                  <a:gd name="T2" fmla="*/ 0 w 187"/>
                  <a:gd name="T3" fmla="*/ 6 h 349"/>
                  <a:gd name="T4" fmla="*/ 1 w 187"/>
                  <a:gd name="T5" fmla="*/ 6 h 349"/>
                  <a:gd name="T6" fmla="*/ 2 w 187"/>
                  <a:gd name="T7" fmla="*/ 7 h 349"/>
                  <a:gd name="T8" fmla="*/ 2 w 187"/>
                  <a:gd name="T9" fmla="*/ 7 h 349"/>
                  <a:gd name="T10" fmla="*/ 3 w 187"/>
                  <a:gd name="T11" fmla="*/ 7 h 349"/>
                  <a:gd name="T12" fmla="*/ 3 w 187"/>
                  <a:gd name="T13" fmla="*/ 8 h 349"/>
                  <a:gd name="T14" fmla="*/ 4 w 187"/>
                  <a:gd name="T15" fmla="*/ 8 h 349"/>
                  <a:gd name="T16" fmla="*/ 4 w 187"/>
                  <a:gd name="T17" fmla="*/ 9 h 349"/>
                  <a:gd name="T18" fmla="*/ 4 w 187"/>
                  <a:gd name="T19" fmla="*/ 8 h 349"/>
                  <a:gd name="T20" fmla="*/ 4 w 187"/>
                  <a:gd name="T21" fmla="*/ 7 h 349"/>
                  <a:gd name="T22" fmla="*/ 4 w 187"/>
                  <a:gd name="T23" fmla="*/ 5 h 349"/>
                  <a:gd name="T24" fmla="*/ 3 w 187"/>
                  <a:gd name="T25" fmla="*/ 4 h 349"/>
                  <a:gd name="T26" fmla="*/ 3 w 187"/>
                  <a:gd name="T27" fmla="*/ 3 h 349"/>
                  <a:gd name="T28" fmla="*/ 3 w 187"/>
                  <a:gd name="T29" fmla="*/ 2 h 349"/>
                  <a:gd name="T30" fmla="*/ 3 w 187"/>
                  <a:gd name="T31" fmla="*/ 1 h 349"/>
                  <a:gd name="T32" fmla="*/ 3 w 187"/>
                  <a:gd name="T33" fmla="*/ 0 h 349"/>
                  <a:gd name="T34" fmla="*/ 3 w 187"/>
                  <a:gd name="T35" fmla="*/ 0 h 349"/>
                  <a:gd name="T36" fmla="*/ 3 w 187"/>
                  <a:gd name="T37" fmla="*/ 0 h 349"/>
                  <a:gd name="T38" fmla="*/ 3 w 187"/>
                  <a:gd name="T39" fmla="*/ 0 h 349"/>
                  <a:gd name="T40" fmla="*/ 3 w 187"/>
                  <a:gd name="T41" fmla="*/ 0 h 349"/>
                  <a:gd name="T42" fmla="*/ 3 w 187"/>
                  <a:gd name="T43" fmla="*/ 1 h 349"/>
                  <a:gd name="T44" fmla="*/ 4 w 187"/>
                  <a:gd name="T45" fmla="*/ 1 h 349"/>
                  <a:gd name="T46" fmla="*/ 4 w 187"/>
                  <a:gd name="T47" fmla="*/ 1 h 349"/>
                  <a:gd name="T48" fmla="*/ 4 w 187"/>
                  <a:gd name="T49" fmla="*/ 1 h 349"/>
                  <a:gd name="T50" fmla="*/ 4 w 187"/>
                  <a:gd name="T51" fmla="*/ 2 h 349"/>
                  <a:gd name="T52" fmla="*/ 4 w 187"/>
                  <a:gd name="T53" fmla="*/ 4 h 349"/>
                  <a:gd name="T54" fmla="*/ 4 w 187"/>
                  <a:gd name="T55" fmla="*/ 5 h 349"/>
                  <a:gd name="T56" fmla="*/ 5 w 187"/>
                  <a:gd name="T57" fmla="*/ 6 h 349"/>
                  <a:gd name="T58" fmla="*/ 5 w 187"/>
                  <a:gd name="T59" fmla="*/ 7 h 349"/>
                  <a:gd name="T60" fmla="*/ 5 w 187"/>
                  <a:gd name="T61" fmla="*/ 8 h 349"/>
                  <a:gd name="T62" fmla="*/ 5 w 187"/>
                  <a:gd name="T63" fmla="*/ 9 h 349"/>
                  <a:gd name="T64" fmla="*/ 5 w 187"/>
                  <a:gd name="T65" fmla="*/ 10 h 349"/>
                  <a:gd name="T66" fmla="*/ 5 w 187"/>
                  <a:gd name="T67" fmla="*/ 10 h 349"/>
                  <a:gd name="T68" fmla="*/ 4 w 187"/>
                  <a:gd name="T69" fmla="*/ 10 h 349"/>
                  <a:gd name="T70" fmla="*/ 4 w 187"/>
                  <a:gd name="T71" fmla="*/ 10 h 349"/>
                  <a:gd name="T72" fmla="*/ 4 w 187"/>
                  <a:gd name="T73" fmla="*/ 9 h 349"/>
                  <a:gd name="T74" fmla="*/ 3 w 187"/>
                  <a:gd name="T75" fmla="*/ 9 h 349"/>
                  <a:gd name="T76" fmla="*/ 3 w 187"/>
                  <a:gd name="T77" fmla="*/ 9 h 349"/>
                  <a:gd name="T78" fmla="*/ 3 w 187"/>
                  <a:gd name="T79" fmla="*/ 8 h 349"/>
                  <a:gd name="T80" fmla="*/ 2 w 187"/>
                  <a:gd name="T81" fmla="*/ 8 h 349"/>
                  <a:gd name="T82" fmla="*/ 2 w 187"/>
                  <a:gd name="T83" fmla="*/ 7 h 349"/>
                  <a:gd name="T84" fmla="*/ 2 w 187"/>
                  <a:gd name="T85" fmla="*/ 7 h 349"/>
                  <a:gd name="T86" fmla="*/ 1 w 187"/>
                  <a:gd name="T87" fmla="*/ 7 h 349"/>
                  <a:gd name="T88" fmla="*/ 1 w 187"/>
                  <a:gd name="T89" fmla="*/ 7 h 349"/>
                  <a:gd name="T90" fmla="*/ 0 w 187"/>
                  <a:gd name="T91" fmla="*/ 7 h 349"/>
                  <a:gd name="T92" fmla="*/ 0 w 187"/>
                  <a:gd name="T93" fmla="*/ 6 h 349"/>
                  <a:gd name="T94" fmla="*/ 0 w 187"/>
                  <a:gd name="T95" fmla="*/ 6 h 349"/>
                  <a:gd name="T96" fmla="*/ 0 w 187"/>
                  <a:gd name="T97" fmla="*/ 6 h 3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7"/>
                  <a:gd name="T148" fmla="*/ 0 h 349"/>
                  <a:gd name="T149" fmla="*/ 187 w 187"/>
                  <a:gd name="T150" fmla="*/ 349 h 34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7" h="349">
                    <a:moveTo>
                      <a:pt x="0" y="220"/>
                    </a:moveTo>
                    <a:lnTo>
                      <a:pt x="25" y="217"/>
                    </a:lnTo>
                    <a:lnTo>
                      <a:pt x="48" y="218"/>
                    </a:lnTo>
                    <a:lnTo>
                      <a:pt x="68" y="225"/>
                    </a:lnTo>
                    <a:lnTo>
                      <a:pt x="87" y="235"/>
                    </a:lnTo>
                    <a:lnTo>
                      <a:pt x="104" y="247"/>
                    </a:lnTo>
                    <a:lnTo>
                      <a:pt x="120" y="262"/>
                    </a:lnTo>
                    <a:lnTo>
                      <a:pt x="134" y="279"/>
                    </a:lnTo>
                    <a:lnTo>
                      <a:pt x="146" y="298"/>
                    </a:lnTo>
                    <a:lnTo>
                      <a:pt x="141" y="265"/>
                    </a:lnTo>
                    <a:lnTo>
                      <a:pt x="138" y="229"/>
                    </a:lnTo>
                    <a:lnTo>
                      <a:pt x="132" y="191"/>
                    </a:lnTo>
                    <a:lnTo>
                      <a:pt x="127" y="153"/>
                    </a:lnTo>
                    <a:lnTo>
                      <a:pt x="121" y="115"/>
                    </a:lnTo>
                    <a:lnTo>
                      <a:pt x="115" y="76"/>
                    </a:lnTo>
                    <a:lnTo>
                      <a:pt x="108" y="38"/>
                    </a:lnTo>
                    <a:lnTo>
                      <a:pt x="100" y="0"/>
                    </a:lnTo>
                    <a:lnTo>
                      <a:pt x="104" y="4"/>
                    </a:lnTo>
                    <a:lnTo>
                      <a:pt x="110" y="11"/>
                    </a:lnTo>
                    <a:lnTo>
                      <a:pt x="116" y="18"/>
                    </a:lnTo>
                    <a:lnTo>
                      <a:pt x="120" y="27"/>
                    </a:lnTo>
                    <a:lnTo>
                      <a:pt x="126" y="35"/>
                    </a:lnTo>
                    <a:lnTo>
                      <a:pt x="130" y="43"/>
                    </a:lnTo>
                    <a:lnTo>
                      <a:pt x="133" y="50"/>
                    </a:lnTo>
                    <a:lnTo>
                      <a:pt x="134" y="56"/>
                    </a:lnTo>
                    <a:lnTo>
                      <a:pt x="143" y="93"/>
                    </a:lnTo>
                    <a:lnTo>
                      <a:pt x="151" y="130"/>
                    </a:lnTo>
                    <a:lnTo>
                      <a:pt x="159" y="165"/>
                    </a:lnTo>
                    <a:lnTo>
                      <a:pt x="168" y="202"/>
                    </a:lnTo>
                    <a:lnTo>
                      <a:pt x="174" y="239"/>
                    </a:lnTo>
                    <a:lnTo>
                      <a:pt x="180" y="275"/>
                    </a:lnTo>
                    <a:lnTo>
                      <a:pt x="184" y="312"/>
                    </a:lnTo>
                    <a:lnTo>
                      <a:pt x="187" y="349"/>
                    </a:lnTo>
                    <a:lnTo>
                      <a:pt x="170" y="344"/>
                    </a:lnTo>
                    <a:lnTo>
                      <a:pt x="154" y="337"/>
                    </a:lnTo>
                    <a:lnTo>
                      <a:pt x="140" y="328"/>
                    </a:lnTo>
                    <a:lnTo>
                      <a:pt x="128" y="316"/>
                    </a:lnTo>
                    <a:lnTo>
                      <a:pt x="117" y="304"/>
                    </a:lnTo>
                    <a:lnTo>
                      <a:pt x="106" y="290"/>
                    </a:lnTo>
                    <a:lnTo>
                      <a:pt x="97" y="275"/>
                    </a:lnTo>
                    <a:lnTo>
                      <a:pt x="87" y="261"/>
                    </a:lnTo>
                    <a:lnTo>
                      <a:pt x="80" y="254"/>
                    </a:lnTo>
                    <a:lnTo>
                      <a:pt x="68" y="247"/>
                    </a:lnTo>
                    <a:lnTo>
                      <a:pt x="53" y="240"/>
                    </a:lnTo>
                    <a:lnTo>
                      <a:pt x="39" y="233"/>
                    </a:lnTo>
                    <a:lnTo>
                      <a:pt x="25" y="228"/>
                    </a:lnTo>
                    <a:lnTo>
                      <a:pt x="12" y="223"/>
                    </a:lnTo>
                    <a:lnTo>
                      <a:pt x="4" y="221"/>
                    </a:lnTo>
                    <a:lnTo>
                      <a:pt x="0" y="220"/>
                    </a:lnTo>
                    <a:close/>
                  </a:path>
                </a:pathLst>
              </a:custGeom>
              <a:solidFill>
                <a:srgbClr val="00D828"/>
              </a:solidFill>
              <a:ln w="9525">
                <a:noFill/>
                <a:round/>
                <a:headEnd/>
                <a:tailEnd/>
              </a:ln>
            </p:spPr>
            <p:txBody>
              <a:bodyPr/>
              <a:lstStyle/>
              <a:p>
                <a:endParaRPr lang="en-US"/>
              </a:p>
            </p:txBody>
          </p:sp>
          <p:sp>
            <p:nvSpPr>
              <p:cNvPr id="185483" name="Freeform 84"/>
              <p:cNvSpPr>
                <a:spLocks/>
              </p:cNvSpPr>
              <p:nvPr/>
            </p:nvSpPr>
            <p:spPr bwMode="auto">
              <a:xfrm>
                <a:off x="2947" y="3349"/>
                <a:ext cx="152" cy="197"/>
              </a:xfrm>
              <a:custGeom>
                <a:avLst/>
                <a:gdLst>
                  <a:gd name="T0" fmla="*/ 2 w 305"/>
                  <a:gd name="T1" fmla="*/ 13 h 392"/>
                  <a:gd name="T2" fmla="*/ 2 w 305"/>
                  <a:gd name="T3" fmla="*/ 12 h 392"/>
                  <a:gd name="T4" fmla="*/ 3 w 305"/>
                  <a:gd name="T5" fmla="*/ 12 h 392"/>
                  <a:gd name="T6" fmla="*/ 3 w 305"/>
                  <a:gd name="T7" fmla="*/ 11 h 392"/>
                  <a:gd name="T8" fmla="*/ 3 w 305"/>
                  <a:gd name="T9" fmla="*/ 9 h 392"/>
                  <a:gd name="T10" fmla="*/ 4 w 305"/>
                  <a:gd name="T11" fmla="*/ 8 h 392"/>
                  <a:gd name="T12" fmla="*/ 4 w 305"/>
                  <a:gd name="T13" fmla="*/ 7 h 392"/>
                  <a:gd name="T14" fmla="*/ 5 w 305"/>
                  <a:gd name="T15" fmla="*/ 6 h 392"/>
                  <a:gd name="T16" fmla="*/ 5 w 305"/>
                  <a:gd name="T17" fmla="*/ 6 h 392"/>
                  <a:gd name="T18" fmla="*/ 6 w 305"/>
                  <a:gd name="T19" fmla="*/ 5 h 392"/>
                  <a:gd name="T20" fmla="*/ 6 w 305"/>
                  <a:gd name="T21" fmla="*/ 4 h 392"/>
                  <a:gd name="T22" fmla="*/ 7 w 305"/>
                  <a:gd name="T23" fmla="*/ 4 h 392"/>
                  <a:gd name="T24" fmla="*/ 7 w 305"/>
                  <a:gd name="T25" fmla="*/ 3 h 392"/>
                  <a:gd name="T26" fmla="*/ 8 w 305"/>
                  <a:gd name="T27" fmla="*/ 2 h 392"/>
                  <a:gd name="T28" fmla="*/ 8 w 305"/>
                  <a:gd name="T29" fmla="*/ 1 h 392"/>
                  <a:gd name="T30" fmla="*/ 9 w 305"/>
                  <a:gd name="T31" fmla="*/ 1 h 392"/>
                  <a:gd name="T32" fmla="*/ 9 w 305"/>
                  <a:gd name="T33" fmla="*/ 0 h 392"/>
                  <a:gd name="T34" fmla="*/ 8 w 305"/>
                  <a:gd name="T35" fmla="*/ 1 h 392"/>
                  <a:gd name="T36" fmla="*/ 8 w 305"/>
                  <a:gd name="T37" fmla="*/ 1 h 392"/>
                  <a:gd name="T38" fmla="*/ 7 w 305"/>
                  <a:gd name="T39" fmla="*/ 2 h 392"/>
                  <a:gd name="T40" fmla="*/ 7 w 305"/>
                  <a:gd name="T41" fmla="*/ 2 h 392"/>
                  <a:gd name="T42" fmla="*/ 6 w 305"/>
                  <a:gd name="T43" fmla="*/ 3 h 392"/>
                  <a:gd name="T44" fmla="*/ 6 w 305"/>
                  <a:gd name="T45" fmla="*/ 3 h 392"/>
                  <a:gd name="T46" fmla="*/ 5 w 305"/>
                  <a:gd name="T47" fmla="*/ 4 h 392"/>
                  <a:gd name="T48" fmla="*/ 5 w 305"/>
                  <a:gd name="T49" fmla="*/ 4 h 392"/>
                  <a:gd name="T50" fmla="*/ 5 w 305"/>
                  <a:gd name="T51" fmla="*/ 5 h 392"/>
                  <a:gd name="T52" fmla="*/ 4 w 305"/>
                  <a:gd name="T53" fmla="*/ 5 h 392"/>
                  <a:gd name="T54" fmla="*/ 4 w 305"/>
                  <a:gd name="T55" fmla="*/ 6 h 392"/>
                  <a:gd name="T56" fmla="*/ 4 w 305"/>
                  <a:gd name="T57" fmla="*/ 6 h 392"/>
                  <a:gd name="T58" fmla="*/ 3 w 305"/>
                  <a:gd name="T59" fmla="*/ 7 h 392"/>
                  <a:gd name="T60" fmla="*/ 3 w 305"/>
                  <a:gd name="T61" fmla="*/ 7 h 392"/>
                  <a:gd name="T62" fmla="*/ 3 w 305"/>
                  <a:gd name="T63" fmla="*/ 8 h 392"/>
                  <a:gd name="T64" fmla="*/ 3 w 305"/>
                  <a:gd name="T65" fmla="*/ 8 h 392"/>
                  <a:gd name="T66" fmla="*/ 2 w 305"/>
                  <a:gd name="T67" fmla="*/ 6 h 392"/>
                  <a:gd name="T68" fmla="*/ 2 w 305"/>
                  <a:gd name="T69" fmla="*/ 4 h 392"/>
                  <a:gd name="T70" fmla="*/ 2 w 305"/>
                  <a:gd name="T71" fmla="*/ 3 h 392"/>
                  <a:gd name="T72" fmla="*/ 2 w 305"/>
                  <a:gd name="T73" fmla="*/ 2 h 392"/>
                  <a:gd name="T74" fmla="*/ 1 w 305"/>
                  <a:gd name="T75" fmla="*/ 3 h 392"/>
                  <a:gd name="T76" fmla="*/ 1 w 305"/>
                  <a:gd name="T77" fmla="*/ 4 h 392"/>
                  <a:gd name="T78" fmla="*/ 1 w 305"/>
                  <a:gd name="T79" fmla="*/ 5 h 392"/>
                  <a:gd name="T80" fmla="*/ 0 w 305"/>
                  <a:gd name="T81" fmla="*/ 6 h 392"/>
                  <a:gd name="T82" fmla="*/ 0 w 305"/>
                  <a:gd name="T83" fmla="*/ 7 h 392"/>
                  <a:gd name="T84" fmla="*/ 0 w 305"/>
                  <a:gd name="T85" fmla="*/ 9 h 392"/>
                  <a:gd name="T86" fmla="*/ 0 w 305"/>
                  <a:gd name="T87" fmla="*/ 10 h 392"/>
                  <a:gd name="T88" fmla="*/ 0 w 305"/>
                  <a:gd name="T89" fmla="*/ 11 h 392"/>
                  <a:gd name="T90" fmla="*/ 1 w 305"/>
                  <a:gd name="T91" fmla="*/ 10 h 392"/>
                  <a:gd name="T92" fmla="*/ 1 w 305"/>
                  <a:gd name="T93" fmla="*/ 9 h 392"/>
                  <a:gd name="T94" fmla="*/ 1 w 305"/>
                  <a:gd name="T95" fmla="*/ 8 h 392"/>
                  <a:gd name="T96" fmla="*/ 1 w 305"/>
                  <a:gd name="T97" fmla="*/ 7 h 392"/>
                  <a:gd name="T98" fmla="*/ 2 w 305"/>
                  <a:gd name="T99" fmla="*/ 6 h 392"/>
                  <a:gd name="T100" fmla="*/ 1 w 305"/>
                  <a:gd name="T101" fmla="*/ 7 h 392"/>
                  <a:gd name="T102" fmla="*/ 1 w 305"/>
                  <a:gd name="T103" fmla="*/ 9 h 392"/>
                  <a:gd name="T104" fmla="*/ 1 w 305"/>
                  <a:gd name="T105" fmla="*/ 10 h 392"/>
                  <a:gd name="T106" fmla="*/ 1 w 305"/>
                  <a:gd name="T107" fmla="*/ 13 h 392"/>
                  <a:gd name="T108" fmla="*/ 2 w 305"/>
                  <a:gd name="T109" fmla="*/ 13 h 39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05"/>
                  <a:gd name="T166" fmla="*/ 0 h 392"/>
                  <a:gd name="T167" fmla="*/ 305 w 305"/>
                  <a:gd name="T168" fmla="*/ 392 h 39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05" h="392">
                    <a:moveTo>
                      <a:pt x="88" y="385"/>
                    </a:moveTo>
                    <a:lnTo>
                      <a:pt x="91" y="377"/>
                    </a:lnTo>
                    <a:lnTo>
                      <a:pt x="99" y="354"/>
                    </a:lnTo>
                    <a:lnTo>
                      <a:pt x="112" y="321"/>
                    </a:lnTo>
                    <a:lnTo>
                      <a:pt x="127" y="283"/>
                    </a:lnTo>
                    <a:lnTo>
                      <a:pt x="143" y="242"/>
                    </a:lnTo>
                    <a:lnTo>
                      <a:pt x="159" y="207"/>
                    </a:lnTo>
                    <a:lnTo>
                      <a:pt x="172" y="178"/>
                    </a:lnTo>
                    <a:lnTo>
                      <a:pt x="182" y="161"/>
                    </a:lnTo>
                    <a:lnTo>
                      <a:pt x="192" y="149"/>
                    </a:lnTo>
                    <a:lnTo>
                      <a:pt x="207" y="128"/>
                    </a:lnTo>
                    <a:lnTo>
                      <a:pt x="226" y="103"/>
                    </a:lnTo>
                    <a:lnTo>
                      <a:pt x="248" y="74"/>
                    </a:lnTo>
                    <a:lnTo>
                      <a:pt x="269" y="47"/>
                    </a:lnTo>
                    <a:lnTo>
                      <a:pt x="287" y="23"/>
                    </a:lnTo>
                    <a:lnTo>
                      <a:pt x="300" y="5"/>
                    </a:lnTo>
                    <a:lnTo>
                      <a:pt x="305" y="0"/>
                    </a:lnTo>
                    <a:lnTo>
                      <a:pt x="286" y="10"/>
                    </a:lnTo>
                    <a:lnTo>
                      <a:pt x="269" y="23"/>
                    </a:lnTo>
                    <a:lnTo>
                      <a:pt x="252" y="38"/>
                    </a:lnTo>
                    <a:lnTo>
                      <a:pt x="235" y="54"/>
                    </a:lnTo>
                    <a:lnTo>
                      <a:pt x="219" y="71"/>
                    </a:lnTo>
                    <a:lnTo>
                      <a:pt x="203" y="88"/>
                    </a:lnTo>
                    <a:lnTo>
                      <a:pt x="188" y="108"/>
                    </a:lnTo>
                    <a:lnTo>
                      <a:pt x="173" y="126"/>
                    </a:lnTo>
                    <a:lnTo>
                      <a:pt x="162" y="141"/>
                    </a:lnTo>
                    <a:lnTo>
                      <a:pt x="151" y="156"/>
                    </a:lnTo>
                    <a:lnTo>
                      <a:pt x="141" y="171"/>
                    </a:lnTo>
                    <a:lnTo>
                      <a:pt x="132" y="185"/>
                    </a:lnTo>
                    <a:lnTo>
                      <a:pt x="124" y="199"/>
                    </a:lnTo>
                    <a:lnTo>
                      <a:pt x="114" y="213"/>
                    </a:lnTo>
                    <a:lnTo>
                      <a:pt x="108" y="226"/>
                    </a:lnTo>
                    <a:lnTo>
                      <a:pt x="99" y="241"/>
                    </a:lnTo>
                    <a:lnTo>
                      <a:pt x="91" y="186"/>
                    </a:lnTo>
                    <a:lnTo>
                      <a:pt x="85" y="120"/>
                    </a:lnTo>
                    <a:lnTo>
                      <a:pt x="79" y="69"/>
                    </a:lnTo>
                    <a:lnTo>
                      <a:pt x="73" y="52"/>
                    </a:lnTo>
                    <a:lnTo>
                      <a:pt x="58" y="82"/>
                    </a:lnTo>
                    <a:lnTo>
                      <a:pt x="45" y="115"/>
                    </a:lnTo>
                    <a:lnTo>
                      <a:pt x="34" y="149"/>
                    </a:lnTo>
                    <a:lnTo>
                      <a:pt x="25" y="184"/>
                    </a:lnTo>
                    <a:lnTo>
                      <a:pt x="17" y="221"/>
                    </a:lnTo>
                    <a:lnTo>
                      <a:pt x="10" y="256"/>
                    </a:lnTo>
                    <a:lnTo>
                      <a:pt x="5" y="291"/>
                    </a:lnTo>
                    <a:lnTo>
                      <a:pt x="0" y="323"/>
                    </a:lnTo>
                    <a:lnTo>
                      <a:pt x="40" y="309"/>
                    </a:lnTo>
                    <a:lnTo>
                      <a:pt x="44" y="276"/>
                    </a:lnTo>
                    <a:lnTo>
                      <a:pt x="49" y="242"/>
                    </a:lnTo>
                    <a:lnTo>
                      <a:pt x="56" y="209"/>
                    </a:lnTo>
                    <a:lnTo>
                      <a:pt x="65" y="176"/>
                    </a:lnTo>
                    <a:lnTo>
                      <a:pt x="63" y="215"/>
                    </a:lnTo>
                    <a:lnTo>
                      <a:pt x="61" y="260"/>
                    </a:lnTo>
                    <a:lnTo>
                      <a:pt x="59" y="316"/>
                    </a:lnTo>
                    <a:lnTo>
                      <a:pt x="58" y="392"/>
                    </a:lnTo>
                    <a:lnTo>
                      <a:pt x="88" y="385"/>
                    </a:lnTo>
                    <a:close/>
                  </a:path>
                </a:pathLst>
              </a:custGeom>
              <a:solidFill>
                <a:srgbClr val="00D828"/>
              </a:solidFill>
              <a:ln w="9525">
                <a:noFill/>
                <a:round/>
                <a:headEnd/>
                <a:tailEnd/>
              </a:ln>
            </p:spPr>
            <p:txBody>
              <a:bodyPr/>
              <a:lstStyle/>
              <a:p>
                <a:endParaRPr lang="en-US"/>
              </a:p>
            </p:txBody>
          </p:sp>
          <p:sp>
            <p:nvSpPr>
              <p:cNvPr id="185484" name="Freeform 85"/>
              <p:cNvSpPr>
                <a:spLocks/>
              </p:cNvSpPr>
              <p:nvPr/>
            </p:nvSpPr>
            <p:spPr bwMode="auto">
              <a:xfrm>
                <a:off x="3106" y="3291"/>
                <a:ext cx="141" cy="232"/>
              </a:xfrm>
              <a:custGeom>
                <a:avLst/>
                <a:gdLst>
                  <a:gd name="T0" fmla="*/ 0 w 284"/>
                  <a:gd name="T1" fmla="*/ 12 h 464"/>
                  <a:gd name="T2" fmla="*/ 1 w 284"/>
                  <a:gd name="T3" fmla="*/ 11 h 464"/>
                  <a:gd name="T4" fmla="*/ 2 w 284"/>
                  <a:gd name="T5" fmla="*/ 10 h 464"/>
                  <a:gd name="T6" fmla="*/ 3 w 284"/>
                  <a:gd name="T7" fmla="*/ 9 h 464"/>
                  <a:gd name="T8" fmla="*/ 4 w 284"/>
                  <a:gd name="T9" fmla="*/ 9 h 464"/>
                  <a:gd name="T10" fmla="*/ 3 w 284"/>
                  <a:gd name="T11" fmla="*/ 12 h 464"/>
                  <a:gd name="T12" fmla="*/ 3 w 284"/>
                  <a:gd name="T13" fmla="*/ 12 h 464"/>
                  <a:gd name="T14" fmla="*/ 4 w 284"/>
                  <a:gd name="T15" fmla="*/ 12 h 464"/>
                  <a:gd name="T16" fmla="*/ 4 w 284"/>
                  <a:gd name="T17" fmla="*/ 12 h 464"/>
                  <a:gd name="T18" fmla="*/ 4 w 284"/>
                  <a:gd name="T19" fmla="*/ 12 h 464"/>
                  <a:gd name="T20" fmla="*/ 4 w 284"/>
                  <a:gd name="T21" fmla="*/ 11 h 464"/>
                  <a:gd name="T22" fmla="*/ 5 w 284"/>
                  <a:gd name="T23" fmla="*/ 10 h 464"/>
                  <a:gd name="T24" fmla="*/ 5 w 284"/>
                  <a:gd name="T25" fmla="*/ 11 h 464"/>
                  <a:gd name="T26" fmla="*/ 5 w 284"/>
                  <a:gd name="T27" fmla="*/ 12 h 464"/>
                  <a:gd name="T28" fmla="*/ 6 w 284"/>
                  <a:gd name="T29" fmla="*/ 13 h 464"/>
                  <a:gd name="T30" fmla="*/ 6 w 284"/>
                  <a:gd name="T31" fmla="*/ 14 h 464"/>
                  <a:gd name="T32" fmla="*/ 6 w 284"/>
                  <a:gd name="T33" fmla="*/ 15 h 464"/>
                  <a:gd name="T34" fmla="*/ 7 w 284"/>
                  <a:gd name="T35" fmla="*/ 15 h 464"/>
                  <a:gd name="T36" fmla="*/ 7 w 284"/>
                  <a:gd name="T37" fmla="*/ 15 h 464"/>
                  <a:gd name="T38" fmla="*/ 8 w 284"/>
                  <a:gd name="T39" fmla="*/ 14 h 464"/>
                  <a:gd name="T40" fmla="*/ 8 w 284"/>
                  <a:gd name="T41" fmla="*/ 12 h 464"/>
                  <a:gd name="T42" fmla="*/ 8 w 284"/>
                  <a:gd name="T43" fmla="*/ 8 h 464"/>
                  <a:gd name="T44" fmla="*/ 8 w 284"/>
                  <a:gd name="T45" fmla="*/ 0 h 464"/>
                  <a:gd name="T46" fmla="*/ 7 w 284"/>
                  <a:gd name="T47" fmla="*/ 3 h 464"/>
                  <a:gd name="T48" fmla="*/ 7 w 284"/>
                  <a:gd name="T49" fmla="*/ 6 h 464"/>
                  <a:gd name="T50" fmla="*/ 7 w 284"/>
                  <a:gd name="T51" fmla="*/ 10 h 464"/>
                  <a:gd name="T52" fmla="*/ 7 w 284"/>
                  <a:gd name="T53" fmla="*/ 13 h 464"/>
                  <a:gd name="T54" fmla="*/ 6 w 284"/>
                  <a:gd name="T55" fmla="*/ 11 h 464"/>
                  <a:gd name="T56" fmla="*/ 6 w 284"/>
                  <a:gd name="T57" fmla="*/ 9 h 464"/>
                  <a:gd name="T58" fmla="*/ 5 w 284"/>
                  <a:gd name="T59" fmla="*/ 7 h 464"/>
                  <a:gd name="T60" fmla="*/ 5 w 284"/>
                  <a:gd name="T61" fmla="*/ 6 h 464"/>
                  <a:gd name="T62" fmla="*/ 5 w 284"/>
                  <a:gd name="T63" fmla="*/ 6 h 464"/>
                  <a:gd name="T64" fmla="*/ 4 w 284"/>
                  <a:gd name="T65" fmla="*/ 7 h 464"/>
                  <a:gd name="T66" fmla="*/ 4 w 284"/>
                  <a:gd name="T67" fmla="*/ 7 h 464"/>
                  <a:gd name="T68" fmla="*/ 4 w 284"/>
                  <a:gd name="T69" fmla="*/ 7 h 464"/>
                  <a:gd name="T70" fmla="*/ 3 w 284"/>
                  <a:gd name="T71" fmla="*/ 8 h 464"/>
                  <a:gd name="T72" fmla="*/ 2 w 284"/>
                  <a:gd name="T73" fmla="*/ 9 h 464"/>
                  <a:gd name="T74" fmla="*/ 1 w 284"/>
                  <a:gd name="T75" fmla="*/ 10 h 464"/>
                  <a:gd name="T76" fmla="*/ 1 w 284"/>
                  <a:gd name="T77" fmla="*/ 10 h 464"/>
                  <a:gd name="T78" fmla="*/ 1 w 284"/>
                  <a:gd name="T79" fmla="*/ 6 h 464"/>
                  <a:gd name="T80" fmla="*/ 0 w 284"/>
                  <a:gd name="T81" fmla="*/ 4 h 4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4"/>
                  <a:gd name="T124" fmla="*/ 0 h 464"/>
                  <a:gd name="T125" fmla="*/ 284 w 284"/>
                  <a:gd name="T126" fmla="*/ 464 h 4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4" h="464">
                    <a:moveTo>
                      <a:pt x="0" y="378"/>
                    </a:moveTo>
                    <a:lnTo>
                      <a:pt x="14" y="367"/>
                    </a:lnTo>
                    <a:lnTo>
                      <a:pt x="32" y="354"/>
                    </a:lnTo>
                    <a:lnTo>
                      <a:pt x="49" y="337"/>
                    </a:lnTo>
                    <a:lnTo>
                      <a:pt x="68" y="320"/>
                    </a:lnTo>
                    <a:lnTo>
                      <a:pt x="87" y="302"/>
                    </a:lnTo>
                    <a:lnTo>
                      <a:pt x="104" y="286"/>
                    </a:lnTo>
                    <a:lnTo>
                      <a:pt x="120" y="271"/>
                    </a:lnTo>
                    <a:lnTo>
                      <a:pt x="133" y="258"/>
                    </a:lnTo>
                    <a:lnTo>
                      <a:pt x="131" y="284"/>
                    </a:lnTo>
                    <a:lnTo>
                      <a:pt x="125" y="321"/>
                    </a:lnTo>
                    <a:lnTo>
                      <a:pt x="119" y="356"/>
                    </a:lnTo>
                    <a:lnTo>
                      <a:pt x="116" y="378"/>
                    </a:lnTo>
                    <a:lnTo>
                      <a:pt x="120" y="375"/>
                    </a:lnTo>
                    <a:lnTo>
                      <a:pt x="126" y="372"/>
                    </a:lnTo>
                    <a:lnTo>
                      <a:pt x="131" y="370"/>
                    </a:lnTo>
                    <a:lnTo>
                      <a:pt x="136" y="367"/>
                    </a:lnTo>
                    <a:lnTo>
                      <a:pt x="141" y="365"/>
                    </a:lnTo>
                    <a:lnTo>
                      <a:pt x="147" y="362"/>
                    </a:lnTo>
                    <a:lnTo>
                      <a:pt x="151" y="359"/>
                    </a:lnTo>
                    <a:lnTo>
                      <a:pt x="156" y="357"/>
                    </a:lnTo>
                    <a:lnTo>
                      <a:pt x="158" y="349"/>
                    </a:lnTo>
                    <a:lnTo>
                      <a:pt x="163" y="333"/>
                    </a:lnTo>
                    <a:lnTo>
                      <a:pt x="169" y="316"/>
                    </a:lnTo>
                    <a:lnTo>
                      <a:pt x="172" y="306"/>
                    </a:lnTo>
                    <a:lnTo>
                      <a:pt x="178" y="326"/>
                    </a:lnTo>
                    <a:lnTo>
                      <a:pt x="182" y="346"/>
                    </a:lnTo>
                    <a:lnTo>
                      <a:pt x="189" y="366"/>
                    </a:lnTo>
                    <a:lnTo>
                      <a:pt x="195" y="386"/>
                    </a:lnTo>
                    <a:lnTo>
                      <a:pt x="201" y="405"/>
                    </a:lnTo>
                    <a:lnTo>
                      <a:pt x="207" y="425"/>
                    </a:lnTo>
                    <a:lnTo>
                      <a:pt x="212" y="445"/>
                    </a:lnTo>
                    <a:lnTo>
                      <a:pt x="218" y="464"/>
                    </a:lnTo>
                    <a:lnTo>
                      <a:pt x="224" y="462"/>
                    </a:lnTo>
                    <a:lnTo>
                      <a:pt x="230" y="458"/>
                    </a:lnTo>
                    <a:lnTo>
                      <a:pt x="235" y="456"/>
                    </a:lnTo>
                    <a:lnTo>
                      <a:pt x="241" y="454"/>
                    </a:lnTo>
                    <a:lnTo>
                      <a:pt x="247" y="451"/>
                    </a:lnTo>
                    <a:lnTo>
                      <a:pt x="253" y="448"/>
                    </a:lnTo>
                    <a:lnTo>
                      <a:pt x="259" y="446"/>
                    </a:lnTo>
                    <a:lnTo>
                      <a:pt x="264" y="443"/>
                    </a:lnTo>
                    <a:lnTo>
                      <a:pt x="276" y="378"/>
                    </a:lnTo>
                    <a:lnTo>
                      <a:pt x="276" y="311"/>
                    </a:lnTo>
                    <a:lnTo>
                      <a:pt x="271" y="243"/>
                    </a:lnTo>
                    <a:lnTo>
                      <a:pt x="272" y="176"/>
                    </a:lnTo>
                    <a:lnTo>
                      <a:pt x="284" y="0"/>
                    </a:lnTo>
                    <a:lnTo>
                      <a:pt x="267" y="45"/>
                    </a:lnTo>
                    <a:lnTo>
                      <a:pt x="255" y="93"/>
                    </a:lnTo>
                    <a:lnTo>
                      <a:pt x="249" y="142"/>
                    </a:lnTo>
                    <a:lnTo>
                      <a:pt x="247" y="191"/>
                    </a:lnTo>
                    <a:lnTo>
                      <a:pt x="246" y="242"/>
                    </a:lnTo>
                    <a:lnTo>
                      <a:pt x="246" y="293"/>
                    </a:lnTo>
                    <a:lnTo>
                      <a:pt x="244" y="342"/>
                    </a:lnTo>
                    <a:lnTo>
                      <a:pt x="239" y="390"/>
                    </a:lnTo>
                    <a:lnTo>
                      <a:pt x="232" y="366"/>
                    </a:lnTo>
                    <a:lnTo>
                      <a:pt x="224" y="335"/>
                    </a:lnTo>
                    <a:lnTo>
                      <a:pt x="215" y="302"/>
                    </a:lnTo>
                    <a:lnTo>
                      <a:pt x="206" y="267"/>
                    </a:lnTo>
                    <a:lnTo>
                      <a:pt x="197" y="235"/>
                    </a:lnTo>
                    <a:lnTo>
                      <a:pt x="191" y="206"/>
                    </a:lnTo>
                    <a:lnTo>
                      <a:pt x="185" y="185"/>
                    </a:lnTo>
                    <a:lnTo>
                      <a:pt x="182" y="175"/>
                    </a:lnTo>
                    <a:lnTo>
                      <a:pt x="177" y="180"/>
                    </a:lnTo>
                    <a:lnTo>
                      <a:pt x="171" y="187"/>
                    </a:lnTo>
                    <a:lnTo>
                      <a:pt x="163" y="195"/>
                    </a:lnTo>
                    <a:lnTo>
                      <a:pt x="156" y="205"/>
                    </a:lnTo>
                    <a:lnTo>
                      <a:pt x="148" y="215"/>
                    </a:lnTo>
                    <a:lnTo>
                      <a:pt x="142" y="225"/>
                    </a:lnTo>
                    <a:lnTo>
                      <a:pt x="138" y="233"/>
                    </a:lnTo>
                    <a:lnTo>
                      <a:pt x="135" y="240"/>
                    </a:lnTo>
                    <a:lnTo>
                      <a:pt x="123" y="248"/>
                    </a:lnTo>
                    <a:lnTo>
                      <a:pt x="109" y="256"/>
                    </a:lnTo>
                    <a:lnTo>
                      <a:pt x="96" y="264"/>
                    </a:lnTo>
                    <a:lnTo>
                      <a:pt x="83" y="272"/>
                    </a:lnTo>
                    <a:lnTo>
                      <a:pt x="70" y="281"/>
                    </a:lnTo>
                    <a:lnTo>
                      <a:pt x="58" y="289"/>
                    </a:lnTo>
                    <a:lnTo>
                      <a:pt x="45" y="299"/>
                    </a:lnTo>
                    <a:lnTo>
                      <a:pt x="34" y="310"/>
                    </a:lnTo>
                    <a:lnTo>
                      <a:pt x="38" y="241"/>
                    </a:lnTo>
                    <a:lnTo>
                      <a:pt x="34" y="174"/>
                    </a:lnTo>
                    <a:lnTo>
                      <a:pt x="26" y="123"/>
                    </a:lnTo>
                    <a:lnTo>
                      <a:pt x="21" y="104"/>
                    </a:lnTo>
                    <a:lnTo>
                      <a:pt x="0" y="378"/>
                    </a:lnTo>
                    <a:close/>
                  </a:path>
                </a:pathLst>
              </a:custGeom>
              <a:solidFill>
                <a:srgbClr val="00D828"/>
              </a:solidFill>
              <a:ln w="9525">
                <a:noFill/>
                <a:round/>
                <a:headEnd/>
                <a:tailEnd/>
              </a:ln>
            </p:spPr>
            <p:txBody>
              <a:bodyPr/>
              <a:lstStyle/>
              <a:p>
                <a:endParaRPr lang="en-US"/>
              </a:p>
            </p:txBody>
          </p:sp>
          <p:sp>
            <p:nvSpPr>
              <p:cNvPr id="185485" name="Freeform 86"/>
              <p:cNvSpPr>
                <a:spLocks/>
              </p:cNvSpPr>
              <p:nvPr/>
            </p:nvSpPr>
            <p:spPr bwMode="auto">
              <a:xfrm>
                <a:off x="3004" y="3333"/>
                <a:ext cx="103" cy="73"/>
              </a:xfrm>
              <a:custGeom>
                <a:avLst/>
                <a:gdLst>
                  <a:gd name="T0" fmla="*/ 2 w 206"/>
                  <a:gd name="T1" fmla="*/ 5 h 145"/>
                  <a:gd name="T2" fmla="*/ 2 w 206"/>
                  <a:gd name="T3" fmla="*/ 4 h 145"/>
                  <a:gd name="T4" fmla="*/ 3 w 206"/>
                  <a:gd name="T5" fmla="*/ 3 h 145"/>
                  <a:gd name="T6" fmla="*/ 3 w 206"/>
                  <a:gd name="T7" fmla="*/ 3 h 145"/>
                  <a:gd name="T8" fmla="*/ 4 w 206"/>
                  <a:gd name="T9" fmla="*/ 2 h 145"/>
                  <a:gd name="T10" fmla="*/ 5 w 206"/>
                  <a:gd name="T11" fmla="*/ 2 h 145"/>
                  <a:gd name="T12" fmla="*/ 6 w 206"/>
                  <a:gd name="T13" fmla="*/ 1 h 145"/>
                  <a:gd name="T14" fmla="*/ 6 w 206"/>
                  <a:gd name="T15" fmla="*/ 1 h 145"/>
                  <a:gd name="T16" fmla="*/ 6 w 206"/>
                  <a:gd name="T17" fmla="*/ 0 h 145"/>
                  <a:gd name="T18" fmla="*/ 6 w 206"/>
                  <a:gd name="T19" fmla="*/ 1 h 145"/>
                  <a:gd name="T20" fmla="*/ 5 w 206"/>
                  <a:gd name="T21" fmla="*/ 1 h 145"/>
                  <a:gd name="T22" fmla="*/ 4 w 206"/>
                  <a:gd name="T23" fmla="*/ 2 h 145"/>
                  <a:gd name="T24" fmla="*/ 3 w 206"/>
                  <a:gd name="T25" fmla="*/ 2 h 145"/>
                  <a:gd name="T26" fmla="*/ 3 w 206"/>
                  <a:gd name="T27" fmla="*/ 3 h 145"/>
                  <a:gd name="T28" fmla="*/ 2 w 206"/>
                  <a:gd name="T29" fmla="*/ 3 h 145"/>
                  <a:gd name="T30" fmla="*/ 1 w 206"/>
                  <a:gd name="T31" fmla="*/ 4 h 145"/>
                  <a:gd name="T32" fmla="*/ 1 w 206"/>
                  <a:gd name="T33" fmla="*/ 4 h 145"/>
                  <a:gd name="T34" fmla="*/ 0 w 206"/>
                  <a:gd name="T35" fmla="*/ 5 h 145"/>
                  <a:gd name="T36" fmla="*/ 2 w 206"/>
                  <a:gd name="T37" fmla="*/ 5 h 1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6"/>
                  <a:gd name="T58" fmla="*/ 0 h 145"/>
                  <a:gd name="T59" fmla="*/ 206 w 206"/>
                  <a:gd name="T60" fmla="*/ 145 h 1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6" h="145">
                    <a:moveTo>
                      <a:pt x="39" y="132"/>
                    </a:moveTo>
                    <a:lnTo>
                      <a:pt x="54" y="109"/>
                    </a:lnTo>
                    <a:lnTo>
                      <a:pt x="72" y="90"/>
                    </a:lnTo>
                    <a:lnTo>
                      <a:pt x="92" y="73"/>
                    </a:lnTo>
                    <a:lnTo>
                      <a:pt x="115" y="58"/>
                    </a:lnTo>
                    <a:lnTo>
                      <a:pt x="138" y="44"/>
                    </a:lnTo>
                    <a:lnTo>
                      <a:pt x="161" y="30"/>
                    </a:lnTo>
                    <a:lnTo>
                      <a:pt x="184" y="16"/>
                    </a:lnTo>
                    <a:lnTo>
                      <a:pt x="206" y="0"/>
                    </a:lnTo>
                    <a:lnTo>
                      <a:pt x="167" y="14"/>
                    </a:lnTo>
                    <a:lnTo>
                      <a:pt x="142" y="27"/>
                    </a:lnTo>
                    <a:lnTo>
                      <a:pt x="119" y="39"/>
                    </a:lnTo>
                    <a:lnTo>
                      <a:pt x="95" y="53"/>
                    </a:lnTo>
                    <a:lnTo>
                      <a:pt x="73" y="68"/>
                    </a:lnTo>
                    <a:lnTo>
                      <a:pt x="51" y="84"/>
                    </a:lnTo>
                    <a:lnTo>
                      <a:pt x="32" y="102"/>
                    </a:lnTo>
                    <a:lnTo>
                      <a:pt x="15" y="122"/>
                    </a:lnTo>
                    <a:lnTo>
                      <a:pt x="0" y="145"/>
                    </a:lnTo>
                    <a:lnTo>
                      <a:pt x="39" y="132"/>
                    </a:lnTo>
                    <a:close/>
                  </a:path>
                </a:pathLst>
              </a:custGeom>
              <a:solidFill>
                <a:srgbClr val="00D828"/>
              </a:solidFill>
              <a:ln w="9525">
                <a:noFill/>
                <a:round/>
                <a:headEnd/>
                <a:tailEnd/>
              </a:ln>
            </p:spPr>
            <p:txBody>
              <a:bodyPr/>
              <a:lstStyle/>
              <a:p>
                <a:endParaRPr lang="en-US"/>
              </a:p>
            </p:txBody>
          </p:sp>
          <p:sp>
            <p:nvSpPr>
              <p:cNvPr id="185486" name="Freeform 87"/>
              <p:cNvSpPr>
                <a:spLocks/>
              </p:cNvSpPr>
              <p:nvPr/>
            </p:nvSpPr>
            <p:spPr bwMode="auto">
              <a:xfrm>
                <a:off x="2735" y="3259"/>
                <a:ext cx="62" cy="230"/>
              </a:xfrm>
              <a:custGeom>
                <a:avLst/>
                <a:gdLst>
                  <a:gd name="T0" fmla="*/ 3 w 125"/>
                  <a:gd name="T1" fmla="*/ 2 h 458"/>
                  <a:gd name="T2" fmla="*/ 3 w 125"/>
                  <a:gd name="T3" fmla="*/ 1 h 458"/>
                  <a:gd name="T4" fmla="*/ 3 w 125"/>
                  <a:gd name="T5" fmla="*/ 1 h 458"/>
                  <a:gd name="T6" fmla="*/ 3 w 125"/>
                  <a:gd name="T7" fmla="*/ 1 h 458"/>
                  <a:gd name="T8" fmla="*/ 2 w 125"/>
                  <a:gd name="T9" fmla="*/ 0 h 458"/>
                  <a:gd name="T10" fmla="*/ 2 w 125"/>
                  <a:gd name="T11" fmla="*/ 1 h 458"/>
                  <a:gd name="T12" fmla="*/ 2 w 125"/>
                  <a:gd name="T13" fmla="*/ 1 h 458"/>
                  <a:gd name="T14" fmla="*/ 2 w 125"/>
                  <a:gd name="T15" fmla="*/ 1 h 458"/>
                  <a:gd name="T16" fmla="*/ 2 w 125"/>
                  <a:gd name="T17" fmla="*/ 1 h 458"/>
                  <a:gd name="T18" fmla="*/ 1 w 125"/>
                  <a:gd name="T19" fmla="*/ 1 h 458"/>
                  <a:gd name="T20" fmla="*/ 1 w 125"/>
                  <a:gd name="T21" fmla="*/ 1 h 458"/>
                  <a:gd name="T22" fmla="*/ 1 w 125"/>
                  <a:gd name="T23" fmla="*/ 1 h 458"/>
                  <a:gd name="T24" fmla="*/ 1 w 125"/>
                  <a:gd name="T25" fmla="*/ 1 h 458"/>
                  <a:gd name="T26" fmla="*/ 0 w 125"/>
                  <a:gd name="T27" fmla="*/ 3 h 458"/>
                  <a:gd name="T28" fmla="*/ 0 w 125"/>
                  <a:gd name="T29" fmla="*/ 5 h 458"/>
                  <a:gd name="T30" fmla="*/ 0 w 125"/>
                  <a:gd name="T31" fmla="*/ 6 h 458"/>
                  <a:gd name="T32" fmla="*/ 0 w 125"/>
                  <a:gd name="T33" fmla="*/ 8 h 458"/>
                  <a:gd name="T34" fmla="*/ 0 w 125"/>
                  <a:gd name="T35" fmla="*/ 10 h 458"/>
                  <a:gd name="T36" fmla="*/ 0 w 125"/>
                  <a:gd name="T37" fmla="*/ 11 h 458"/>
                  <a:gd name="T38" fmla="*/ 0 w 125"/>
                  <a:gd name="T39" fmla="*/ 13 h 458"/>
                  <a:gd name="T40" fmla="*/ 0 w 125"/>
                  <a:gd name="T41" fmla="*/ 15 h 458"/>
                  <a:gd name="T42" fmla="*/ 1 w 125"/>
                  <a:gd name="T43" fmla="*/ 14 h 458"/>
                  <a:gd name="T44" fmla="*/ 1 w 125"/>
                  <a:gd name="T45" fmla="*/ 12 h 458"/>
                  <a:gd name="T46" fmla="*/ 0 w 125"/>
                  <a:gd name="T47" fmla="*/ 10 h 458"/>
                  <a:gd name="T48" fmla="*/ 0 w 125"/>
                  <a:gd name="T49" fmla="*/ 8 h 458"/>
                  <a:gd name="T50" fmla="*/ 0 w 125"/>
                  <a:gd name="T51" fmla="*/ 6 h 458"/>
                  <a:gd name="T52" fmla="*/ 0 w 125"/>
                  <a:gd name="T53" fmla="*/ 5 h 458"/>
                  <a:gd name="T54" fmla="*/ 0 w 125"/>
                  <a:gd name="T55" fmla="*/ 5 h 458"/>
                  <a:gd name="T56" fmla="*/ 1 w 125"/>
                  <a:gd name="T57" fmla="*/ 4 h 458"/>
                  <a:gd name="T58" fmla="*/ 1 w 125"/>
                  <a:gd name="T59" fmla="*/ 3 h 458"/>
                  <a:gd name="T60" fmla="*/ 1 w 125"/>
                  <a:gd name="T61" fmla="*/ 3 h 458"/>
                  <a:gd name="T62" fmla="*/ 1 w 125"/>
                  <a:gd name="T63" fmla="*/ 2 h 458"/>
                  <a:gd name="T64" fmla="*/ 1 w 125"/>
                  <a:gd name="T65" fmla="*/ 2 h 458"/>
                  <a:gd name="T66" fmla="*/ 2 w 125"/>
                  <a:gd name="T67" fmla="*/ 1 h 458"/>
                  <a:gd name="T68" fmla="*/ 2 w 125"/>
                  <a:gd name="T69" fmla="*/ 1 h 458"/>
                  <a:gd name="T70" fmla="*/ 2 w 125"/>
                  <a:gd name="T71" fmla="*/ 2 h 458"/>
                  <a:gd name="T72" fmla="*/ 3 w 125"/>
                  <a:gd name="T73" fmla="*/ 2 h 458"/>
                  <a:gd name="T74" fmla="*/ 3 w 125"/>
                  <a:gd name="T75" fmla="*/ 3 h 458"/>
                  <a:gd name="T76" fmla="*/ 3 w 125"/>
                  <a:gd name="T77" fmla="*/ 4 h 458"/>
                  <a:gd name="T78" fmla="*/ 3 w 125"/>
                  <a:gd name="T79" fmla="*/ 5 h 458"/>
                  <a:gd name="T80" fmla="*/ 2 w 125"/>
                  <a:gd name="T81" fmla="*/ 5 h 458"/>
                  <a:gd name="T82" fmla="*/ 2 w 125"/>
                  <a:gd name="T83" fmla="*/ 6 h 458"/>
                  <a:gd name="T84" fmla="*/ 2 w 125"/>
                  <a:gd name="T85" fmla="*/ 6 h 458"/>
                  <a:gd name="T86" fmla="*/ 2 w 125"/>
                  <a:gd name="T87" fmla="*/ 6 h 458"/>
                  <a:gd name="T88" fmla="*/ 2 w 125"/>
                  <a:gd name="T89" fmla="*/ 6 h 458"/>
                  <a:gd name="T90" fmla="*/ 2 w 125"/>
                  <a:gd name="T91" fmla="*/ 6 h 458"/>
                  <a:gd name="T92" fmla="*/ 1 w 125"/>
                  <a:gd name="T93" fmla="*/ 6 h 458"/>
                  <a:gd name="T94" fmla="*/ 1 w 125"/>
                  <a:gd name="T95" fmla="*/ 6 h 458"/>
                  <a:gd name="T96" fmla="*/ 1 w 125"/>
                  <a:gd name="T97" fmla="*/ 6 h 458"/>
                  <a:gd name="T98" fmla="*/ 1 w 125"/>
                  <a:gd name="T99" fmla="*/ 6 h 458"/>
                  <a:gd name="T100" fmla="*/ 1 w 125"/>
                  <a:gd name="T101" fmla="*/ 6 h 458"/>
                  <a:gd name="T102" fmla="*/ 2 w 125"/>
                  <a:gd name="T103" fmla="*/ 7 h 458"/>
                  <a:gd name="T104" fmla="*/ 2 w 125"/>
                  <a:gd name="T105" fmla="*/ 7 h 458"/>
                  <a:gd name="T106" fmla="*/ 2 w 125"/>
                  <a:gd name="T107" fmla="*/ 7 h 458"/>
                  <a:gd name="T108" fmla="*/ 2 w 125"/>
                  <a:gd name="T109" fmla="*/ 7 h 458"/>
                  <a:gd name="T110" fmla="*/ 2 w 125"/>
                  <a:gd name="T111" fmla="*/ 7 h 458"/>
                  <a:gd name="T112" fmla="*/ 3 w 125"/>
                  <a:gd name="T113" fmla="*/ 7 h 458"/>
                  <a:gd name="T114" fmla="*/ 3 w 125"/>
                  <a:gd name="T115" fmla="*/ 7 h 458"/>
                  <a:gd name="T116" fmla="*/ 3 w 125"/>
                  <a:gd name="T117" fmla="*/ 5 h 458"/>
                  <a:gd name="T118" fmla="*/ 3 w 125"/>
                  <a:gd name="T119" fmla="*/ 4 h 458"/>
                  <a:gd name="T120" fmla="*/ 3 w 125"/>
                  <a:gd name="T121" fmla="*/ 3 h 458"/>
                  <a:gd name="T122" fmla="*/ 3 w 125"/>
                  <a:gd name="T123" fmla="*/ 2 h 4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5"/>
                  <a:gd name="T187" fmla="*/ 0 h 458"/>
                  <a:gd name="T188" fmla="*/ 125 w 125"/>
                  <a:gd name="T189" fmla="*/ 458 h 4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5" h="458">
                    <a:moveTo>
                      <a:pt x="117" y="42"/>
                    </a:moveTo>
                    <a:lnTo>
                      <a:pt x="111" y="30"/>
                    </a:lnTo>
                    <a:lnTo>
                      <a:pt x="104" y="16"/>
                    </a:lnTo>
                    <a:lnTo>
                      <a:pt x="96" y="4"/>
                    </a:lnTo>
                    <a:lnTo>
                      <a:pt x="94" y="0"/>
                    </a:lnTo>
                    <a:lnTo>
                      <a:pt x="91" y="1"/>
                    </a:lnTo>
                    <a:lnTo>
                      <a:pt x="87" y="2"/>
                    </a:lnTo>
                    <a:lnTo>
                      <a:pt x="80" y="4"/>
                    </a:lnTo>
                    <a:lnTo>
                      <a:pt x="72" y="8"/>
                    </a:lnTo>
                    <a:lnTo>
                      <a:pt x="63" y="13"/>
                    </a:lnTo>
                    <a:lnTo>
                      <a:pt x="55" y="16"/>
                    </a:lnTo>
                    <a:lnTo>
                      <a:pt x="48" y="22"/>
                    </a:lnTo>
                    <a:lnTo>
                      <a:pt x="43" y="28"/>
                    </a:lnTo>
                    <a:lnTo>
                      <a:pt x="21" y="79"/>
                    </a:lnTo>
                    <a:lnTo>
                      <a:pt x="7" y="131"/>
                    </a:lnTo>
                    <a:lnTo>
                      <a:pt x="2" y="185"/>
                    </a:lnTo>
                    <a:lnTo>
                      <a:pt x="0" y="239"/>
                    </a:lnTo>
                    <a:lnTo>
                      <a:pt x="2" y="295"/>
                    </a:lnTo>
                    <a:lnTo>
                      <a:pt x="5" y="349"/>
                    </a:lnTo>
                    <a:lnTo>
                      <a:pt x="6" y="404"/>
                    </a:lnTo>
                    <a:lnTo>
                      <a:pt x="5" y="458"/>
                    </a:lnTo>
                    <a:lnTo>
                      <a:pt x="35" y="447"/>
                    </a:lnTo>
                    <a:lnTo>
                      <a:pt x="34" y="380"/>
                    </a:lnTo>
                    <a:lnTo>
                      <a:pt x="30" y="312"/>
                    </a:lnTo>
                    <a:lnTo>
                      <a:pt x="26" y="244"/>
                    </a:lnTo>
                    <a:lnTo>
                      <a:pt x="22" y="177"/>
                    </a:lnTo>
                    <a:lnTo>
                      <a:pt x="26" y="156"/>
                    </a:lnTo>
                    <a:lnTo>
                      <a:pt x="29" y="136"/>
                    </a:lnTo>
                    <a:lnTo>
                      <a:pt x="33" y="113"/>
                    </a:lnTo>
                    <a:lnTo>
                      <a:pt x="37" y="91"/>
                    </a:lnTo>
                    <a:lnTo>
                      <a:pt x="43" y="70"/>
                    </a:lnTo>
                    <a:lnTo>
                      <a:pt x="50" y="51"/>
                    </a:lnTo>
                    <a:lnTo>
                      <a:pt x="59" y="33"/>
                    </a:lnTo>
                    <a:lnTo>
                      <a:pt x="72" y="19"/>
                    </a:lnTo>
                    <a:lnTo>
                      <a:pt x="83" y="31"/>
                    </a:lnTo>
                    <a:lnTo>
                      <a:pt x="93" y="46"/>
                    </a:lnTo>
                    <a:lnTo>
                      <a:pt x="99" y="63"/>
                    </a:lnTo>
                    <a:lnTo>
                      <a:pt x="103" y="84"/>
                    </a:lnTo>
                    <a:lnTo>
                      <a:pt x="103" y="107"/>
                    </a:lnTo>
                    <a:lnTo>
                      <a:pt x="99" y="132"/>
                    </a:lnTo>
                    <a:lnTo>
                      <a:pt x="94" y="159"/>
                    </a:lnTo>
                    <a:lnTo>
                      <a:pt x="84" y="188"/>
                    </a:lnTo>
                    <a:lnTo>
                      <a:pt x="82" y="185"/>
                    </a:lnTo>
                    <a:lnTo>
                      <a:pt x="78" y="182"/>
                    </a:lnTo>
                    <a:lnTo>
                      <a:pt x="72" y="178"/>
                    </a:lnTo>
                    <a:lnTo>
                      <a:pt x="66" y="176"/>
                    </a:lnTo>
                    <a:lnTo>
                      <a:pt x="59" y="173"/>
                    </a:lnTo>
                    <a:lnTo>
                      <a:pt x="55" y="170"/>
                    </a:lnTo>
                    <a:lnTo>
                      <a:pt x="50" y="169"/>
                    </a:lnTo>
                    <a:lnTo>
                      <a:pt x="49" y="168"/>
                    </a:lnTo>
                    <a:lnTo>
                      <a:pt x="56" y="181"/>
                    </a:lnTo>
                    <a:lnTo>
                      <a:pt x="65" y="196"/>
                    </a:lnTo>
                    <a:lnTo>
                      <a:pt x="72" y="207"/>
                    </a:lnTo>
                    <a:lnTo>
                      <a:pt x="74" y="212"/>
                    </a:lnTo>
                    <a:lnTo>
                      <a:pt x="79" y="211"/>
                    </a:lnTo>
                    <a:lnTo>
                      <a:pt x="88" y="206"/>
                    </a:lnTo>
                    <a:lnTo>
                      <a:pt x="98" y="200"/>
                    </a:lnTo>
                    <a:lnTo>
                      <a:pt x="104" y="196"/>
                    </a:lnTo>
                    <a:lnTo>
                      <a:pt x="118" y="160"/>
                    </a:lnTo>
                    <a:lnTo>
                      <a:pt x="125" y="122"/>
                    </a:lnTo>
                    <a:lnTo>
                      <a:pt x="124" y="83"/>
                    </a:lnTo>
                    <a:lnTo>
                      <a:pt x="117" y="42"/>
                    </a:lnTo>
                    <a:close/>
                  </a:path>
                </a:pathLst>
              </a:custGeom>
              <a:solidFill>
                <a:srgbClr val="D18C42"/>
              </a:solidFill>
              <a:ln w="9525">
                <a:noFill/>
                <a:round/>
                <a:headEnd/>
                <a:tailEnd/>
              </a:ln>
            </p:spPr>
            <p:txBody>
              <a:bodyPr/>
              <a:lstStyle/>
              <a:p>
                <a:endParaRPr lang="en-US"/>
              </a:p>
            </p:txBody>
          </p:sp>
          <p:sp>
            <p:nvSpPr>
              <p:cNvPr id="185487" name="Freeform 88"/>
              <p:cNvSpPr>
                <a:spLocks/>
              </p:cNvSpPr>
              <p:nvPr/>
            </p:nvSpPr>
            <p:spPr bwMode="auto">
              <a:xfrm>
                <a:off x="2763" y="3210"/>
                <a:ext cx="59" cy="191"/>
              </a:xfrm>
              <a:custGeom>
                <a:avLst/>
                <a:gdLst>
                  <a:gd name="T0" fmla="*/ 4 w 117"/>
                  <a:gd name="T1" fmla="*/ 3 h 381"/>
                  <a:gd name="T2" fmla="*/ 4 w 117"/>
                  <a:gd name="T3" fmla="*/ 2 h 381"/>
                  <a:gd name="T4" fmla="*/ 4 w 117"/>
                  <a:gd name="T5" fmla="*/ 2 h 381"/>
                  <a:gd name="T6" fmla="*/ 4 w 117"/>
                  <a:gd name="T7" fmla="*/ 2 h 381"/>
                  <a:gd name="T8" fmla="*/ 4 w 117"/>
                  <a:gd name="T9" fmla="*/ 1 h 381"/>
                  <a:gd name="T10" fmla="*/ 3 w 117"/>
                  <a:gd name="T11" fmla="*/ 1 h 381"/>
                  <a:gd name="T12" fmla="*/ 3 w 117"/>
                  <a:gd name="T13" fmla="*/ 1 h 381"/>
                  <a:gd name="T14" fmla="*/ 3 w 117"/>
                  <a:gd name="T15" fmla="*/ 1 h 381"/>
                  <a:gd name="T16" fmla="*/ 2 w 117"/>
                  <a:gd name="T17" fmla="*/ 1 h 381"/>
                  <a:gd name="T18" fmla="*/ 2 w 117"/>
                  <a:gd name="T19" fmla="*/ 0 h 381"/>
                  <a:gd name="T20" fmla="*/ 2 w 117"/>
                  <a:gd name="T21" fmla="*/ 0 h 381"/>
                  <a:gd name="T22" fmla="*/ 2 w 117"/>
                  <a:gd name="T23" fmla="*/ 1 h 381"/>
                  <a:gd name="T24" fmla="*/ 1 w 117"/>
                  <a:gd name="T25" fmla="*/ 1 h 381"/>
                  <a:gd name="T26" fmla="*/ 1 w 117"/>
                  <a:gd name="T27" fmla="*/ 1 h 381"/>
                  <a:gd name="T28" fmla="*/ 1 w 117"/>
                  <a:gd name="T29" fmla="*/ 1 h 381"/>
                  <a:gd name="T30" fmla="*/ 1 w 117"/>
                  <a:gd name="T31" fmla="*/ 1 h 381"/>
                  <a:gd name="T32" fmla="*/ 1 w 117"/>
                  <a:gd name="T33" fmla="*/ 1 h 381"/>
                  <a:gd name="T34" fmla="*/ 1 w 117"/>
                  <a:gd name="T35" fmla="*/ 1 h 381"/>
                  <a:gd name="T36" fmla="*/ 1 w 117"/>
                  <a:gd name="T37" fmla="*/ 1 h 381"/>
                  <a:gd name="T38" fmla="*/ 1 w 117"/>
                  <a:gd name="T39" fmla="*/ 1 h 381"/>
                  <a:gd name="T40" fmla="*/ 2 w 117"/>
                  <a:gd name="T41" fmla="*/ 1 h 381"/>
                  <a:gd name="T42" fmla="*/ 2 w 117"/>
                  <a:gd name="T43" fmla="*/ 1 h 381"/>
                  <a:gd name="T44" fmla="*/ 3 w 117"/>
                  <a:gd name="T45" fmla="*/ 2 h 381"/>
                  <a:gd name="T46" fmla="*/ 3 w 117"/>
                  <a:gd name="T47" fmla="*/ 2 h 381"/>
                  <a:gd name="T48" fmla="*/ 3 w 117"/>
                  <a:gd name="T49" fmla="*/ 3 h 381"/>
                  <a:gd name="T50" fmla="*/ 3 w 117"/>
                  <a:gd name="T51" fmla="*/ 4 h 381"/>
                  <a:gd name="T52" fmla="*/ 4 w 117"/>
                  <a:gd name="T53" fmla="*/ 5 h 381"/>
                  <a:gd name="T54" fmla="*/ 4 w 117"/>
                  <a:gd name="T55" fmla="*/ 6 h 381"/>
                  <a:gd name="T56" fmla="*/ 3 w 117"/>
                  <a:gd name="T57" fmla="*/ 8 h 381"/>
                  <a:gd name="T58" fmla="*/ 3 w 117"/>
                  <a:gd name="T59" fmla="*/ 9 h 381"/>
                  <a:gd name="T60" fmla="*/ 3 w 117"/>
                  <a:gd name="T61" fmla="*/ 10 h 381"/>
                  <a:gd name="T62" fmla="*/ 2 w 117"/>
                  <a:gd name="T63" fmla="*/ 11 h 381"/>
                  <a:gd name="T64" fmla="*/ 2 w 117"/>
                  <a:gd name="T65" fmla="*/ 12 h 381"/>
                  <a:gd name="T66" fmla="*/ 0 w 117"/>
                  <a:gd name="T67" fmla="*/ 12 h 381"/>
                  <a:gd name="T68" fmla="*/ 1 w 117"/>
                  <a:gd name="T69" fmla="*/ 12 h 381"/>
                  <a:gd name="T70" fmla="*/ 1 w 117"/>
                  <a:gd name="T71" fmla="*/ 12 h 381"/>
                  <a:gd name="T72" fmla="*/ 2 w 117"/>
                  <a:gd name="T73" fmla="*/ 12 h 381"/>
                  <a:gd name="T74" fmla="*/ 2 w 117"/>
                  <a:gd name="T75" fmla="*/ 12 h 381"/>
                  <a:gd name="T76" fmla="*/ 2 w 117"/>
                  <a:gd name="T77" fmla="*/ 12 h 381"/>
                  <a:gd name="T78" fmla="*/ 3 w 117"/>
                  <a:gd name="T79" fmla="*/ 11 h 381"/>
                  <a:gd name="T80" fmla="*/ 3 w 117"/>
                  <a:gd name="T81" fmla="*/ 11 h 381"/>
                  <a:gd name="T82" fmla="*/ 3 w 117"/>
                  <a:gd name="T83" fmla="*/ 11 h 381"/>
                  <a:gd name="T84" fmla="*/ 4 w 117"/>
                  <a:gd name="T85" fmla="*/ 10 h 381"/>
                  <a:gd name="T86" fmla="*/ 4 w 117"/>
                  <a:gd name="T87" fmla="*/ 9 h 381"/>
                  <a:gd name="T88" fmla="*/ 4 w 117"/>
                  <a:gd name="T89" fmla="*/ 8 h 381"/>
                  <a:gd name="T90" fmla="*/ 4 w 117"/>
                  <a:gd name="T91" fmla="*/ 7 h 381"/>
                  <a:gd name="T92" fmla="*/ 4 w 117"/>
                  <a:gd name="T93" fmla="*/ 6 h 381"/>
                  <a:gd name="T94" fmla="*/ 4 w 117"/>
                  <a:gd name="T95" fmla="*/ 5 h 381"/>
                  <a:gd name="T96" fmla="*/ 4 w 117"/>
                  <a:gd name="T97" fmla="*/ 4 h 381"/>
                  <a:gd name="T98" fmla="*/ 4 w 117"/>
                  <a:gd name="T99" fmla="*/ 3 h 38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7"/>
                  <a:gd name="T151" fmla="*/ 0 h 381"/>
                  <a:gd name="T152" fmla="*/ 117 w 117"/>
                  <a:gd name="T153" fmla="*/ 381 h 38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7" h="381">
                    <a:moveTo>
                      <a:pt x="112" y="76"/>
                    </a:moveTo>
                    <a:lnTo>
                      <a:pt x="110" y="64"/>
                    </a:lnTo>
                    <a:lnTo>
                      <a:pt x="107" y="53"/>
                    </a:lnTo>
                    <a:lnTo>
                      <a:pt x="104" y="42"/>
                    </a:lnTo>
                    <a:lnTo>
                      <a:pt x="98" y="32"/>
                    </a:lnTo>
                    <a:lnTo>
                      <a:pt x="92" y="23"/>
                    </a:lnTo>
                    <a:lnTo>
                      <a:pt x="84" y="14"/>
                    </a:lnTo>
                    <a:lnTo>
                      <a:pt x="74" y="7"/>
                    </a:lnTo>
                    <a:lnTo>
                      <a:pt x="63" y="1"/>
                    </a:lnTo>
                    <a:lnTo>
                      <a:pt x="55" y="0"/>
                    </a:lnTo>
                    <a:lnTo>
                      <a:pt x="46" y="0"/>
                    </a:lnTo>
                    <a:lnTo>
                      <a:pt x="37" y="1"/>
                    </a:lnTo>
                    <a:lnTo>
                      <a:pt x="26" y="3"/>
                    </a:lnTo>
                    <a:lnTo>
                      <a:pt x="17" y="7"/>
                    </a:lnTo>
                    <a:lnTo>
                      <a:pt x="9" y="10"/>
                    </a:lnTo>
                    <a:lnTo>
                      <a:pt x="3" y="14"/>
                    </a:lnTo>
                    <a:lnTo>
                      <a:pt x="1" y="16"/>
                    </a:lnTo>
                    <a:lnTo>
                      <a:pt x="4" y="15"/>
                    </a:lnTo>
                    <a:lnTo>
                      <a:pt x="14" y="14"/>
                    </a:lnTo>
                    <a:lnTo>
                      <a:pt x="26" y="14"/>
                    </a:lnTo>
                    <a:lnTo>
                      <a:pt x="41" y="16"/>
                    </a:lnTo>
                    <a:lnTo>
                      <a:pt x="57" y="24"/>
                    </a:lnTo>
                    <a:lnTo>
                      <a:pt x="72" y="38"/>
                    </a:lnTo>
                    <a:lnTo>
                      <a:pt x="84" y="59"/>
                    </a:lnTo>
                    <a:lnTo>
                      <a:pt x="91" y="90"/>
                    </a:lnTo>
                    <a:lnTo>
                      <a:pt x="94" y="124"/>
                    </a:lnTo>
                    <a:lnTo>
                      <a:pt x="97" y="159"/>
                    </a:lnTo>
                    <a:lnTo>
                      <a:pt x="98" y="192"/>
                    </a:lnTo>
                    <a:lnTo>
                      <a:pt x="95" y="226"/>
                    </a:lnTo>
                    <a:lnTo>
                      <a:pt x="90" y="259"/>
                    </a:lnTo>
                    <a:lnTo>
                      <a:pt x="78" y="292"/>
                    </a:lnTo>
                    <a:lnTo>
                      <a:pt x="62" y="326"/>
                    </a:lnTo>
                    <a:lnTo>
                      <a:pt x="40" y="360"/>
                    </a:lnTo>
                    <a:lnTo>
                      <a:pt x="0" y="380"/>
                    </a:lnTo>
                    <a:lnTo>
                      <a:pt x="14" y="381"/>
                    </a:lnTo>
                    <a:lnTo>
                      <a:pt x="26" y="379"/>
                    </a:lnTo>
                    <a:lnTo>
                      <a:pt x="40" y="372"/>
                    </a:lnTo>
                    <a:lnTo>
                      <a:pt x="52" y="365"/>
                    </a:lnTo>
                    <a:lnTo>
                      <a:pt x="62" y="356"/>
                    </a:lnTo>
                    <a:lnTo>
                      <a:pt x="71" y="348"/>
                    </a:lnTo>
                    <a:lnTo>
                      <a:pt x="77" y="340"/>
                    </a:lnTo>
                    <a:lnTo>
                      <a:pt x="82" y="334"/>
                    </a:lnTo>
                    <a:lnTo>
                      <a:pt x="97" y="298"/>
                    </a:lnTo>
                    <a:lnTo>
                      <a:pt x="108" y="265"/>
                    </a:lnTo>
                    <a:lnTo>
                      <a:pt x="114" y="232"/>
                    </a:lnTo>
                    <a:lnTo>
                      <a:pt x="117" y="201"/>
                    </a:lnTo>
                    <a:lnTo>
                      <a:pt x="117" y="170"/>
                    </a:lnTo>
                    <a:lnTo>
                      <a:pt x="116" y="139"/>
                    </a:lnTo>
                    <a:lnTo>
                      <a:pt x="114" y="108"/>
                    </a:lnTo>
                    <a:lnTo>
                      <a:pt x="112" y="76"/>
                    </a:lnTo>
                    <a:close/>
                  </a:path>
                </a:pathLst>
              </a:custGeom>
              <a:solidFill>
                <a:srgbClr val="D18C42"/>
              </a:solidFill>
              <a:ln w="9525">
                <a:noFill/>
                <a:round/>
                <a:headEnd/>
                <a:tailEnd/>
              </a:ln>
            </p:spPr>
            <p:txBody>
              <a:bodyPr/>
              <a:lstStyle/>
              <a:p>
                <a:endParaRPr lang="en-US"/>
              </a:p>
            </p:txBody>
          </p:sp>
          <p:sp>
            <p:nvSpPr>
              <p:cNvPr id="185488" name="Freeform 89"/>
              <p:cNvSpPr>
                <a:spLocks/>
              </p:cNvSpPr>
              <p:nvPr/>
            </p:nvSpPr>
            <p:spPr bwMode="auto">
              <a:xfrm>
                <a:off x="2774" y="3407"/>
                <a:ext cx="14" cy="101"/>
              </a:xfrm>
              <a:custGeom>
                <a:avLst/>
                <a:gdLst>
                  <a:gd name="T0" fmla="*/ 0 w 29"/>
                  <a:gd name="T1" fmla="*/ 0 h 202"/>
                  <a:gd name="T2" fmla="*/ 0 w 29"/>
                  <a:gd name="T3" fmla="*/ 2 h 202"/>
                  <a:gd name="T4" fmla="*/ 0 w 29"/>
                  <a:gd name="T5" fmla="*/ 3 h 202"/>
                  <a:gd name="T6" fmla="*/ 0 w 29"/>
                  <a:gd name="T7" fmla="*/ 5 h 202"/>
                  <a:gd name="T8" fmla="*/ 0 w 29"/>
                  <a:gd name="T9" fmla="*/ 6 h 202"/>
                  <a:gd name="T10" fmla="*/ 0 w 29"/>
                  <a:gd name="T11" fmla="*/ 6 h 202"/>
                  <a:gd name="T12" fmla="*/ 0 w 29"/>
                  <a:gd name="T13" fmla="*/ 5 h 202"/>
                  <a:gd name="T14" fmla="*/ 0 w 29"/>
                  <a:gd name="T15" fmla="*/ 3 h 202"/>
                  <a:gd name="T16" fmla="*/ 0 w 29"/>
                  <a:gd name="T17" fmla="*/ 3 h 202"/>
                  <a:gd name="T18" fmla="*/ 0 w 29"/>
                  <a:gd name="T19" fmla="*/ 1 h 202"/>
                  <a:gd name="T20" fmla="*/ 0 w 29"/>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202"/>
                  <a:gd name="T35" fmla="*/ 29 w 29"/>
                  <a:gd name="T36" fmla="*/ 202 h 2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202">
                    <a:moveTo>
                      <a:pt x="29" y="0"/>
                    </a:moveTo>
                    <a:lnTo>
                      <a:pt x="23" y="57"/>
                    </a:lnTo>
                    <a:lnTo>
                      <a:pt x="19" y="107"/>
                    </a:lnTo>
                    <a:lnTo>
                      <a:pt x="20" y="153"/>
                    </a:lnTo>
                    <a:lnTo>
                      <a:pt x="27" y="201"/>
                    </a:lnTo>
                    <a:lnTo>
                      <a:pt x="2" y="202"/>
                    </a:lnTo>
                    <a:lnTo>
                      <a:pt x="0" y="151"/>
                    </a:lnTo>
                    <a:lnTo>
                      <a:pt x="0" y="108"/>
                    </a:lnTo>
                    <a:lnTo>
                      <a:pt x="1" y="66"/>
                    </a:lnTo>
                    <a:lnTo>
                      <a:pt x="4" y="18"/>
                    </a:lnTo>
                    <a:lnTo>
                      <a:pt x="29" y="0"/>
                    </a:lnTo>
                    <a:close/>
                  </a:path>
                </a:pathLst>
              </a:custGeom>
              <a:solidFill>
                <a:srgbClr val="D18C42"/>
              </a:solidFill>
              <a:ln w="9525">
                <a:noFill/>
                <a:round/>
                <a:headEnd/>
                <a:tailEnd/>
              </a:ln>
            </p:spPr>
            <p:txBody>
              <a:bodyPr/>
              <a:lstStyle/>
              <a:p>
                <a:endParaRPr lang="en-US"/>
              </a:p>
            </p:txBody>
          </p:sp>
          <p:sp>
            <p:nvSpPr>
              <p:cNvPr id="185489" name="Freeform 90"/>
              <p:cNvSpPr>
                <a:spLocks/>
              </p:cNvSpPr>
              <p:nvPr/>
            </p:nvSpPr>
            <p:spPr bwMode="auto">
              <a:xfrm>
                <a:off x="2735" y="3175"/>
                <a:ext cx="17" cy="100"/>
              </a:xfrm>
              <a:custGeom>
                <a:avLst/>
                <a:gdLst>
                  <a:gd name="T0" fmla="*/ 1 w 35"/>
                  <a:gd name="T1" fmla="*/ 0 h 200"/>
                  <a:gd name="T2" fmla="*/ 0 w 35"/>
                  <a:gd name="T3" fmla="*/ 2 h 200"/>
                  <a:gd name="T4" fmla="*/ 0 w 35"/>
                  <a:gd name="T5" fmla="*/ 3 h 200"/>
                  <a:gd name="T6" fmla="*/ 0 w 35"/>
                  <a:gd name="T7" fmla="*/ 4 h 200"/>
                  <a:gd name="T8" fmla="*/ 0 w 35"/>
                  <a:gd name="T9" fmla="*/ 6 h 200"/>
                  <a:gd name="T10" fmla="*/ 0 w 35"/>
                  <a:gd name="T11" fmla="*/ 6 h 200"/>
                  <a:gd name="T12" fmla="*/ 0 w 35"/>
                  <a:gd name="T13" fmla="*/ 5 h 200"/>
                  <a:gd name="T14" fmla="*/ 0 w 35"/>
                  <a:gd name="T15" fmla="*/ 3 h 200"/>
                  <a:gd name="T16" fmla="*/ 0 w 35"/>
                  <a:gd name="T17" fmla="*/ 2 h 200"/>
                  <a:gd name="T18" fmla="*/ 0 w 35"/>
                  <a:gd name="T19" fmla="*/ 1 h 200"/>
                  <a:gd name="T20" fmla="*/ 1 w 35"/>
                  <a:gd name="T21" fmla="*/ 0 h 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200"/>
                  <a:gd name="T35" fmla="*/ 35 w 35"/>
                  <a:gd name="T36" fmla="*/ 200 h 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200">
                    <a:moveTo>
                      <a:pt x="35" y="0"/>
                    </a:moveTo>
                    <a:lnTo>
                      <a:pt x="28" y="39"/>
                    </a:lnTo>
                    <a:lnTo>
                      <a:pt x="28" y="77"/>
                    </a:lnTo>
                    <a:lnTo>
                      <a:pt x="28" y="117"/>
                    </a:lnTo>
                    <a:lnTo>
                      <a:pt x="22" y="165"/>
                    </a:lnTo>
                    <a:lnTo>
                      <a:pt x="0" y="200"/>
                    </a:lnTo>
                    <a:lnTo>
                      <a:pt x="8" y="141"/>
                    </a:lnTo>
                    <a:lnTo>
                      <a:pt x="8" y="92"/>
                    </a:lnTo>
                    <a:lnTo>
                      <a:pt x="6" y="49"/>
                    </a:lnTo>
                    <a:lnTo>
                      <a:pt x="12" y="8"/>
                    </a:lnTo>
                    <a:lnTo>
                      <a:pt x="35" y="0"/>
                    </a:lnTo>
                    <a:close/>
                  </a:path>
                </a:pathLst>
              </a:custGeom>
              <a:solidFill>
                <a:srgbClr val="D18C42"/>
              </a:solidFill>
              <a:ln w="9525">
                <a:noFill/>
                <a:round/>
                <a:headEnd/>
                <a:tailEnd/>
              </a:ln>
            </p:spPr>
            <p:txBody>
              <a:bodyPr/>
              <a:lstStyle/>
              <a:p>
                <a:endParaRPr lang="en-US"/>
              </a:p>
            </p:txBody>
          </p:sp>
          <p:sp>
            <p:nvSpPr>
              <p:cNvPr id="185490" name="Freeform 91"/>
              <p:cNvSpPr>
                <a:spLocks/>
              </p:cNvSpPr>
              <p:nvPr/>
            </p:nvSpPr>
            <p:spPr bwMode="auto">
              <a:xfrm>
                <a:off x="3009" y="3412"/>
                <a:ext cx="204" cy="172"/>
              </a:xfrm>
              <a:custGeom>
                <a:avLst/>
                <a:gdLst>
                  <a:gd name="T0" fmla="*/ 13 w 408"/>
                  <a:gd name="T1" fmla="*/ 0 h 343"/>
                  <a:gd name="T2" fmla="*/ 13 w 408"/>
                  <a:gd name="T3" fmla="*/ 1 h 343"/>
                  <a:gd name="T4" fmla="*/ 12 w 408"/>
                  <a:gd name="T5" fmla="*/ 1 h 343"/>
                  <a:gd name="T6" fmla="*/ 12 w 408"/>
                  <a:gd name="T7" fmla="*/ 1 h 343"/>
                  <a:gd name="T8" fmla="*/ 11 w 408"/>
                  <a:gd name="T9" fmla="*/ 1 h 343"/>
                  <a:gd name="T10" fmla="*/ 11 w 408"/>
                  <a:gd name="T11" fmla="*/ 2 h 343"/>
                  <a:gd name="T12" fmla="*/ 10 w 408"/>
                  <a:gd name="T13" fmla="*/ 2 h 343"/>
                  <a:gd name="T14" fmla="*/ 10 w 408"/>
                  <a:gd name="T15" fmla="*/ 2 h 343"/>
                  <a:gd name="T16" fmla="*/ 9 w 408"/>
                  <a:gd name="T17" fmla="*/ 3 h 343"/>
                  <a:gd name="T18" fmla="*/ 9 w 408"/>
                  <a:gd name="T19" fmla="*/ 3 h 343"/>
                  <a:gd name="T20" fmla="*/ 9 w 408"/>
                  <a:gd name="T21" fmla="*/ 4 h 343"/>
                  <a:gd name="T22" fmla="*/ 8 w 408"/>
                  <a:gd name="T23" fmla="*/ 4 h 343"/>
                  <a:gd name="T24" fmla="*/ 7 w 408"/>
                  <a:gd name="T25" fmla="*/ 5 h 343"/>
                  <a:gd name="T26" fmla="*/ 7 w 408"/>
                  <a:gd name="T27" fmla="*/ 5 h 343"/>
                  <a:gd name="T28" fmla="*/ 7 w 408"/>
                  <a:gd name="T29" fmla="*/ 6 h 343"/>
                  <a:gd name="T30" fmla="*/ 7 w 408"/>
                  <a:gd name="T31" fmla="*/ 7 h 343"/>
                  <a:gd name="T32" fmla="*/ 6 w 408"/>
                  <a:gd name="T33" fmla="*/ 7 h 343"/>
                  <a:gd name="T34" fmla="*/ 6 w 408"/>
                  <a:gd name="T35" fmla="*/ 8 h 343"/>
                  <a:gd name="T36" fmla="*/ 6 w 408"/>
                  <a:gd name="T37" fmla="*/ 9 h 343"/>
                  <a:gd name="T38" fmla="*/ 6 w 408"/>
                  <a:gd name="T39" fmla="*/ 10 h 343"/>
                  <a:gd name="T40" fmla="*/ 6 w 408"/>
                  <a:gd name="T41" fmla="*/ 10 h 343"/>
                  <a:gd name="T42" fmla="*/ 5 w 408"/>
                  <a:gd name="T43" fmla="*/ 9 h 343"/>
                  <a:gd name="T44" fmla="*/ 5 w 408"/>
                  <a:gd name="T45" fmla="*/ 8 h 343"/>
                  <a:gd name="T46" fmla="*/ 3 w 408"/>
                  <a:gd name="T47" fmla="*/ 7 h 343"/>
                  <a:gd name="T48" fmla="*/ 3 w 408"/>
                  <a:gd name="T49" fmla="*/ 6 h 343"/>
                  <a:gd name="T50" fmla="*/ 2 w 408"/>
                  <a:gd name="T51" fmla="*/ 5 h 343"/>
                  <a:gd name="T52" fmla="*/ 2 w 408"/>
                  <a:gd name="T53" fmla="*/ 3 h 343"/>
                  <a:gd name="T54" fmla="*/ 1 w 408"/>
                  <a:gd name="T55" fmla="*/ 2 h 343"/>
                  <a:gd name="T56" fmla="*/ 0 w 408"/>
                  <a:gd name="T57" fmla="*/ 1 h 343"/>
                  <a:gd name="T58" fmla="*/ 1 w 408"/>
                  <a:gd name="T59" fmla="*/ 2 h 343"/>
                  <a:gd name="T60" fmla="*/ 1 w 408"/>
                  <a:gd name="T61" fmla="*/ 4 h 343"/>
                  <a:gd name="T62" fmla="*/ 1 w 408"/>
                  <a:gd name="T63" fmla="*/ 5 h 343"/>
                  <a:gd name="T64" fmla="*/ 2 w 408"/>
                  <a:gd name="T65" fmla="*/ 6 h 343"/>
                  <a:gd name="T66" fmla="*/ 3 w 408"/>
                  <a:gd name="T67" fmla="*/ 7 h 343"/>
                  <a:gd name="T68" fmla="*/ 3 w 408"/>
                  <a:gd name="T69" fmla="*/ 9 h 343"/>
                  <a:gd name="T70" fmla="*/ 5 w 408"/>
                  <a:gd name="T71" fmla="*/ 10 h 343"/>
                  <a:gd name="T72" fmla="*/ 6 w 408"/>
                  <a:gd name="T73" fmla="*/ 11 h 343"/>
                  <a:gd name="T74" fmla="*/ 6 w 408"/>
                  <a:gd name="T75" fmla="*/ 11 h 343"/>
                  <a:gd name="T76" fmla="*/ 6 w 408"/>
                  <a:gd name="T77" fmla="*/ 11 h 343"/>
                  <a:gd name="T78" fmla="*/ 6 w 408"/>
                  <a:gd name="T79" fmla="*/ 11 h 343"/>
                  <a:gd name="T80" fmla="*/ 6 w 408"/>
                  <a:gd name="T81" fmla="*/ 11 h 343"/>
                  <a:gd name="T82" fmla="*/ 7 w 408"/>
                  <a:gd name="T83" fmla="*/ 10 h 343"/>
                  <a:gd name="T84" fmla="*/ 7 w 408"/>
                  <a:gd name="T85" fmla="*/ 9 h 343"/>
                  <a:gd name="T86" fmla="*/ 7 w 408"/>
                  <a:gd name="T87" fmla="*/ 8 h 343"/>
                  <a:gd name="T88" fmla="*/ 8 w 408"/>
                  <a:gd name="T89" fmla="*/ 7 h 343"/>
                  <a:gd name="T90" fmla="*/ 9 w 408"/>
                  <a:gd name="T91" fmla="*/ 6 h 343"/>
                  <a:gd name="T92" fmla="*/ 9 w 408"/>
                  <a:gd name="T93" fmla="*/ 5 h 343"/>
                  <a:gd name="T94" fmla="*/ 10 w 408"/>
                  <a:gd name="T95" fmla="*/ 4 h 343"/>
                  <a:gd name="T96" fmla="*/ 11 w 408"/>
                  <a:gd name="T97" fmla="*/ 4 h 343"/>
                  <a:gd name="T98" fmla="*/ 11 w 408"/>
                  <a:gd name="T99" fmla="*/ 3 h 343"/>
                  <a:gd name="T100" fmla="*/ 12 w 408"/>
                  <a:gd name="T101" fmla="*/ 2 h 343"/>
                  <a:gd name="T102" fmla="*/ 12 w 408"/>
                  <a:gd name="T103" fmla="*/ 2 h 343"/>
                  <a:gd name="T104" fmla="*/ 13 w 408"/>
                  <a:gd name="T105" fmla="*/ 1 h 343"/>
                  <a:gd name="T106" fmla="*/ 13 w 408"/>
                  <a:gd name="T107" fmla="*/ 1 h 343"/>
                  <a:gd name="T108" fmla="*/ 13 w 408"/>
                  <a:gd name="T109" fmla="*/ 1 h 343"/>
                  <a:gd name="T110" fmla="*/ 13 w 408"/>
                  <a:gd name="T111" fmla="*/ 1 h 343"/>
                  <a:gd name="T112" fmla="*/ 13 w 408"/>
                  <a:gd name="T113" fmla="*/ 0 h 3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8"/>
                  <a:gd name="T172" fmla="*/ 0 h 343"/>
                  <a:gd name="T173" fmla="*/ 408 w 408"/>
                  <a:gd name="T174" fmla="*/ 343 h 3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8" h="343">
                    <a:moveTo>
                      <a:pt x="408" y="0"/>
                    </a:moveTo>
                    <a:lnTo>
                      <a:pt x="389" y="8"/>
                    </a:lnTo>
                    <a:lnTo>
                      <a:pt x="372" y="16"/>
                    </a:lnTo>
                    <a:lnTo>
                      <a:pt x="355" y="24"/>
                    </a:lnTo>
                    <a:lnTo>
                      <a:pt x="339" y="32"/>
                    </a:lnTo>
                    <a:lnTo>
                      <a:pt x="324" y="41"/>
                    </a:lnTo>
                    <a:lnTo>
                      <a:pt x="309" y="51"/>
                    </a:lnTo>
                    <a:lnTo>
                      <a:pt x="295" y="61"/>
                    </a:lnTo>
                    <a:lnTo>
                      <a:pt x="282" y="73"/>
                    </a:lnTo>
                    <a:lnTo>
                      <a:pt x="269" y="85"/>
                    </a:lnTo>
                    <a:lnTo>
                      <a:pt x="258" y="99"/>
                    </a:lnTo>
                    <a:lnTo>
                      <a:pt x="248" y="115"/>
                    </a:lnTo>
                    <a:lnTo>
                      <a:pt x="237" y="131"/>
                    </a:lnTo>
                    <a:lnTo>
                      <a:pt x="227" y="151"/>
                    </a:lnTo>
                    <a:lnTo>
                      <a:pt x="218" y="172"/>
                    </a:lnTo>
                    <a:lnTo>
                      <a:pt x="210" y="193"/>
                    </a:lnTo>
                    <a:lnTo>
                      <a:pt x="201" y="219"/>
                    </a:lnTo>
                    <a:lnTo>
                      <a:pt x="195" y="245"/>
                    </a:lnTo>
                    <a:lnTo>
                      <a:pt x="189" y="268"/>
                    </a:lnTo>
                    <a:lnTo>
                      <a:pt x="185" y="291"/>
                    </a:lnTo>
                    <a:lnTo>
                      <a:pt x="183" y="314"/>
                    </a:lnTo>
                    <a:lnTo>
                      <a:pt x="159" y="280"/>
                    </a:lnTo>
                    <a:lnTo>
                      <a:pt x="133" y="243"/>
                    </a:lnTo>
                    <a:lnTo>
                      <a:pt x="108" y="207"/>
                    </a:lnTo>
                    <a:lnTo>
                      <a:pt x="83" y="169"/>
                    </a:lnTo>
                    <a:lnTo>
                      <a:pt x="59" y="131"/>
                    </a:lnTo>
                    <a:lnTo>
                      <a:pt x="36" y="92"/>
                    </a:lnTo>
                    <a:lnTo>
                      <a:pt x="16" y="53"/>
                    </a:lnTo>
                    <a:lnTo>
                      <a:pt x="0" y="14"/>
                    </a:lnTo>
                    <a:lnTo>
                      <a:pt x="4" y="56"/>
                    </a:lnTo>
                    <a:lnTo>
                      <a:pt x="15" y="98"/>
                    </a:lnTo>
                    <a:lnTo>
                      <a:pt x="31" y="139"/>
                    </a:lnTo>
                    <a:lnTo>
                      <a:pt x="52" y="179"/>
                    </a:lnTo>
                    <a:lnTo>
                      <a:pt x="77" y="218"/>
                    </a:lnTo>
                    <a:lnTo>
                      <a:pt x="106" y="257"/>
                    </a:lnTo>
                    <a:lnTo>
                      <a:pt x="139" y="295"/>
                    </a:lnTo>
                    <a:lnTo>
                      <a:pt x="176" y="332"/>
                    </a:lnTo>
                    <a:lnTo>
                      <a:pt x="187" y="339"/>
                    </a:lnTo>
                    <a:lnTo>
                      <a:pt x="195" y="343"/>
                    </a:lnTo>
                    <a:lnTo>
                      <a:pt x="200" y="343"/>
                    </a:lnTo>
                    <a:lnTo>
                      <a:pt x="205" y="340"/>
                    </a:lnTo>
                    <a:lnTo>
                      <a:pt x="213" y="308"/>
                    </a:lnTo>
                    <a:lnTo>
                      <a:pt x="223" y="275"/>
                    </a:lnTo>
                    <a:lnTo>
                      <a:pt x="236" y="244"/>
                    </a:lnTo>
                    <a:lnTo>
                      <a:pt x="252" y="213"/>
                    </a:lnTo>
                    <a:lnTo>
                      <a:pt x="268" y="183"/>
                    </a:lnTo>
                    <a:lnTo>
                      <a:pt x="287" y="155"/>
                    </a:lnTo>
                    <a:lnTo>
                      <a:pt x="304" y="128"/>
                    </a:lnTo>
                    <a:lnTo>
                      <a:pt x="322" y="104"/>
                    </a:lnTo>
                    <a:lnTo>
                      <a:pt x="341" y="81"/>
                    </a:lnTo>
                    <a:lnTo>
                      <a:pt x="357" y="60"/>
                    </a:lnTo>
                    <a:lnTo>
                      <a:pt x="372" y="41"/>
                    </a:lnTo>
                    <a:lnTo>
                      <a:pt x="386" y="27"/>
                    </a:lnTo>
                    <a:lnTo>
                      <a:pt x="396" y="15"/>
                    </a:lnTo>
                    <a:lnTo>
                      <a:pt x="403" y="6"/>
                    </a:lnTo>
                    <a:lnTo>
                      <a:pt x="408" y="1"/>
                    </a:lnTo>
                    <a:lnTo>
                      <a:pt x="408" y="0"/>
                    </a:lnTo>
                    <a:close/>
                  </a:path>
                </a:pathLst>
              </a:custGeom>
              <a:solidFill>
                <a:srgbClr val="66FF7C"/>
              </a:solidFill>
              <a:ln w="9525">
                <a:noFill/>
                <a:round/>
                <a:headEnd/>
                <a:tailEnd/>
              </a:ln>
            </p:spPr>
            <p:txBody>
              <a:bodyPr/>
              <a:lstStyle/>
              <a:p>
                <a:endParaRPr lang="en-US"/>
              </a:p>
            </p:txBody>
          </p:sp>
        </p:grpSp>
        <p:sp>
          <p:nvSpPr>
            <p:cNvPr id="185460" name="Text Box 92"/>
            <p:cNvSpPr txBox="1">
              <a:spLocks noChangeArrowheads="1"/>
            </p:cNvSpPr>
            <p:nvPr/>
          </p:nvSpPr>
          <p:spPr bwMode="auto">
            <a:xfrm rot="189621">
              <a:off x="1456" y="1798"/>
              <a:ext cx="448" cy="291"/>
            </a:xfrm>
            <a:prstGeom prst="rect">
              <a:avLst/>
            </a:prstGeom>
            <a:noFill/>
            <a:ln w="9525">
              <a:noFill/>
              <a:miter lim="800000"/>
              <a:headEnd/>
              <a:tailEnd/>
            </a:ln>
          </p:spPr>
          <p:txBody>
            <a:bodyPr wrap="none">
              <a:spAutoFit/>
            </a:bodyPr>
            <a:lstStyle/>
            <a:p>
              <a:pPr algn="ctr"/>
              <a:r>
                <a:rPr lang="en-US" sz="1200" b="1">
                  <a:solidFill>
                    <a:srgbClr val="675E47"/>
                  </a:solidFill>
                </a:rPr>
                <a:t>United</a:t>
              </a:r>
            </a:p>
            <a:p>
              <a:pPr algn="ctr"/>
              <a:r>
                <a:rPr lang="en-US" sz="1200" b="1">
                  <a:solidFill>
                    <a:srgbClr val="675E47"/>
                  </a:solidFill>
                </a:rPr>
                <a:t>Airlines</a:t>
              </a:r>
            </a:p>
          </p:txBody>
        </p:sp>
      </p:grpSp>
      <p:grpSp>
        <p:nvGrpSpPr>
          <p:cNvPr id="185355" name="Group 93"/>
          <p:cNvGrpSpPr>
            <a:grpSpLocks/>
          </p:cNvGrpSpPr>
          <p:nvPr/>
        </p:nvGrpSpPr>
        <p:grpSpPr bwMode="auto">
          <a:xfrm>
            <a:off x="6877050" y="3789363"/>
            <a:ext cx="1223963" cy="1292225"/>
            <a:chOff x="1247" y="1706"/>
            <a:chExt cx="771" cy="814"/>
          </a:xfrm>
        </p:grpSpPr>
        <p:grpSp>
          <p:nvGrpSpPr>
            <p:cNvPr id="185427" name="Group 94"/>
            <p:cNvGrpSpPr>
              <a:grpSpLocks/>
            </p:cNvGrpSpPr>
            <p:nvPr/>
          </p:nvGrpSpPr>
          <p:grpSpPr bwMode="auto">
            <a:xfrm>
              <a:off x="1247" y="1706"/>
              <a:ext cx="771" cy="814"/>
              <a:chOff x="2245" y="2523"/>
              <a:chExt cx="1143" cy="1132"/>
            </a:xfrm>
          </p:grpSpPr>
          <p:sp>
            <p:nvSpPr>
              <p:cNvPr id="185429" name="AutoShape 95"/>
              <p:cNvSpPr>
                <a:spLocks noChangeAspect="1" noChangeArrowheads="1" noTextEdit="1"/>
              </p:cNvSpPr>
              <p:nvPr/>
            </p:nvSpPr>
            <p:spPr bwMode="auto">
              <a:xfrm>
                <a:off x="2245" y="2523"/>
                <a:ext cx="1143" cy="1132"/>
              </a:xfrm>
              <a:prstGeom prst="rect">
                <a:avLst/>
              </a:prstGeom>
              <a:noFill/>
              <a:ln w="9525">
                <a:noFill/>
                <a:miter lim="800000"/>
                <a:headEnd/>
                <a:tailEnd/>
              </a:ln>
            </p:spPr>
            <p:txBody>
              <a:bodyPr/>
              <a:lstStyle/>
              <a:p>
                <a:endParaRPr lang="en-US"/>
              </a:p>
            </p:txBody>
          </p:sp>
          <p:sp>
            <p:nvSpPr>
              <p:cNvPr id="185430" name="Freeform 96"/>
              <p:cNvSpPr>
                <a:spLocks/>
              </p:cNvSpPr>
              <p:nvPr/>
            </p:nvSpPr>
            <p:spPr bwMode="auto">
              <a:xfrm>
                <a:off x="2245" y="3379"/>
                <a:ext cx="1143" cy="276"/>
              </a:xfrm>
              <a:custGeom>
                <a:avLst/>
                <a:gdLst>
                  <a:gd name="T0" fmla="*/ 15 w 2286"/>
                  <a:gd name="T1" fmla="*/ 15 h 553"/>
                  <a:gd name="T2" fmla="*/ 19 w 2286"/>
                  <a:gd name="T3" fmla="*/ 16 h 553"/>
                  <a:gd name="T4" fmla="*/ 23 w 2286"/>
                  <a:gd name="T5" fmla="*/ 16 h 553"/>
                  <a:gd name="T6" fmla="*/ 28 w 2286"/>
                  <a:gd name="T7" fmla="*/ 17 h 553"/>
                  <a:gd name="T8" fmla="*/ 33 w 2286"/>
                  <a:gd name="T9" fmla="*/ 17 h 553"/>
                  <a:gd name="T10" fmla="*/ 37 w 2286"/>
                  <a:gd name="T11" fmla="*/ 17 h 553"/>
                  <a:gd name="T12" fmla="*/ 42 w 2286"/>
                  <a:gd name="T13" fmla="*/ 17 h 553"/>
                  <a:gd name="T14" fmla="*/ 46 w 2286"/>
                  <a:gd name="T15" fmla="*/ 16 h 553"/>
                  <a:gd name="T16" fmla="*/ 50 w 2286"/>
                  <a:gd name="T17" fmla="*/ 16 h 553"/>
                  <a:gd name="T18" fmla="*/ 53 w 2286"/>
                  <a:gd name="T19" fmla="*/ 16 h 553"/>
                  <a:gd name="T20" fmla="*/ 57 w 2286"/>
                  <a:gd name="T21" fmla="*/ 15 h 553"/>
                  <a:gd name="T22" fmla="*/ 61 w 2286"/>
                  <a:gd name="T23" fmla="*/ 14 h 553"/>
                  <a:gd name="T24" fmla="*/ 66 w 2286"/>
                  <a:gd name="T25" fmla="*/ 13 h 553"/>
                  <a:gd name="T26" fmla="*/ 69 w 2286"/>
                  <a:gd name="T27" fmla="*/ 12 h 553"/>
                  <a:gd name="T28" fmla="*/ 71 w 2286"/>
                  <a:gd name="T29" fmla="*/ 10 h 553"/>
                  <a:gd name="T30" fmla="*/ 71 w 2286"/>
                  <a:gd name="T31" fmla="*/ 9 h 553"/>
                  <a:gd name="T32" fmla="*/ 71 w 2286"/>
                  <a:gd name="T33" fmla="*/ 7 h 553"/>
                  <a:gd name="T34" fmla="*/ 70 w 2286"/>
                  <a:gd name="T35" fmla="*/ 5 h 553"/>
                  <a:gd name="T36" fmla="*/ 67 w 2286"/>
                  <a:gd name="T37" fmla="*/ 4 h 553"/>
                  <a:gd name="T38" fmla="*/ 62 w 2286"/>
                  <a:gd name="T39" fmla="*/ 2 h 553"/>
                  <a:gd name="T40" fmla="*/ 56 w 2286"/>
                  <a:gd name="T41" fmla="*/ 1 h 553"/>
                  <a:gd name="T42" fmla="*/ 51 w 2286"/>
                  <a:gd name="T43" fmla="*/ 0 h 553"/>
                  <a:gd name="T44" fmla="*/ 48 w 2286"/>
                  <a:gd name="T45" fmla="*/ 0 h 553"/>
                  <a:gd name="T46" fmla="*/ 45 w 2286"/>
                  <a:gd name="T47" fmla="*/ 0 h 553"/>
                  <a:gd name="T48" fmla="*/ 42 w 2286"/>
                  <a:gd name="T49" fmla="*/ 0 h 553"/>
                  <a:gd name="T50" fmla="*/ 39 w 2286"/>
                  <a:gd name="T51" fmla="*/ 0 h 553"/>
                  <a:gd name="T52" fmla="*/ 36 w 2286"/>
                  <a:gd name="T53" fmla="*/ 0 h 553"/>
                  <a:gd name="T54" fmla="*/ 31 w 2286"/>
                  <a:gd name="T55" fmla="*/ 0 h 553"/>
                  <a:gd name="T56" fmla="*/ 27 w 2286"/>
                  <a:gd name="T57" fmla="*/ 0 h 553"/>
                  <a:gd name="T58" fmla="*/ 23 w 2286"/>
                  <a:gd name="T59" fmla="*/ 0 h 553"/>
                  <a:gd name="T60" fmla="*/ 19 w 2286"/>
                  <a:gd name="T61" fmla="*/ 1 h 553"/>
                  <a:gd name="T62" fmla="*/ 15 w 2286"/>
                  <a:gd name="T63" fmla="*/ 1 h 553"/>
                  <a:gd name="T64" fmla="*/ 11 w 2286"/>
                  <a:gd name="T65" fmla="*/ 2 h 553"/>
                  <a:gd name="T66" fmla="*/ 7 w 2286"/>
                  <a:gd name="T67" fmla="*/ 3 h 553"/>
                  <a:gd name="T68" fmla="*/ 4 w 2286"/>
                  <a:gd name="T69" fmla="*/ 4 h 553"/>
                  <a:gd name="T70" fmla="*/ 1 w 2286"/>
                  <a:gd name="T71" fmla="*/ 6 h 553"/>
                  <a:gd name="T72" fmla="*/ 1 w 2286"/>
                  <a:gd name="T73" fmla="*/ 7 h 553"/>
                  <a:gd name="T74" fmla="*/ 1 w 2286"/>
                  <a:gd name="T75" fmla="*/ 9 h 553"/>
                  <a:gd name="T76" fmla="*/ 1 w 2286"/>
                  <a:gd name="T77" fmla="*/ 10 h 553"/>
                  <a:gd name="T78" fmla="*/ 3 w 2286"/>
                  <a:gd name="T79" fmla="*/ 11 h 553"/>
                  <a:gd name="T80" fmla="*/ 5 w 2286"/>
                  <a:gd name="T81" fmla="*/ 13 h 553"/>
                  <a:gd name="T82" fmla="*/ 9 w 2286"/>
                  <a:gd name="T83" fmla="*/ 14 h 553"/>
                  <a:gd name="T84" fmla="*/ 13 w 2286"/>
                  <a:gd name="T85" fmla="*/ 15 h 5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286"/>
                  <a:gd name="T130" fmla="*/ 0 h 553"/>
                  <a:gd name="T131" fmla="*/ 2286 w 2286"/>
                  <a:gd name="T132" fmla="*/ 553 h 5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286" h="553">
                    <a:moveTo>
                      <a:pt x="414" y="490"/>
                    </a:moveTo>
                    <a:lnTo>
                      <a:pt x="452" y="497"/>
                    </a:lnTo>
                    <a:lnTo>
                      <a:pt x="491" y="503"/>
                    </a:lnTo>
                    <a:lnTo>
                      <a:pt x="531" y="510"/>
                    </a:lnTo>
                    <a:lnTo>
                      <a:pt x="573" y="516"/>
                    </a:lnTo>
                    <a:lnTo>
                      <a:pt x="615" y="522"/>
                    </a:lnTo>
                    <a:lnTo>
                      <a:pt x="659" y="528"/>
                    </a:lnTo>
                    <a:lnTo>
                      <a:pt x="703" y="532"/>
                    </a:lnTo>
                    <a:lnTo>
                      <a:pt x="749" y="537"/>
                    </a:lnTo>
                    <a:lnTo>
                      <a:pt x="795" y="540"/>
                    </a:lnTo>
                    <a:lnTo>
                      <a:pt x="843" y="544"/>
                    </a:lnTo>
                    <a:lnTo>
                      <a:pt x="891" y="546"/>
                    </a:lnTo>
                    <a:lnTo>
                      <a:pt x="940" y="548"/>
                    </a:lnTo>
                    <a:lnTo>
                      <a:pt x="990" y="551"/>
                    </a:lnTo>
                    <a:lnTo>
                      <a:pt x="1040" y="552"/>
                    </a:lnTo>
                    <a:lnTo>
                      <a:pt x="1091" y="553"/>
                    </a:lnTo>
                    <a:lnTo>
                      <a:pt x="1143" y="553"/>
                    </a:lnTo>
                    <a:lnTo>
                      <a:pt x="1190" y="553"/>
                    </a:lnTo>
                    <a:lnTo>
                      <a:pt x="1236" y="552"/>
                    </a:lnTo>
                    <a:lnTo>
                      <a:pt x="1282" y="551"/>
                    </a:lnTo>
                    <a:lnTo>
                      <a:pt x="1329" y="550"/>
                    </a:lnTo>
                    <a:lnTo>
                      <a:pt x="1373" y="547"/>
                    </a:lnTo>
                    <a:lnTo>
                      <a:pt x="1417" y="545"/>
                    </a:lnTo>
                    <a:lnTo>
                      <a:pt x="1461" y="543"/>
                    </a:lnTo>
                    <a:lnTo>
                      <a:pt x="1504" y="539"/>
                    </a:lnTo>
                    <a:lnTo>
                      <a:pt x="1546" y="536"/>
                    </a:lnTo>
                    <a:lnTo>
                      <a:pt x="1588" y="531"/>
                    </a:lnTo>
                    <a:lnTo>
                      <a:pt x="1628" y="528"/>
                    </a:lnTo>
                    <a:lnTo>
                      <a:pt x="1667" y="522"/>
                    </a:lnTo>
                    <a:lnTo>
                      <a:pt x="1706" y="517"/>
                    </a:lnTo>
                    <a:lnTo>
                      <a:pt x="1744" y="512"/>
                    </a:lnTo>
                    <a:lnTo>
                      <a:pt x="1781" y="506"/>
                    </a:lnTo>
                    <a:lnTo>
                      <a:pt x="1817" y="500"/>
                    </a:lnTo>
                    <a:lnTo>
                      <a:pt x="1869" y="490"/>
                    </a:lnTo>
                    <a:lnTo>
                      <a:pt x="1918" y="479"/>
                    </a:lnTo>
                    <a:lnTo>
                      <a:pt x="1966" y="469"/>
                    </a:lnTo>
                    <a:lnTo>
                      <a:pt x="2011" y="456"/>
                    </a:lnTo>
                    <a:lnTo>
                      <a:pt x="2052" y="445"/>
                    </a:lnTo>
                    <a:lnTo>
                      <a:pt x="2090" y="431"/>
                    </a:lnTo>
                    <a:lnTo>
                      <a:pt x="2126" y="418"/>
                    </a:lnTo>
                    <a:lnTo>
                      <a:pt x="2158" y="403"/>
                    </a:lnTo>
                    <a:lnTo>
                      <a:pt x="2187" y="389"/>
                    </a:lnTo>
                    <a:lnTo>
                      <a:pt x="2212" y="375"/>
                    </a:lnTo>
                    <a:lnTo>
                      <a:pt x="2234" y="360"/>
                    </a:lnTo>
                    <a:lnTo>
                      <a:pt x="2253" y="343"/>
                    </a:lnTo>
                    <a:lnTo>
                      <a:pt x="2268" y="327"/>
                    </a:lnTo>
                    <a:lnTo>
                      <a:pt x="2278" y="310"/>
                    </a:lnTo>
                    <a:lnTo>
                      <a:pt x="2284" y="294"/>
                    </a:lnTo>
                    <a:lnTo>
                      <a:pt x="2286" y="277"/>
                    </a:lnTo>
                    <a:lnTo>
                      <a:pt x="2284" y="257"/>
                    </a:lnTo>
                    <a:lnTo>
                      <a:pt x="2274" y="237"/>
                    </a:lnTo>
                    <a:lnTo>
                      <a:pt x="2261" y="219"/>
                    </a:lnTo>
                    <a:lnTo>
                      <a:pt x="2241" y="201"/>
                    </a:lnTo>
                    <a:lnTo>
                      <a:pt x="2217" y="182"/>
                    </a:lnTo>
                    <a:lnTo>
                      <a:pt x="2188" y="165"/>
                    </a:lnTo>
                    <a:lnTo>
                      <a:pt x="2155" y="148"/>
                    </a:lnTo>
                    <a:lnTo>
                      <a:pt x="2117" y="132"/>
                    </a:lnTo>
                    <a:lnTo>
                      <a:pt x="2074" y="117"/>
                    </a:lnTo>
                    <a:lnTo>
                      <a:pt x="2028" y="102"/>
                    </a:lnTo>
                    <a:lnTo>
                      <a:pt x="1977" y="88"/>
                    </a:lnTo>
                    <a:lnTo>
                      <a:pt x="1923" y="74"/>
                    </a:lnTo>
                    <a:lnTo>
                      <a:pt x="1865" y="62"/>
                    </a:lnTo>
                    <a:lnTo>
                      <a:pt x="1806" y="51"/>
                    </a:lnTo>
                    <a:lnTo>
                      <a:pt x="1741" y="41"/>
                    </a:lnTo>
                    <a:lnTo>
                      <a:pt x="1674" y="31"/>
                    </a:lnTo>
                    <a:lnTo>
                      <a:pt x="1644" y="28"/>
                    </a:lnTo>
                    <a:lnTo>
                      <a:pt x="1613" y="24"/>
                    </a:lnTo>
                    <a:lnTo>
                      <a:pt x="1582" y="21"/>
                    </a:lnTo>
                    <a:lnTo>
                      <a:pt x="1551" y="19"/>
                    </a:lnTo>
                    <a:lnTo>
                      <a:pt x="1519" y="15"/>
                    </a:lnTo>
                    <a:lnTo>
                      <a:pt x="1486" y="13"/>
                    </a:lnTo>
                    <a:lnTo>
                      <a:pt x="1454" y="11"/>
                    </a:lnTo>
                    <a:lnTo>
                      <a:pt x="1421" y="8"/>
                    </a:lnTo>
                    <a:lnTo>
                      <a:pt x="1387" y="6"/>
                    </a:lnTo>
                    <a:lnTo>
                      <a:pt x="1353" y="5"/>
                    </a:lnTo>
                    <a:lnTo>
                      <a:pt x="1319" y="4"/>
                    </a:lnTo>
                    <a:lnTo>
                      <a:pt x="1285" y="3"/>
                    </a:lnTo>
                    <a:lnTo>
                      <a:pt x="1249" y="1"/>
                    </a:lnTo>
                    <a:lnTo>
                      <a:pt x="1214" y="0"/>
                    </a:lnTo>
                    <a:lnTo>
                      <a:pt x="1179" y="0"/>
                    </a:lnTo>
                    <a:lnTo>
                      <a:pt x="1143" y="0"/>
                    </a:lnTo>
                    <a:lnTo>
                      <a:pt x="1095" y="0"/>
                    </a:lnTo>
                    <a:lnTo>
                      <a:pt x="1046" y="1"/>
                    </a:lnTo>
                    <a:lnTo>
                      <a:pt x="999" y="3"/>
                    </a:lnTo>
                    <a:lnTo>
                      <a:pt x="952" y="4"/>
                    </a:lnTo>
                    <a:lnTo>
                      <a:pt x="906" y="6"/>
                    </a:lnTo>
                    <a:lnTo>
                      <a:pt x="860" y="8"/>
                    </a:lnTo>
                    <a:lnTo>
                      <a:pt x="815" y="12"/>
                    </a:lnTo>
                    <a:lnTo>
                      <a:pt x="771" y="15"/>
                    </a:lnTo>
                    <a:lnTo>
                      <a:pt x="727" y="19"/>
                    </a:lnTo>
                    <a:lnTo>
                      <a:pt x="684" y="23"/>
                    </a:lnTo>
                    <a:lnTo>
                      <a:pt x="643" y="28"/>
                    </a:lnTo>
                    <a:lnTo>
                      <a:pt x="601" y="32"/>
                    </a:lnTo>
                    <a:lnTo>
                      <a:pt x="562" y="38"/>
                    </a:lnTo>
                    <a:lnTo>
                      <a:pt x="523" y="44"/>
                    </a:lnTo>
                    <a:lnTo>
                      <a:pt x="485" y="50"/>
                    </a:lnTo>
                    <a:lnTo>
                      <a:pt x="448" y="57"/>
                    </a:lnTo>
                    <a:lnTo>
                      <a:pt x="399" y="67"/>
                    </a:lnTo>
                    <a:lnTo>
                      <a:pt x="350" y="77"/>
                    </a:lnTo>
                    <a:lnTo>
                      <a:pt x="305" y="88"/>
                    </a:lnTo>
                    <a:lnTo>
                      <a:pt x="263" y="99"/>
                    </a:lnTo>
                    <a:lnTo>
                      <a:pt x="224" y="112"/>
                    </a:lnTo>
                    <a:lnTo>
                      <a:pt x="187" y="125"/>
                    </a:lnTo>
                    <a:lnTo>
                      <a:pt x="152" y="138"/>
                    </a:lnTo>
                    <a:lnTo>
                      <a:pt x="122" y="152"/>
                    </a:lnTo>
                    <a:lnTo>
                      <a:pt x="94" y="166"/>
                    </a:lnTo>
                    <a:lnTo>
                      <a:pt x="70" y="181"/>
                    </a:lnTo>
                    <a:lnTo>
                      <a:pt x="48" y="196"/>
                    </a:lnTo>
                    <a:lnTo>
                      <a:pt x="31" y="211"/>
                    </a:lnTo>
                    <a:lnTo>
                      <a:pt x="18" y="227"/>
                    </a:lnTo>
                    <a:lnTo>
                      <a:pt x="8" y="243"/>
                    </a:lnTo>
                    <a:lnTo>
                      <a:pt x="2" y="259"/>
                    </a:lnTo>
                    <a:lnTo>
                      <a:pt x="0" y="277"/>
                    </a:lnTo>
                    <a:lnTo>
                      <a:pt x="2" y="293"/>
                    </a:lnTo>
                    <a:lnTo>
                      <a:pt x="7" y="309"/>
                    </a:lnTo>
                    <a:lnTo>
                      <a:pt x="16" y="324"/>
                    </a:lnTo>
                    <a:lnTo>
                      <a:pt x="29" y="339"/>
                    </a:lnTo>
                    <a:lnTo>
                      <a:pt x="45" y="354"/>
                    </a:lnTo>
                    <a:lnTo>
                      <a:pt x="65" y="369"/>
                    </a:lnTo>
                    <a:lnTo>
                      <a:pt x="86" y="383"/>
                    </a:lnTo>
                    <a:lnTo>
                      <a:pt x="112" y="396"/>
                    </a:lnTo>
                    <a:lnTo>
                      <a:pt x="141" y="410"/>
                    </a:lnTo>
                    <a:lnTo>
                      <a:pt x="172" y="423"/>
                    </a:lnTo>
                    <a:lnTo>
                      <a:pt x="206" y="436"/>
                    </a:lnTo>
                    <a:lnTo>
                      <a:pt x="243" y="447"/>
                    </a:lnTo>
                    <a:lnTo>
                      <a:pt x="282" y="459"/>
                    </a:lnTo>
                    <a:lnTo>
                      <a:pt x="324" y="469"/>
                    </a:lnTo>
                    <a:lnTo>
                      <a:pt x="368" y="479"/>
                    </a:lnTo>
                    <a:lnTo>
                      <a:pt x="414" y="490"/>
                    </a:lnTo>
                    <a:close/>
                  </a:path>
                </a:pathLst>
              </a:custGeom>
              <a:solidFill>
                <a:srgbClr val="B5F4C9"/>
              </a:solidFill>
              <a:ln w="9525">
                <a:noFill/>
                <a:round/>
                <a:headEnd/>
                <a:tailEnd/>
              </a:ln>
            </p:spPr>
            <p:txBody>
              <a:bodyPr/>
              <a:lstStyle/>
              <a:p>
                <a:endParaRPr lang="en-US"/>
              </a:p>
            </p:txBody>
          </p:sp>
          <p:sp>
            <p:nvSpPr>
              <p:cNvPr id="185431" name="Freeform 97"/>
              <p:cNvSpPr>
                <a:spLocks/>
              </p:cNvSpPr>
              <p:nvPr/>
            </p:nvSpPr>
            <p:spPr bwMode="auto">
              <a:xfrm>
                <a:off x="2754" y="2525"/>
                <a:ext cx="159" cy="995"/>
              </a:xfrm>
              <a:custGeom>
                <a:avLst/>
                <a:gdLst>
                  <a:gd name="T0" fmla="*/ 5 w 318"/>
                  <a:gd name="T1" fmla="*/ 62 h 1990"/>
                  <a:gd name="T2" fmla="*/ 7 w 318"/>
                  <a:gd name="T3" fmla="*/ 62 h 1990"/>
                  <a:gd name="T4" fmla="*/ 10 w 318"/>
                  <a:gd name="T5" fmla="*/ 2 h 1990"/>
                  <a:gd name="T6" fmla="*/ 7 w 318"/>
                  <a:gd name="T7" fmla="*/ 1 h 1990"/>
                  <a:gd name="T8" fmla="*/ 3 w 318"/>
                  <a:gd name="T9" fmla="*/ 0 h 1990"/>
                  <a:gd name="T10" fmla="*/ 0 w 318"/>
                  <a:gd name="T11" fmla="*/ 62 h 1990"/>
                  <a:gd name="T12" fmla="*/ 5 w 318"/>
                  <a:gd name="T13" fmla="*/ 62 h 1990"/>
                  <a:gd name="T14" fmla="*/ 0 60000 65536"/>
                  <a:gd name="T15" fmla="*/ 0 60000 65536"/>
                  <a:gd name="T16" fmla="*/ 0 60000 65536"/>
                  <a:gd name="T17" fmla="*/ 0 60000 65536"/>
                  <a:gd name="T18" fmla="*/ 0 60000 65536"/>
                  <a:gd name="T19" fmla="*/ 0 60000 65536"/>
                  <a:gd name="T20" fmla="*/ 0 60000 65536"/>
                  <a:gd name="T21" fmla="*/ 0 w 318"/>
                  <a:gd name="T22" fmla="*/ 0 h 1990"/>
                  <a:gd name="T23" fmla="*/ 318 w 318"/>
                  <a:gd name="T24" fmla="*/ 1990 h 19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1990">
                    <a:moveTo>
                      <a:pt x="154" y="1990"/>
                    </a:moveTo>
                    <a:lnTo>
                      <a:pt x="238" y="1966"/>
                    </a:lnTo>
                    <a:lnTo>
                      <a:pt x="318" y="50"/>
                    </a:lnTo>
                    <a:lnTo>
                      <a:pt x="238" y="7"/>
                    </a:lnTo>
                    <a:lnTo>
                      <a:pt x="81" y="0"/>
                    </a:lnTo>
                    <a:lnTo>
                      <a:pt x="0" y="1990"/>
                    </a:lnTo>
                    <a:lnTo>
                      <a:pt x="154" y="1990"/>
                    </a:lnTo>
                    <a:close/>
                  </a:path>
                </a:pathLst>
              </a:custGeom>
              <a:solidFill>
                <a:srgbClr val="B25B00"/>
              </a:solidFill>
              <a:ln w="9525">
                <a:noFill/>
                <a:round/>
                <a:headEnd/>
                <a:tailEnd/>
              </a:ln>
            </p:spPr>
            <p:txBody>
              <a:bodyPr/>
              <a:lstStyle/>
              <a:p>
                <a:endParaRPr lang="en-US"/>
              </a:p>
            </p:txBody>
          </p:sp>
          <p:sp>
            <p:nvSpPr>
              <p:cNvPr id="185432" name="Freeform 98"/>
              <p:cNvSpPr>
                <a:spLocks/>
              </p:cNvSpPr>
              <p:nvPr/>
            </p:nvSpPr>
            <p:spPr bwMode="auto">
              <a:xfrm>
                <a:off x="2711" y="2523"/>
                <a:ext cx="163" cy="997"/>
              </a:xfrm>
              <a:custGeom>
                <a:avLst/>
                <a:gdLst>
                  <a:gd name="T0" fmla="*/ 8 w 325"/>
                  <a:gd name="T1" fmla="*/ 63 h 1993"/>
                  <a:gd name="T2" fmla="*/ 8 w 325"/>
                  <a:gd name="T3" fmla="*/ 63 h 1993"/>
                  <a:gd name="T4" fmla="*/ 11 w 325"/>
                  <a:gd name="T5" fmla="*/ 1 h 1993"/>
                  <a:gd name="T6" fmla="*/ 3 w 325"/>
                  <a:gd name="T7" fmla="*/ 0 h 1993"/>
                  <a:gd name="T8" fmla="*/ 0 w 325"/>
                  <a:gd name="T9" fmla="*/ 63 h 1993"/>
                  <a:gd name="T10" fmla="*/ 8 w 325"/>
                  <a:gd name="T11" fmla="*/ 63 h 1993"/>
                  <a:gd name="T12" fmla="*/ 0 60000 65536"/>
                  <a:gd name="T13" fmla="*/ 0 60000 65536"/>
                  <a:gd name="T14" fmla="*/ 0 60000 65536"/>
                  <a:gd name="T15" fmla="*/ 0 60000 65536"/>
                  <a:gd name="T16" fmla="*/ 0 60000 65536"/>
                  <a:gd name="T17" fmla="*/ 0 60000 65536"/>
                  <a:gd name="T18" fmla="*/ 0 w 325"/>
                  <a:gd name="T19" fmla="*/ 0 h 1993"/>
                  <a:gd name="T20" fmla="*/ 325 w 325"/>
                  <a:gd name="T21" fmla="*/ 1993 h 1993"/>
                </a:gdLst>
                <a:ahLst/>
                <a:cxnLst>
                  <a:cxn ang="T12">
                    <a:pos x="T0" y="T1"/>
                  </a:cxn>
                  <a:cxn ang="T13">
                    <a:pos x="T2" y="T3"/>
                  </a:cxn>
                  <a:cxn ang="T14">
                    <a:pos x="T4" y="T5"/>
                  </a:cxn>
                  <a:cxn ang="T15">
                    <a:pos x="T6" y="T7"/>
                  </a:cxn>
                  <a:cxn ang="T16">
                    <a:pos x="T8" y="T9"/>
                  </a:cxn>
                  <a:cxn ang="T17">
                    <a:pos x="T10" y="T11"/>
                  </a:cxn>
                </a:cxnLst>
                <a:rect l="T18" t="T19" r="T20" b="T21"/>
                <a:pathLst>
                  <a:path w="325" h="1993">
                    <a:moveTo>
                      <a:pt x="240" y="1993"/>
                    </a:moveTo>
                    <a:lnTo>
                      <a:pt x="241" y="1993"/>
                    </a:lnTo>
                    <a:lnTo>
                      <a:pt x="325" y="10"/>
                    </a:lnTo>
                    <a:lnTo>
                      <a:pt x="87" y="0"/>
                    </a:lnTo>
                    <a:lnTo>
                      <a:pt x="0" y="1993"/>
                    </a:lnTo>
                    <a:lnTo>
                      <a:pt x="240" y="1993"/>
                    </a:lnTo>
                    <a:close/>
                  </a:path>
                </a:pathLst>
              </a:custGeom>
              <a:solidFill>
                <a:srgbClr val="EFC9A3"/>
              </a:solidFill>
              <a:ln w="9525">
                <a:noFill/>
                <a:round/>
                <a:headEnd/>
                <a:tailEnd/>
              </a:ln>
            </p:spPr>
            <p:txBody>
              <a:bodyPr/>
              <a:lstStyle/>
              <a:p>
                <a:endParaRPr lang="en-US"/>
              </a:p>
            </p:txBody>
          </p:sp>
          <p:sp>
            <p:nvSpPr>
              <p:cNvPr id="185433" name="Freeform 99"/>
              <p:cNvSpPr>
                <a:spLocks/>
              </p:cNvSpPr>
              <p:nvPr/>
            </p:nvSpPr>
            <p:spPr bwMode="auto">
              <a:xfrm>
                <a:off x="2322" y="2592"/>
                <a:ext cx="1042" cy="597"/>
              </a:xfrm>
              <a:custGeom>
                <a:avLst/>
                <a:gdLst>
                  <a:gd name="T0" fmla="*/ 63 w 2085"/>
                  <a:gd name="T1" fmla="*/ 37 h 1195"/>
                  <a:gd name="T2" fmla="*/ 65 w 2085"/>
                  <a:gd name="T3" fmla="*/ 2 h 1195"/>
                  <a:gd name="T4" fmla="*/ 63 w 2085"/>
                  <a:gd name="T5" fmla="*/ 1 h 1195"/>
                  <a:gd name="T6" fmla="*/ 2 w 2085"/>
                  <a:gd name="T7" fmla="*/ 0 h 1195"/>
                  <a:gd name="T8" fmla="*/ 0 w 2085"/>
                  <a:gd name="T9" fmla="*/ 34 h 1195"/>
                  <a:gd name="T10" fmla="*/ 1 w 2085"/>
                  <a:gd name="T11" fmla="*/ 34 h 1195"/>
                  <a:gd name="T12" fmla="*/ 63 w 2085"/>
                  <a:gd name="T13" fmla="*/ 37 h 1195"/>
                  <a:gd name="T14" fmla="*/ 0 60000 65536"/>
                  <a:gd name="T15" fmla="*/ 0 60000 65536"/>
                  <a:gd name="T16" fmla="*/ 0 60000 65536"/>
                  <a:gd name="T17" fmla="*/ 0 60000 65536"/>
                  <a:gd name="T18" fmla="*/ 0 60000 65536"/>
                  <a:gd name="T19" fmla="*/ 0 60000 65536"/>
                  <a:gd name="T20" fmla="*/ 0 60000 65536"/>
                  <a:gd name="T21" fmla="*/ 0 w 2085"/>
                  <a:gd name="T22" fmla="*/ 0 h 1195"/>
                  <a:gd name="T23" fmla="*/ 2085 w 2085"/>
                  <a:gd name="T24" fmla="*/ 1195 h 11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5" h="1195">
                    <a:moveTo>
                      <a:pt x="2031" y="1195"/>
                    </a:moveTo>
                    <a:lnTo>
                      <a:pt x="2085" y="85"/>
                    </a:lnTo>
                    <a:lnTo>
                      <a:pt x="2042" y="37"/>
                    </a:lnTo>
                    <a:lnTo>
                      <a:pt x="93" y="0"/>
                    </a:lnTo>
                    <a:lnTo>
                      <a:pt x="0" y="1096"/>
                    </a:lnTo>
                    <a:lnTo>
                      <a:pt x="38" y="1110"/>
                    </a:lnTo>
                    <a:lnTo>
                      <a:pt x="2031" y="1195"/>
                    </a:lnTo>
                    <a:close/>
                  </a:path>
                </a:pathLst>
              </a:custGeom>
              <a:solidFill>
                <a:srgbClr val="A5A5A5"/>
              </a:solidFill>
              <a:ln w="9525">
                <a:noFill/>
                <a:round/>
                <a:headEnd/>
                <a:tailEnd/>
              </a:ln>
            </p:spPr>
            <p:txBody>
              <a:bodyPr/>
              <a:lstStyle/>
              <a:p>
                <a:endParaRPr lang="en-US"/>
              </a:p>
            </p:txBody>
          </p:sp>
          <p:sp>
            <p:nvSpPr>
              <p:cNvPr id="185434" name="Freeform 100"/>
              <p:cNvSpPr>
                <a:spLocks/>
              </p:cNvSpPr>
              <p:nvPr/>
            </p:nvSpPr>
            <p:spPr bwMode="auto">
              <a:xfrm>
                <a:off x="2322" y="2567"/>
                <a:ext cx="1021" cy="615"/>
              </a:xfrm>
              <a:custGeom>
                <a:avLst/>
                <a:gdLst>
                  <a:gd name="T0" fmla="*/ 63 w 2042"/>
                  <a:gd name="T1" fmla="*/ 39 h 1228"/>
                  <a:gd name="T2" fmla="*/ 64 w 2042"/>
                  <a:gd name="T3" fmla="*/ 3 h 1228"/>
                  <a:gd name="T4" fmla="*/ 2 w 2042"/>
                  <a:gd name="T5" fmla="*/ 0 h 1228"/>
                  <a:gd name="T6" fmla="*/ 0 w 2042"/>
                  <a:gd name="T7" fmla="*/ 36 h 1228"/>
                  <a:gd name="T8" fmla="*/ 63 w 2042"/>
                  <a:gd name="T9" fmla="*/ 39 h 1228"/>
                  <a:gd name="T10" fmla="*/ 0 60000 65536"/>
                  <a:gd name="T11" fmla="*/ 0 60000 65536"/>
                  <a:gd name="T12" fmla="*/ 0 60000 65536"/>
                  <a:gd name="T13" fmla="*/ 0 60000 65536"/>
                  <a:gd name="T14" fmla="*/ 0 60000 65536"/>
                  <a:gd name="T15" fmla="*/ 0 w 2042"/>
                  <a:gd name="T16" fmla="*/ 0 h 1228"/>
                  <a:gd name="T17" fmla="*/ 2042 w 2042"/>
                  <a:gd name="T18" fmla="*/ 1228 h 1228"/>
                </a:gdLst>
                <a:ahLst/>
                <a:cxnLst>
                  <a:cxn ang="T10">
                    <a:pos x="T0" y="T1"/>
                  </a:cxn>
                  <a:cxn ang="T11">
                    <a:pos x="T2" y="T3"/>
                  </a:cxn>
                  <a:cxn ang="T12">
                    <a:pos x="T4" y="T5"/>
                  </a:cxn>
                  <a:cxn ang="T13">
                    <a:pos x="T6" y="T7"/>
                  </a:cxn>
                  <a:cxn ang="T14">
                    <a:pos x="T8" y="T9"/>
                  </a:cxn>
                </a:cxnLst>
                <a:rect l="T15" t="T16" r="T17" b="T18"/>
                <a:pathLst>
                  <a:path w="2042" h="1228">
                    <a:moveTo>
                      <a:pt x="1994" y="1228"/>
                    </a:moveTo>
                    <a:lnTo>
                      <a:pt x="2042" y="85"/>
                    </a:lnTo>
                    <a:lnTo>
                      <a:pt x="50" y="0"/>
                    </a:lnTo>
                    <a:lnTo>
                      <a:pt x="0" y="1144"/>
                    </a:lnTo>
                    <a:lnTo>
                      <a:pt x="1994" y="1228"/>
                    </a:lnTo>
                    <a:close/>
                  </a:path>
                </a:pathLst>
              </a:custGeom>
              <a:solidFill>
                <a:srgbClr val="4C4C4C"/>
              </a:solidFill>
              <a:ln w="9525">
                <a:noFill/>
                <a:round/>
                <a:headEnd/>
                <a:tailEnd/>
              </a:ln>
            </p:spPr>
            <p:txBody>
              <a:bodyPr/>
              <a:lstStyle/>
              <a:p>
                <a:endParaRPr lang="en-US"/>
              </a:p>
            </p:txBody>
          </p:sp>
          <p:sp>
            <p:nvSpPr>
              <p:cNvPr id="185435" name="Freeform 101"/>
              <p:cNvSpPr>
                <a:spLocks/>
              </p:cNvSpPr>
              <p:nvPr/>
            </p:nvSpPr>
            <p:spPr bwMode="auto">
              <a:xfrm>
                <a:off x="2352" y="2596"/>
                <a:ext cx="962" cy="558"/>
              </a:xfrm>
              <a:custGeom>
                <a:avLst/>
                <a:gdLst>
                  <a:gd name="T0" fmla="*/ 59 w 1924"/>
                  <a:gd name="T1" fmla="*/ 34 h 1117"/>
                  <a:gd name="T2" fmla="*/ 60 w 1924"/>
                  <a:gd name="T3" fmla="*/ 2 h 1117"/>
                  <a:gd name="T4" fmla="*/ 2 w 1924"/>
                  <a:gd name="T5" fmla="*/ 0 h 1117"/>
                  <a:gd name="T6" fmla="*/ 0 w 1924"/>
                  <a:gd name="T7" fmla="*/ 32 h 1117"/>
                  <a:gd name="T8" fmla="*/ 59 w 1924"/>
                  <a:gd name="T9" fmla="*/ 34 h 1117"/>
                  <a:gd name="T10" fmla="*/ 0 60000 65536"/>
                  <a:gd name="T11" fmla="*/ 0 60000 65536"/>
                  <a:gd name="T12" fmla="*/ 0 60000 65536"/>
                  <a:gd name="T13" fmla="*/ 0 60000 65536"/>
                  <a:gd name="T14" fmla="*/ 0 60000 65536"/>
                  <a:gd name="T15" fmla="*/ 0 w 1924"/>
                  <a:gd name="T16" fmla="*/ 0 h 1117"/>
                  <a:gd name="T17" fmla="*/ 1924 w 1924"/>
                  <a:gd name="T18" fmla="*/ 1117 h 1117"/>
                </a:gdLst>
                <a:ahLst/>
                <a:cxnLst>
                  <a:cxn ang="T10">
                    <a:pos x="T0" y="T1"/>
                  </a:cxn>
                  <a:cxn ang="T11">
                    <a:pos x="T2" y="T3"/>
                  </a:cxn>
                  <a:cxn ang="T12">
                    <a:pos x="T4" y="T5"/>
                  </a:cxn>
                  <a:cxn ang="T13">
                    <a:pos x="T6" y="T7"/>
                  </a:cxn>
                  <a:cxn ang="T14">
                    <a:pos x="T8" y="T9"/>
                  </a:cxn>
                </a:cxnLst>
                <a:rect l="T15" t="T16" r="T17" b="T18"/>
                <a:pathLst>
                  <a:path w="1924" h="1117">
                    <a:moveTo>
                      <a:pt x="1881" y="1117"/>
                    </a:moveTo>
                    <a:lnTo>
                      <a:pt x="1924" y="80"/>
                    </a:lnTo>
                    <a:lnTo>
                      <a:pt x="45" y="0"/>
                    </a:lnTo>
                    <a:lnTo>
                      <a:pt x="0" y="1037"/>
                    </a:lnTo>
                    <a:lnTo>
                      <a:pt x="1881" y="1117"/>
                    </a:lnTo>
                    <a:close/>
                  </a:path>
                </a:pathLst>
              </a:custGeom>
              <a:solidFill>
                <a:srgbClr val="F2CC0C"/>
              </a:solidFill>
              <a:ln w="9525">
                <a:noFill/>
                <a:round/>
                <a:headEnd/>
                <a:tailEnd/>
              </a:ln>
            </p:spPr>
            <p:txBody>
              <a:bodyPr/>
              <a:lstStyle/>
              <a:p>
                <a:endParaRPr lang="en-US"/>
              </a:p>
            </p:txBody>
          </p:sp>
          <p:sp>
            <p:nvSpPr>
              <p:cNvPr id="185436" name="Freeform 102"/>
              <p:cNvSpPr>
                <a:spLocks/>
              </p:cNvSpPr>
              <p:nvPr/>
            </p:nvSpPr>
            <p:spPr bwMode="auto">
              <a:xfrm>
                <a:off x="2381" y="2622"/>
                <a:ext cx="903" cy="506"/>
              </a:xfrm>
              <a:custGeom>
                <a:avLst/>
                <a:gdLst>
                  <a:gd name="T0" fmla="*/ 55 w 1807"/>
                  <a:gd name="T1" fmla="*/ 32 h 1011"/>
                  <a:gd name="T2" fmla="*/ 56 w 1807"/>
                  <a:gd name="T3" fmla="*/ 3 h 1011"/>
                  <a:gd name="T4" fmla="*/ 1 w 1807"/>
                  <a:gd name="T5" fmla="*/ 0 h 1011"/>
                  <a:gd name="T6" fmla="*/ 0 w 1807"/>
                  <a:gd name="T7" fmla="*/ 30 h 1011"/>
                  <a:gd name="T8" fmla="*/ 55 w 1807"/>
                  <a:gd name="T9" fmla="*/ 32 h 1011"/>
                  <a:gd name="T10" fmla="*/ 0 60000 65536"/>
                  <a:gd name="T11" fmla="*/ 0 60000 65536"/>
                  <a:gd name="T12" fmla="*/ 0 60000 65536"/>
                  <a:gd name="T13" fmla="*/ 0 60000 65536"/>
                  <a:gd name="T14" fmla="*/ 0 60000 65536"/>
                  <a:gd name="T15" fmla="*/ 0 w 1807"/>
                  <a:gd name="T16" fmla="*/ 0 h 1011"/>
                  <a:gd name="T17" fmla="*/ 1807 w 1807"/>
                  <a:gd name="T18" fmla="*/ 1011 h 1011"/>
                </a:gdLst>
                <a:ahLst/>
                <a:cxnLst>
                  <a:cxn ang="T10">
                    <a:pos x="T0" y="T1"/>
                  </a:cxn>
                  <a:cxn ang="T11">
                    <a:pos x="T2" y="T3"/>
                  </a:cxn>
                  <a:cxn ang="T12">
                    <a:pos x="T4" y="T5"/>
                  </a:cxn>
                  <a:cxn ang="T13">
                    <a:pos x="T6" y="T7"/>
                  </a:cxn>
                  <a:cxn ang="T14">
                    <a:pos x="T8" y="T9"/>
                  </a:cxn>
                </a:cxnLst>
                <a:rect l="T15" t="T16" r="T17" b="T18"/>
                <a:pathLst>
                  <a:path w="1807" h="1011">
                    <a:moveTo>
                      <a:pt x="1767" y="1011"/>
                    </a:moveTo>
                    <a:lnTo>
                      <a:pt x="1807" y="75"/>
                    </a:lnTo>
                    <a:lnTo>
                      <a:pt x="40" y="0"/>
                    </a:lnTo>
                    <a:lnTo>
                      <a:pt x="0" y="936"/>
                    </a:lnTo>
                    <a:lnTo>
                      <a:pt x="1767" y="1011"/>
                    </a:lnTo>
                    <a:close/>
                  </a:path>
                </a:pathLst>
              </a:custGeom>
              <a:solidFill>
                <a:srgbClr val="B7F9FF"/>
              </a:solidFill>
              <a:ln w="9525">
                <a:noFill/>
                <a:round/>
                <a:headEnd/>
                <a:tailEnd/>
              </a:ln>
            </p:spPr>
            <p:txBody>
              <a:bodyPr/>
              <a:lstStyle/>
              <a:p>
                <a:endParaRPr lang="en-US"/>
              </a:p>
            </p:txBody>
          </p:sp>
          <p:sp>
            <p:nvSpPr>
              <p:cNvPr id="185437" name="Freeform 103"/>
              <p:cNvSpPr>
                <a:spLocks/>
              </p:cNvSpPr>
              <p:nvPr/>
            </p:nvSpPr>
            <p:spPr bwMode="auto">
              <a:xfrm>
                <a:off x="2392" y="2628"/>
                <a:ext cx="882" cy="494"/>
              </a:xfrm>
              <a:custGeom>
                <a:avLst/>
                <a:gdLst>
                  <a:gd name="T0" fmla="*/ 54 w 1764"/>
                  <a:gd name="T1" fmla="*/ 31 h 988"/>
                  <a:gd name="T2" fmla="*/ 55 w 1764"/>
                  <a:gd name="T3" fmla="*/ 3 h 988"/>
                  <a:gd name="T4" fmla="*/ 2 w 1764"/>
                  <a:gd name="T5" fmla="*/ 0 h 988"/>
                  <a:gd name="T6" fmla="*/ 0 w 1764"/>
                  <a:gd name="T7" fmla="*/ 29 h 988"/>
                  <a:gd name="T8" fmla="*/ 54 w 1764"/>
                  <a:gd name="T9" fmla="*/ 31 h 988"/>
                  <a:gd name="T10" fmla="*/ 0 60000 65536"/>
                  <a:gd name="T11" fmla="*/ 0 60000 65536"/>
                  <a:gd name="T12" fmla="*/ 0 60000 65536"/>
                  <a:gd name="T13" fmla="*/ 0 60000 65536"/>
                  <a:gd name="T14" fmla="*/ 0 60000 65536"/>
                  <a:gd name="T15" fmla="*/ 0 w 1764"/>
                  <a:gd name="T16" fmla="*/ 0 h 988"/>
                  <a:gd name="T17" fmla="*/ 1764 w 1764"/>
                  <a:gd name="T18" fmla="*/ 988 h 988"/>
                </a:gdLst>
                <a:ahLst/>
                <a:cxnLst>
                  <a:cxn ang="T10">
                    <a:pos x="T0" y="T1"/>
                  </a:cxn>
                  <a:cxn ang="T11">
                    <a:pos x="T2" y="T3"/>
                  </a:cxn>
                  <a:cxn ang="T12">
                    <a:pos x="T4" y="T5"/>
                  </a:cxn>
                  <a:cxn ang="T13">
                    <a:pos x="T6" y="T7"/>
                  </a:cxn>
                  <a:cxn ang="T14">
                    <a:pos x="T8" y="T9"/>
                  </a:cxn>
                </a:cxnLst>
                <a:rect l="T15" t="T16" r="T17" b="T18"/>
                <a:pathLst>
                  <a:path w="1764" h="988">
                    <a:moveTo>
                      <a:pt x="1725" y="988"/>
                    </a:moveTo>
                    <a:lnTo>
                      <a:pt x="1764" y="73"/>
                    </a:lnTo>
                    <a:lnTo>
                      <a:pt x="39" y="0"/>
                    </a:lnTo>
                    <a:lnTo>
                      <a:pt x="0" y="914"/>
                    </a:lnTo>
                    <a:lnTo>
                      <a:pt x="1725" y="988"/>
                    </a:lnTo>
                    <a:close/>
                  </a:path>
                </a:pathLst>
              </a:custGeom>
              <a:solidFill>
                <a:srgbClr val="BAF9FF"/>
              </a:solidFill>
              <a:ln w="9525">
                <a:noFill/>
                <a:round/>
                <a:headEnd/>
                <a:tailEnd/>
              </a:ln>
            </p:spPr>
            <p:txBody>
              <a:bodyPr/>
              <a:lstStyle/>
              <a:p>
                <a:endParaRPr lang="en-US"/>
              </a:p>
            </p:txBody>
          </p:sp>
          <p:sp>
            <p:nvSpPr>
              <p:cNvPr id="185438" name="Freeform 104"/>
              <p:cNvSpPr>
                <a:spLocks/>
              </p:cNvSpPr>
              <p:nvPr/>
            </p:nvSpPr>
            <p:spPr bwMode="auto">
              <a:xfrm>
                <a:off x="2402" y="2634"/>
                <a:ext cx="861" cy="481"/>
              </a:xfrm>
              <a:custGeom>
                <a:avLst/>
                <a:gdLst>
                  <a:gd name="T0" fmla="*/ 53 w 1721"/>
                  <a:gd name="T1" fmla="*/ 30 h 964"/>
                  <a:gd name="T2" fmla="*/ 54 w 1721"/>
                  <a:gd name="T3" fmla="*/ 2 h 964"/>
                  <a:gd name="T4" fmla="*/ 2 w 1721"/>
                  <a:gd name="T5" fmla="*/ 0 h 964"/>
                  <a:gd name="T6" fmla="*/ 0 w 1721"/>
                  <a:gd name="T7" fmla="*/ 27 h 964"/>
                  <a:gd name="T8" fmla="*/ 53 w 1721"/>
                  <a:gd name="T9" fmla="*/ 30 h 964"/>
                  <a:gd name="T10" fmla="*/ 0 60000 65536"/>
                  <a:gd name="T11" fmla="*/ 0 60000 65536"/>
                  <a:gd name="T12" fmla="*/ 0 60000 65536"/>
                  <a:gd name="T13" fmla="*/ 0 60000 65536"/>
                  <a:gd name="T14" fmla="*/ 0 60000 65536"/>
                  <a:gd name="T15" fmla="*/ 0 w 1721"/>
                  <a:gd name="T16" fmla="*/ 0 h 964"/>
                  <a:gd name="T17" fmla="*/ 1721 w 1721"/>
                  <a:gd name="T18" fmla="*/ 964 h 964"/>
                </a:gdLst>
                <a:ahLst/>
                <a:cxnLst>
                  <a:cxn ang="T10">
                    <a:pos x="T0" y="T1"/>
                  </a:cxn>
                  <a:cxn ang="T11">
                    <a:pos x="T2" y="T3"/>
                  </a:cxn>
                  <a:cxn ang="T12">
                    <a:pos x="T4" y="T5"/>
                  </a:cxn>
                  <a:cxn ang="T13">
                    <a:pos x="T6" y="T7"/>
                  </a:cxn>
                  <a:cxn ang="T14">
                    <a:pos x="T8" y="T9"/>
                  </a:cxn>
                </a:cxnLst>
                <a:rect l="T15" t="T16" r="T17" b="T18"/>
                <a:pathLst>
                  <a:path w="1721" h="964">
                    <a:moveTo>
                      <a:pt x="1683" y="964"/>
                    </a:moveTo>
                    <a:lnTo>
                      <a:pt x="1721" y="73"/>
                    </a:lnTo>
                    <a:lnTo>
                      <a:pt x="38" y="0"/>
                    </a:lnTo>
                    <a:lnTo>
                      <a:pt x="0" y="893"/>
                    </a:lnTo>
                    <a:lnTo>
                      <a:pt x="1683" y="964"/>
                    </a:lnTo>
                    <a:close/>
                  </a:path>
                </a:pathLst>
              </a:custGeom>
              <a:solidFill>
                <a:srgbClr val="BFF9FF"/>
              </a:solidFill>
              <a:ln w="9525">
                <a:noFill/>
                <a:round/>
                <a:headEnd/>
                <a:tailEnd/>
              </a:ln>
            </p:spPr>
            <p:txBody>
              <a:bodyPr/>
              <a:lstStyle/>
              <a:p>
                <a:endParaRPr lang="en-US"/>
              </a:p>
            </p:txBody>
          </p:sp>
          <p:sp>
            <p:nvSpPr>
              <p:cNvPr id="185439" name="Freeform 105"/>
              <p:cNvSpPr>
                <a:spLocks/>
              </p:cNvSpPr>
              <p:nvPr/>
            </p:nvSpPr>
            <p:spPr bwMode="auto">
              <a:xfrm>
                <a:off x="2413" y="2640"/>
                <a:ext cx="840" cy="470"/>
              </a:xfrm>
              <a:custGeom>
                <a:avLst/>
                <a:gdLst>
                  <a:gd name="T0" fmla="*/ 52 w 1679"/>
                  <a:gd name="T1" fmla="*/ 30 h 939"/>
                  <a:gd name="T2" fmla="*/ 53 w 1679"/>
                  <a:gd name="T3" fmla="*/ 3 h 939"/>
                  <a:gd name="T4" fmla="*/ 2 w 1679"/>
                  <a:gd name="T5" fmla="*/ 0 h 939"/>
                  <a:gd name="T6" fmla="*/ 0 w 1679"/>
                  <a:gd name="T7" fmla="*/ 28 h 939"/>
                  <a:gd name="T8" fmla="*/ 52 w 1679"/>
                  <a:gd name="T9" fmla="*/ 30 h 939"/>
                  <a:gd name="T10" fmla="*/ 0 60000 65536"/>
                  <a:gd name="T11" fmla="*/ 0 60000 65536"/>
                  <a:gd name="T12" fmla="*/ 0 60000 65536"/>
                  <a:gd name="T13" fmla="*/ 0 60000 65536"/>
                  <a:gd name="T14" fmla="*/ 0 60000 65536"/>
                  <a:gd name="T15" fmla="*/ 0 w 1679"/>
                  <a:gd name="T16" fmla="*/ 0 h 939"/>
                  <a:gd name="T17" fmla="*/ 1679 w 1679"/>
                  <a:gd name="T18" fmla="*/ 939 h 939"/>
                </a:gdLst>
                <a:ahLst/>
                <a:cxnLst>
                  <a:cxn ang="T10">
                    <a:pos x="T0" y="T1"/>
                  </a:cxn>
                  <a:cxn ang="T11">
                    <a:pos x="T2" y="T3"/>
                  </a:cxn>
                  <a:cxn ang="T12">
                    <a:pos x="T4" y="T5"/>
                  </a:cxn>
                  <a:cxn ang="T13">
                    <a:pos x="T6" y="T7"/>
                  </a:cxn>
                  <a:cxn ang="T14">
                    <a:pos x="T8" y="T9"/>
                  </a:cxn>
                </a:cxnLst>
                <a:rect l="T15" t="T16" r="T17" b="T18"/>
                <a:pathLst>
                  <a:path w="1679" h="939">
                    <a:moveTo>
                      <a:pt x="1642" y="939"/>
                    </a:moveTo>
                    <a:lnTo>
                      <a:pt x="1679" y="69"/>
                    </a:lnTo>
                    <a:lnTo>
                      <a:pt x="37" y="0"/>
                    </a:lnTo>
                    <a:lnTo>
                      <a:pt x="0" y="869"/>
                    </a:lnTo>
                    <a:lnTo>
                      <a:pt x="1642" y="939"/>
                    </a:lnTo>
                    <a:close/>
                  </a:path>
                </a:pathLst>
              </a:custGeom>
              <a:solidFill>
                <a:srgbClr val="C1F9FF"/>
              </a:solidFill>
              <a:ln w="9525">
                <a:noFill/>
                <a:round/>
                <a:headEnd/>
                <a:tailEnd/>
              </a:ln>
            </p:spPr>
            <p:txBody>
              <a:bodyPr/>
              <a:lstStyle/>
              <a:p>
                <a:endParaRPr lang="en-US"/>
              </a:p>
            </p:txBody>
          </p:sp>
          <p:sp>
            <p:nvSpPr>
              <p:cNvPr id="185440" name="Freeform 106"/>
              <p:cNvSpPr>
                <a:spLocks/>
              </p:cNvSpPr>
              <p:nvPr/>
            </p:nvSpPr>
            <p:spPr bwMode="auto">
              <a:xfrm>
                <a:off x="2565" y="3511"/>
                <a:ext cx="37" cy="74"/>
              </a:xfrm>
              <a:custGeom>
                <a:avLst/>
                <a:gdLst>
                  <a:gd name="T0" fmla="*/ 0 w 74"/>
                  <a:gd name="T1" fmla="*/ 4 h 149"/>
                  <a:gd name="T2" fmla="*/ 1 w 74"/>
                  <a:gd name="T3" fmla="*/ 4 h 149"/>
                  <a:gd name="T4" fmla="*/ 1 w 74"/>
                  <a:gd name="T5" fmla="*/ 3 h 149"/>
                  <a:gd name="T6" fmla="*/ 1 w 74"/>
                  <a:gd name="T7" fmla="*/ 3 h 149"/>
                  <a:gd name="T8" fmla="*/ 1 w 74"/>
                  <a:gd name="T9" fmla="*/ 2 h 149"/>
                  <a:gd name="T10" fmla="*/ 2 w 74"/>
                  <a:gd name="T11" fmla="*/ 2 h 149"/>
                  <a:gd name="T12" fmla="*/ 2 w 74"/>
                  <a:gd name="T13" fmla="*/ 1 h 149"/>
                  <a:gd name="T14" fmla="*/ 2 w 74"/>
                  <a:gd name="T15" fmla="*/ 1 h 149"/>
                  <a:gd name="T16" fmla="*/ 2 w 74"/>
                  <a:gd name="T17" fmla="*/ 0 h 149"/>
                  <a:gd name="T18" fmla="*/ 2 w 74"/>
                  <a:gd name="T19" fmla="*/ 0 h 149"/>
                  <a:gd name="T20" fmla="*/ 2 w 74"/>
                  <a:gd name="T21" fmla="*/ 0 h 149"/>
                  <a:gd name="T22" fmla="*/ 1 w 74"/>
                  <a:gd name="T23" fmla="*/ 0 h 149"/>
                  <a:gd name="T24" fmla="*/ 1 w 74"/>
                  <a:gd name="T25" fmla="*/ 1 h 149"/>
                  <a:gd name="T26" fmla="*/ 1 w 74"/>
                  <a:gd name="T27" fmla="*/ 2 h 149"/>
                  <a:gd name="T28" fmla="*/ 1 w 74"/>
                  <a:gd name="T29" fmla="*/ 2 h 149"/>
                  <a:gd name="T30" fmla="*/ 1 w 74"/>
                  <a:gd name="T31" fmla="*/ 3 h 149"/>
                  <a:gd name="T32" fmla="*/ 1 w 74"/>
                  <a:gd name="T33" fmla="*/ 4 h 149"/>
                  <a:gd name="T34" fmla="*/ 0 w 74"/>
                  <a:gd name="T35" fmla="*/ 4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4"/>
                  <a:gd name="T55" fmla="*/ 0 h 149"/>
                  <a:gd name="T56" fmla="*/ 74 w 74"/>
                  <a:gd name="T57" fmla="*/ 149 h 1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4" h="149">
                    <a:moveTo>
                      <a:pt x="0" y="149"/>
                    </a:moveTo>
                    <a:lnTo>
                      <a:pt x="27" y="143"/>
                    </a:lnTo>
                    <a:lnTo>
                      <a:pt x="34" y="127"/>
                    </a:lnTo>
                    <a:lnTo>
                      <a:pt x="41" y="110"/>
                    </a:lnTo>
                    <a:lnTo>
                      <a:pt x="48" y="91"/>
                    </a:lnTo>
                    <a:lnTo>
                      <a:pt x="53" y="73"/>
                    </a:lnTo>
                    <a:lnTo>
                      <a:pt x="59" y="54"/>
                    </a:lnTo>
                    <a:lnTo>
                      <a:pt x="65" y="36"/>
                    </a:lnTo>
                    <a:lnTo>
                      <a:pt x="70" y="17"/>
                    </a:lnTo>
                    <a:lnTo>
                      <a:pt x="74" y="0"/>
                    </a:lnTo>
                    <a:lnTo>
                      <a:pt x="59" y="13"/>
                    </a:lnTo>
                    <a:lnTo>
                      <a:pt x="48" y="29"/>
                    </a:lnTo>
                    <a:lnTo>
                      <a:pt x="40" y="48"/>
                    </a:lnTo>
                    <a:lnTo>
                      <a:pt x="32" y="69"/>
                    </a:lnTo>
                    <a:lnTo>
                      <a:pt x="25" y="90"/>
                    </a:lnTo>
                    <a:lnTo>
                      <a:pt x="18" y="112"/>
                    </a:lnTo>
                    <a:lnTo>
                      <a:pt x="10" y="131"/>
                    </a:lnTo>
                    <a:lnTo>
                      <a:pt x="0" y="149"/>
                    </a:lnTo>
                    <a:close/>
                  </a:path>
                </a:pathLst>
              </a:custGeom>
              <a:solidFill>
                <a:srgbClr val="00D828"/>
              </a:solidFill>
              <a:ln w="9525">
                <a:noFill/>
                <a:round/>
                <a:headEnd/>
                <a:tailEnd/>
              </a:ln>
            </p:spPr>
            <p:txBody>
              <a:bodyPr/>
              <a:lstStyle/>
              <a:p>
                <a:endParaRPr lang="en-US"/>
              </a:p>
            </p:txBody>
          </p:sp>
          <p:sp>
            <p:nvSpPr>
              <p:cNvPr id="185441" name="Freeform 107"/>
              <p:cNvSpPr>
                <a:spLocks/>
              </p:cNvSpPr>
              <p:nvPr/>
            </p:nvSpPr>
            <p:spPr bwMode="auto">
              <a:xfrm>
                <a:off x="2615" y="3512"/>
                <a:ext cx="1" cy="1"/>
              </a:xfrm>
              <a:custGeom>
                <a:avLst/>
                <a:gdLst>
                  <a:gd name="T0" fmla="*/ 0 w 1"/>
                  <a:gd name="T1" fmla="*/ 1 h 2"/>
                  <a:gd name="T2" fmla="*/ 0 w 1"/>
                  <a:gd name="T3" fmla="*/ 1 h 2"/>
                  <a:gd name="T4" fmla="*/ 1 w 1"/>
                  <a:gd name="T5" fmla="*/ 0 h 2"/>
                  <a:gd name="T6" fmla="*/ 1 w 1"/>
                  <a:gd name="T7" fmla="*/ 0 h 2"/>
                  <a:gd name="T8" fmla="*/ 1 w 1"/>
                  <a:gd name="T9" fmla="*/ 0 h 2"/>
                  <a:gd name="T10" fmla="*/ 1 w 1"/>
                  <a:gd name="T11" fmla="*/ 0 h 2"/>
                  <a:gd name="T12" fmla="*/ 1 w 1"/>
                  <a:gd name="T13" fmla="*/ 0 h 2"/>
                  <a:gd name="T14" fmla="*/ 0 w 1"/>
                  <a:gd name="T15" fmla="*/ 0 h 2"/>
                  <a:gd name="T16" fmla="*/ 0 w 1"/>
                  <a:gd name="T17" fmla="*/ 1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2"/>
                  <a:gd name="T29" fmla="*/ 1 w 1"/>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2">
                    <a:moveTo>
                      <a:pt x="0" y="2"/>
                    </a:moveTo>
                    <a:lnTo>
                      <a:pt x="0" y="2"/>
                    </a:lnTo>
                    <a:lnTo>
                      <a:pt x="1" y="0"/>
                    </a:lnTo>
                    <a:lnTo>
                      <a:pt x="0" y="0"/>
                    </a:lnTo>
                    <a:lnTo>
                      <a:pt x="0" y="2"/>
                    </a:lnTo>
                    <a:close/>
                  </a:path>
                </a:pathLst>
              </a:custGeom>
              <a:solidFill>
                <a:srgbClr val="B25B00"/>
              </a:solidFill>
              <a:ln w="9525">
                <a:noFill/>
                <a:round/>
                <a:headEnd/>
                <a:tailEnd/>
              </a:ln>
            </p:spPr>
            <p:txBody>
              <a:bodyPr/>
              <a:lstStyle/>
              <a:p>
                <a:endParaRPr lang="en-US"/>
              </a:p>
            </p:txBody>
          </p:sp>
          <p:sp>
            <p:nvSpPr>
              <p:cNvPr id="185442" name="Freeform 108"/>
              <p:cNvSpPr>
                <a:spLocks/>
              </p:cNvSpPr>
              <p:nvPr/>
            </p:nvSpPr>
            <p:spPr bwMode="auto">
              <a:xfrm>
                <a:off x="2833" y="3455"/>
                <a:ext cx="77" cy="153"/>
              </a:xfrm>
              <a:custGeom>
                <a:avLst/>
                <a:gdLst>
                  <a:gd name="T0" fmla="*/ 0 w 155"/>
                  <a:gd name="T1" fmla="*/ 9 h 307"/>
                  <a:gd name="T2" fmla="*/ 0 w 155"/>
                  <a:gd name="T3" fmla="*/ 9 h 307"/>
                  <a:gd name="T4" fmla="*/ 0 w 155"/>
                  <a:gd name="T5" fmla="*/ 9 h 307"/>
                  <a:gd name="T6" fmla="*/ 0 w 155"/>
                  <a:gd name="T7" fmla="*/ 9 h 307"/>
                  <a:gd name="T8" fmla="*/ 1 w 155"/>
                  <a:gd name="T9" fmla="*/ 9 h 307"/>
                  <a:gd name="T10" fmla="*/ 1 w 155"/>
                  <a:gd name="T11" fmla="*/ 9 h 307"/>
                  <a:gd name="T12" fmla="*/ 1 w 155"/>
                  <a:gd name="T13" fmla="*/ 9 h 307"/>
                  <a:gd name="T14" fmla="*/ 2 w 155"/>
                  <a:gd name="T15" fmla="*/ 8 h 307"/>
                  <a:gd name="T16" fmla="*/ 2 w 155"/>
                  <a:gd name="T17" fmla="*/ 8 h 307"/>
                  <a:gd name="T18" fmla="*/ 2 w 155"/>
                  <a:gd name="T19" fmla="*/ 8 h 307"/>
                  <a:gd name="T20" fmla="*/ 2 w 155"/>
                  <a:gd name="T21" fmla="*/ 8 h 307"/>
                  <a:gd name="T22" fmla="*/ 2 w 155"/>
                  <a:gd name="T23" fmla="*/ 8 h 307"/>
                  <a:gd name="T24" fmla="*/ 2 w 155"/>
                  <a:gd name="T25" fmla="*/ 8 h 307"/>
                  <a:gd name="T26" fmla="*/ 2 w 155"/>
                  <a:gd name="T27" fmla="*/ 8 h 307"/>
                  <a:gd name="T28" fmla="*/ 2 w 155"/>
                  <a:gd name="T29" fmla="*/ 8 h 307"/>
                  <a:gd name="T30" fmla="*/ 2 w 155"/>
                  <a:gd name="T31" fmla="*/ 8 h 307"/>
                  <a:gd name="T32" fmla="*/ 1 w 155"/>
                  <a:gd name="T33" fmla="*/ 8 h 307"/>
                  <a:gd name="T34" fmla="*/ 1 w 155"/>
                  <a:gd name="T35" fmla="*/ 8 h 307"/>
                  <a:gd name="T36" fmla="*/ 1 w 155"/>
                  <a:gd name="T37" fmla="*/ 8 h 307"/>
                  <a:gd name="T38" fmla="*/ 1 w 155"/>
                  <a:gd name="T39" fmla="*/ 8 h 307"/>
                  <a:gd name="T40" fmla="*/ 1 w 155"/>
                  <a:gd name="T41" fmla="*/ 8 h 307"/>
                  <a:gd name="T42" fmla="*/ 1 w 155"/>
                  <a:gd name="T43" fmla="*/ 7 h 307"/>
                  <a:gd name="T44" fmla="*/ 1 w 155"/>
                  <a:gd name="T45" fmla="*/ 6 h 307"/>
                  <a:gd name="T46" fmla="*/ 2 w 155"/>
                  <a:gd name="T47" fmla="*/ 5 h 307"/>
                  <a:gd name="T48" fmla="*/ 2 w 155"/>
                  <a:gd name="T49" fmla="*/ 4 h 307"/>
                  <a:gd name="T50" fmla="*/ 3 w 155"/>
                  <a:gd name="T51" fmla="*/ 3 h 307"/>
                  <a:gd name="T52" fmla="*/ 3 w 155"/>
                  <a:gd name="T53" fmla="*/ 2 h 307"/>
                  <a:gd name="T54" fmla="*/ 4 w 155"/>
                  <a:gd name="T55" fmla="*/ 0 h 307"/>
                  <a:gd name="T56" fmla="*/ 4 w 155"/>
                  <a:gd name="T57" fmla="*/ 0 h 307"/>
                  <a:gd name="T58" fmla="*/ 4 w 155"/>
                  <a:gd name="T59" fmla="*/ 0 h 307"/>
                  <a:gd name="T60" fmla="*/ 4 w 155"/>
                  <a:gd name="T61" fmla="*/ 0 h 307"/>
                  <a:gd name="T62" fmla="*/ 3 w 155"/>
                  <a:gd name="T63" fmla="*/ 1 h 307"/>
                  <a:gd name="T64" fmla="*/ 2 w 155"/>
                  <a:gd name="T65" fmla="*/ 2 h 307"/>
                  <a:gd name="T66" fmla="*/ 1 w 155"/>
                  <a:gd name="T67" fmla="*/ 4 h 307"/>
                  <a:gd name="T68" fmla="*/ 0 w 155"/>
                  <a:gd name="T69" fmla="*/ 5 h 307"/>
                  <a:gd name="T70" fmla="*/ 0 w 155"/>
                  <a:gd name="T71" fmla="*/ 7 h 307"/>
                  <a:gd name="T72" fmla="*/ 0 w 155"/>
                  <a:gd name="T73" fmla="*/ 9 h 30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5"/>
                  <a:gd name="T112" fmla="*/ 0 h 307"/>
                  <a:gd name="T113" fmla="*/ 155 w 155"/>
                  <a:gd name="T114" fmla="*/ 307 h 30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5" h="307">
                    <a:moveTo>
                      <a:pt x="0" y="304"/>
                    </a:moveTo>
                    <a:lnTo>
                      <a:pt x="8" y="307"/>
                    </a:lnTo>
                    <a:lnTo>
                      <a:pt x="19" y="305"/>
                    </a:lnTo>
                    <a:lnTo>
                      <a:pt x="29" y="302"/>
                    </a:lnTo>
                    <a:lnTo>
                      <a:pt x="41" y="299"/>
                    </a:lnTo>
                    <a:lnTo>
                      <a:pt x="51" y="293"/>
                    </a:lnTo>
                    <a:lnTo>
                      <a:pt x="61" y="288"/>
                    </a:lnTo>
                    <a:lnTo>
                      <a:pt x="72" y="284"/>
                    </a:lnTo>
                    <a:lnTo>
                      <a:pt x="80" y="280"/>
                    </a:lnTo>
                    <a:lnTo>
                      <a:pt x="81" y="278"/>
                    </a:lnTo>
                    <a:lnTo>
                      <a:pt x="82" y="275"/>
                    </a:lnTo>
                    <a:lnTo>
                      <a:pt x="83" y="273"/>
                    </a:lnTo>
                    <a:lnTo>
                      <a:pt x="84" y="271"/>
                    </a:lnTo>
                    <a:lnTo>
                      <a:pt x="79" y="272"/>
                    </a:lnTo>
                    <a:lnTo>
                      <a:pt x="72" y="274"/>
                    </a:lnTo>
                    <a:lnTo>
                      <a:pt x="64" y="275"/>
                    </a:lnTo>
                    <a:lnTo>
                      <a:pt x="57" y="278"/>
                    </a:lnTo>
                    <a:lnTo>
                      <a:pt x="51" y="279"/>
                    </a:lnTo>
                    <a:lnTo>
                      <a:pt x="46" y="279"/>
                    </a:lnTo>
                    <a:lnTo>
                      <a:pt x="43" y="277"/>
                    </a:lnTo>
                    <a:lnTo>
                      <a:pt x="42" y="272"/>
                    </a:lnTo>
                    <a:lnTo>
                      <a:pt x="46" y="235"/>
                    </a:lnTo>
                    <a:lnTo>
                      <a:pt x="57" y="199"/>
                    </a:lnTo>
                    <a:lnTo>
                      <a:pt x="72" y="165"/>
                    </a:lnTo>
                    <a:lnTo>
                      <a:pt x="89" y="130"/>
                    </a:lnTo>
                    <a:lnTo>
                      <a:pt x="107" y="97"/>
                    </a:lnTo>
                    <a:lnTo>
                      <a:pt x="125" y="64"/>
                    </a:lnTo>
                    <a:lnTo>
                      <a:pt x="141" y="31"/>
                    </a:lnTo>
                    <a:lnTo>
                      <a:pt x="155" y="0"/>
                    </a:lnTo>
                    <a:lnTo>
                      <a:pt x="149" y="3"/>
                    </a:lnTo>
                    <a:lnTo>
                      <a:pt x="133" y="20"/>
                    </a:lnTo>
                    <a:lnTo>
                      <a:pt x="107" y="49"/>
                    </a:lnTo>
                    <a:lnTo>
                      <a:pt x="80" y="88"/>
                    </a:lnTo>
                    <a:lnTo>
                      <a:pt x="50" y="135"/>
                    </a:lnTo>
                    <a:lnTo>
                      <a:pt x="26" y="188"/>
                    </a:lnTo>
                    <a:lnTo>
                      <a:pt x="7" y="246"/>
                    </a:lnTo>
                    <a:lnTo>
                      <a:pt x="0" y="304"/>
                    </a:lnTo>
                    <a:close/>
                  </a:path>
                </a:pathLst>
              </a:custGeom>
              <a:solidFill>
                <a:srgbClr val="00D828"/>
              </a:solidFill>
              <a:ln w="9525">
                <a:noFill/>
                <a:round/>
                <a:headEnd/>
                <a:tailEnd/>
              </a:ln>
            </p:spPr>
            <p:txBody>
              <a:bodyPr/>
              <a:lstStyle/>
              <a:p>
                <a:endParaRPr lang="en-US"/>
              </a:p>
            </p:txBody>
          </p:sp>
          <p:sp>
            <p:nvSpPr>
              <p:cNvPr id="185443" name="Freeform 109"/>
              <p:cNvSpPr>
                <a:spLocks/>
              </p:cNvSpPr>
              <p:nvPr/>
            </p:nvSpPr>
            <p:spPr bwMode="auto">
              <a:xfrm>
                <a:off x="2641" y="3456"/>
                <a:ext cx="14" cy="121"/>
              </a:xfrm>
              <a:custGeom>
                <a:avLst/>
                <a:gdLst>
                  <a:gd name="T0" fmla="*/ 0 w 26"/>
                  <a:gd name="T1" fmla="*/ 7 h 243"/>
                  <a:gd name="T2" fmla="*/ 1 w 26"/>
                  <a:gd name="T3" fmla="*/ 6 h 243"/>
                  <a:gd name="T4" fmla="*/ 1 w 26"/>
                  <a:gd name="T5" fmla="*/ 5 h 243"/>
                  <a:gd name="T6" fmla="*/ 1 w 26"/>
                  <a:gd name="T7" fmla="*/ 4 h 243"/>
                  <a:gd name="T8" fmla="*/ 1 w 26"/>
                  <a:gd name="T9" fmla="*/ 3 h 243"/>
                  <a:gd name="T10" fmla="*/ 1 w 26"/>
                  <a:gd name="T11" fmla="*/ 2 h 243"/>
                  <a:gd name="T12" fmla="*/ 1 w 26"/>
                  <a:gd name="T13" fmla="*/ 1 h 243"/>
                  <a:gd name="T14" fmla="*/ 1 w 26"/>
                  <a:gd name="T15" fmla="*/ 0 h 243"/>
                  <a:gd name="T16" fmla="*/ 1 w 26"/>
                  <a:gd name="T17" fmla="*/ 0 h 243"/>
                  <a:gd name="T18" fmla="*/ 1 w 26"/>
                  <a:gd name="T19" fmla="*/ 0 h 243"/>
                  <a:gd name="T20" fmla="*/ 1 w 26"/>
                  <a:gd name="T21" fmla="*/ 1 h 243"/>
                  <a:gd name="T22" fmla="*/ 1 w 26"/>
                  <a:gd name="T23" fmla="*/ 2 h 243"/>
                  <a:gd name="T24" fmla="*/ 1 w 26"/>
                  <a:gd name="T25" fmla="*/ 3 h 243"/>
                  <a:gd name="T26" fmla="*/ 1 w 26"/>
                  <a:gd name="T27" fmla="*/ 4 h 243"/>
                  <a:gd name="T28" fmla="*/ 1 w 26"/>
                  <a:gd name="T29" fmla="*/ 5 h 243"/>
                  <a:gd name="T30" fmla="*/ 1 w 26"/>
                  <a:gd name="T31" fmla="*/ 6 h 243"/>
                  <a:gd name="T32" fmla="*/ 0 w 26"/>
                  <a:gd name="T33" fmla="*/ 7 h 2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243"/>
                  <a:gd name="T53" fmla="*/ 26 w 26"/>
                  <a:gd name="T54" fmla="*/ 243 h 2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243">
                    <a:moveTo>
                      <a:pt x="0" y="243"/>
                    </a:moveTo>
                    <a:lnTo>
                      <a:pt x="15" y="217"/>
                    </a:lnTo>
                    <a:lnTo>
                      <a:pt x="23" y="188"/>
                    </a:lnTo>
                    <a:lnTo>
                      <a:pt x="26" y="158"/>
                    </a:lnTo>
                    <a:lnTo>
                      <a:pt x="26" y="126"/>
                    </a:lnTo>
                    <a:lnTo>
                      <a:pt x="25" y="94"/>
                    </a:lnTo>
                    <a:lnTo>
                      <a:pt x="23" y="61"/>
                    </a:lnTo>
                    <a:lnTo>
                      <a:pt x="23" y="29"/>
                    </a:lnTo>
                    <a:lnTo>
                      <a:pt x="25" y="0"/>
                    </a:lnTo>
                    <a:lnTo>
                      <a:pt x="12" y="26"/>
                    </a:lnTo>
                    <a:lnTo>
                      <a:pt x="5" y="55"/>
                    </a:lnTo>
                    <a:lnTo>
                      <a:pt x="3" y="85"/>
                    </a:lnTo>
                    <a:lnTo>
                      <a:pt x="3" y="116"/>
                    </a:lnTo>
                    <a:lnTo>
                      <a:pt x="4" y="148"/>
                    </a:lnTo>
                    <a:lnTo>
                      <a:pt x="5" y="180"/>
                    </a:lnTo>
                    <a:lnTo>
                      <a:pt x="4" y="211"/>
                    </a:lnTo>
                    <a:lnTo>
                      <a:pt x="0" y="243"/>
                    </a:lnTo>
                    <a:close/>
                  </a:path>
                </a:pathLst>
              </a:custGeom>
              <a:solidFill>
                <a:srgbClr val="66FF7C"/>
              </a:solidFill>
              <a:ln w="9525">
                <a:noFill/>
                <a:round/>
                <a:headEnd/>
                <a:tailEnd/>
              </a:ln>
            </p:spPr>
            <p:txBody>
              <a:bodyPr/>
              <a:lstStyle/>
              <a:p>
                <a:endParaRPr lang="en-US"/>
              </a:p>
            </p:txBody>
          </p:sp>
          <p:sp>
            <p:nvSpPr>
              <p:cNvPr id="185444" name="Freeform 110"/>
              <p:cNvSpPr>
                <a:spLocks/>
              </p:cNvSpPr>
              <p:nvPr/>
            </p:nvSpPr>
            <p:spPr bwMode="auto">
              <a:xfrm>
                <a:off x="2877" y="3451"/>
                <a:ext cx="71" cy="112"/>
              </a:xfrm>
              <a:custGeom>
                <a:avLst/>
                <a:gdLst>
                  <a:gd name="T0" fmla="*/ 0 w 142"/>
                  <a:gd name="T1" fmla="*/ 7 h 225"/>
                  <a:gd name="T2" fmla="*/ 1 w 142"/>
                  <a:gd name="T3" fmla="*/ 6 h 225"/>
                  <a:gd name="T4" fmla="*/ 2 w 142"/>
                  <a:gd name="T5" fmla="*/ 6 h 225"/>
                  <a:gd name="T6" fmla="*/ 2 w 142"/>
                  <a:gd name="T7" fmla="*/ 5 h 225"/>
                  <a:gd name="T8" fmla="*/ 3 w 142"/>
                  <a:gd name="T9" fmla="*/ 4 h 225"/>
                  <a:gd name="T10" fmla="*/ 3 w 142"/>
                  <a:gd name="T11" fmla="*/ 3 h 225"/>
                  <a:gd name="T12" fmla="*/ 3 w 142"/>
                  <a:gd name="T13" fmla="*/ 1 h 225"/>
                  <a:gd name="T14" fmla="*/ 4 w 142"/>
                  <a:gd name="T15" fmla="*/ 0 h 225"/>
                  <a:gd name="T16" fmla="*/ 4 w 142"/>
                  <a:gd name="T17" fmla="*/ 0 h 225"/>
                  <a:gd name="T18" fmla="*/ 3 w 142"/>
                  <a:gd name="T19" fmla="*/ 0 h 225"/>
                  <a:gd name="T20" fmla="*/ 3 w 142"/>
                  <a:gd name="T21" fmla="*/ 1 h 225"/>
                  <a:gd name="T22" fmla="*/ 2 w 142"/>
                  <a:gd name="T23" fmla="*/ 2 h 225"/>
                  <a:gd name="T24" fmla="*/ 2 w 142"/>
                  <a:gd name="T25" fmla="*/ 3 h 225"/>
                  <a:gd name="T26" fmla="*/ 1 w 142"/>
                  <a:gd name="T27" fmla="*/ 4 h 225"/>
                  <a:gd name="T28" fmla="*/ 1 w 142"/>
                  <a:gd name="T29" fmla="*/ 5 h 225"/>
                  <a:gd name="T30" fmla="*/ 1 w 142"/>
                  <a:gd name="T31" fmla="*/ 6 h 225"/>
                  <a:gd name="T32" fmla="*/ 0 w 142"/>
                  <a:gd name="T33" fmla="*/ 7 h 2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
                  <a:gd name="T52" fmla="*/ 0 h 225"/>
                  <a:gd name="T53" fmla="*/ 142 w 142"/>
                  <a:gd name="T54" fmla="*/ 225 h 2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 h="225">
                    <a:moveTo>
                      <a:pt x="0" y="225"/>
                    </a:moveTo>
                    <a:lnTo>
                      <a:pt x="26" y="213"/>
                    </a:lnTo>
                    <a:lnTo>
                      <a:pt x="50" y="193"/>
                    </a:lnTo>
                    <a:lnTo>
                      <a:pt x="68" y="165"/>
                    </a:lnTo>
                    <a:lnTo>
                      <a:pt x="84" y="132"/>
                    </a:lnTo>
                    <a:lnTo>
                      <a:pt x="98" y="96"/>
                    </a:lnTo>
                    <a:lnTo>
                      <a:pt x="112" y="60"/>
                    </a:lnTo>
                    <a:lnTo>
                      <a:pt x="126" y="28"/>
                    </a:lnTo>
                    <a:lnTo>
                      <a:pt x="142" y="0"/>
                    </a:lnTo>
                    <a:lnTo>
                      <a:pt x="112" y="22"/>
                    </a:lnTo>
                    <a:lnTo>
                      <a:pt x="89" y="48"/>
                    </a:lnTo>
                    <a:lnTo>
                      <a:pt x="70" y="76"/>
                    </a:lnTo>
                    <a:lnTo>
                      <a:pt x="55" y="107"/>
                    </a:lnTo>
                    <a:lnTo>
                      <a:pt x="43" y="139"/>
                    </a:lnTo>
                    <a:lnTo>
                      <a:pt x="30" y="170"/>
                    </a:lnTo>
                    <a:lnTo>
                      <a:pt x="16" y="198"/>
                    </a:lnTo>
                    <a:lnTo>
                      <a:pt x="0" y="225"/>
                    </a:lnTo>
                    <a:close/>
                  </a:path>
                </a:pathLst>
              </a:custGeom>
              <a:solidFill>
                <a:srgbClr val="66FF7C"/>
              </a:solidFill>
              <a:ln w="9525">
                <a:noFill/>
                <a:round/>
                <a:headEnd/>
                <a:tailEnd/>
              </a:ln>
            </p:spPr>
            <p:txBody>
              <a:bodyPr/>
              <a:lstStyle/>
              <a:p>
                <a:endParaRPr lang="en-US"/>
              </a:p>
            </p:txBody>
          </p:sp>
          <p:sp>
            <p:nvSpPr>
              <p:cNvPr id="185445" name="Freeform 111"/>
              <p:cNvSpPr>
                <a:spLocks/>
              </p:cNvSpPr>
              <p:nvPr/>
            </p:nvSpPr>
            <p:spPr bwMode="auto">
              <a:xfrm>
                <a:off x="2368" y="3379"/>
                <a:ext cx="64" cy="104"/>
              </a:xfrm>
              <a:custGeom>
                <a:avLst/>
                <a:gdLst>
                  <a:gd name="T0" fmla="*/ 4 w 128"/>
                  <a:gd name="T1" fmla="*/ 6 h 209"/>
                  <a:gd name="T2" fmla="*/ 3 w 128"/>
                  <a:gd name="T3" fmla="*/ 6 h 209"/>
                  <a:gd name="T4" fmla="*/ 3 w 128"/>
                  <a:gd name="T5" fmla="*/ 5 h 209"/>
                  <a:gd name="T6" fmla="*/ 2 w 128"/>
                  <a:gd name="T7" fmla="*/ 4 h 209"/>
                  <a:gd name="T8" fmla="*/ 2 w 128"/>
                  <a:gd name="T9" fmla="*/ 3 h 209"/>
                  <a:gd name="T10" fmla="*/ 1 w 128"/>
                  <a:gd name="T11" fmla="*/ 2 h 209"/>
                  <a:gd name="T12" fmla="*/ 1 w 128"/>
                  <a:gd name="T13" fmla="*/ 1 h 209"/>
                  <a:gd name="T14" fmla="*/ 1 w 128"/>
                  <a:gd name="T15" fmla="*/ 0 h 209"/>
                  <a:gd name="T16" fmla="*/ 0 w 128"/>
                  <a:gd name="T17" fmla="*/ 0 h 209"/>
                  <a:gd name="T18" fmla="*/ 1 w 128"/>
                  <a:gd name="T19" fmla="*/ 0 h 209"/>
                  <a:gd name="T20" fmla="*/ 1 w 128"/>
                  <a:gd name="T21" fmla="*/ 1 h 209"/>
                  <a:gd name="T22" fmla="*/ 2 w 128"/>
                  <a:gd name="T23" fmla="*/ 1 h 209"/>
                  <a:gd name="T24" fmla="*/ 2 w 128"/>
                  <a:gd name="T25" fmla="*/ 2 h 209"/>
                  <a:gd name="T26" fmla="*/ 3 w 128"/>
                  <a:gd name="T27" fmla="*/ 3 h 209"/>
                  <a:gd name="T28" fmla="*/ 3 w 128"/>
                  <a:gd name="T29" fmla="*/ 4 h 209"/>
                  <a:gd name="T30" fmla="*/ 3 w 128"/>
                  <a:gd name="T31" fmla="*/ 5 h 209"/>
                  <a:gd name="T32" fmla="*/ 4 w 128"/>
                  <a:gd name="T33" fmla="*/ 6 h 2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209"/>
                  <a:gd name="T53" fmla="*/ 128 w 128"/>
                  <a:gd name="T54" fmla="*/ 209 h 20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209">
                    <a:moveTo>
                      <a:pt x="128" y="209"/>
                    </a:moveTo>
                    <a:lnTo>
                      <a:pt x="104" y="193"/>
                    </a:lnTo>
                    <a:lnTo>
                      <a:pt x="85" y="171"/>
                    </a:lnTo>
                    <a:lnTo>
                      <a:pt x="67" y="144"/>
                    </a:lnTo>
                    <a:lnTo>
                      <a:pt x="55" y="116"/>
                    </a:lnTo>
                    <a:lnTo>
                      <a:pt x="42" y="86"/>
                    </a:lnTo>
                    <a:lnTo>
                      <a:pt x="29" y="56"/>
                    </a:lnTo>
                    <a:lnTo>
                      <a:pt x="15" y="27"/>
                    </a:lnTo>
                    <a:lnTo>
                      <a:pt x="0" y="0"/>
                    </a:lnTo>
                    <a:lnTo>
                      <a:pt x="27" y="15"/>
                    </a:lnTo>
                    <a:lnTo>
                      <a:pt x="48" y="36"/>
                    </a:lnTo>
                    <a:lnTo>
                      <a:pt x="64" y="63"/>
                    </a:lnTo>
                    <a:lnTo>
                      <a:pt x="76" y="91"/>
                    </a:lnTo>
                    <a:lnTo>
                      <a:pt x="87" y="122"/>
                    </a:lnTo>
                    <a:lnTo>
                      <a:pt x="98" y="152"/>
                    </a:lnTo>
                    <a:lnTo>
                      <a:pt x="112" y="182"/>
                    </a:lnTo>
                    <a:lnTo>
                      <a:pt x="128" y="209"/>
                    </a:lnTo>
                    <a:close/>
                  </a:path>
                </a:pathLst>
              </a:custGeom>
              <a:solidFill>
                <a:srgbClr val="66FF7C"/>
              </a:solidFill>
              <a:ln w="9525">
                <a:noFill/>
                <a:round/>
                <a:headEnd/>
                <a:tailEnd/>
              </a:ln>
            </p:spPr>
            <p:txBody>
              <a:bodyPr/>
              <a:lstStyle/>
              <a:p>
                <a:endParaRPr lang="en-US"/>
              </a:p>
            </p:txBody>
          </p:sp>
          <p:sp>
            <p:nvSpPr>
              <p:cNvPr id="185446" name="Freeform 112"/>
              <p:cNvSpPr>
                <a:spLocks/>
              </p:cNvSpPr>
              <p:nvPr/>
            </p:nvSpPr>
            <p:spPr bwMode="auto">
              <a:xfrm>
                <a:off x="2679" y="3425"/>
                <a:ext cx="233" cy="195"/>
              </a:xfrm>
              <a:custGeom>
                <a:avLst/>
                <a:gdLst>
                  <a:gd name="T0" fmla="*/ 14 w 466"/>
                  <a:gd name="T1" fmla="*/ 0 h 391"/>
                  <a:gd name="T2" fmla="*/ 13 w 466"/>
                  <a:gd name="T3" fmla="*/ 1 h 391"/>
                  <a:gd name="T4" fmla="*/ 12 w 466"/>
                  <a:gd name="T5" fmla="*/ 1 h 391"/>
                  <a:gd name="T6" fmla="*/ 11 w 466"/>
                  <a:gd name="T7" fmla="*/ 2 h 391"/>
                  <a:gd name="T8" fmla="*/ 10 w 466"/>
                  <a:gd name="T9" fmla="*/ 3 h 391"/>
                  <a:gd name="T10" fmla="*/ 9 w 466"/>
                  <a:gd name="T11" fmla="*/ 4 h 391"/>
                  <a:gd name="T12" fmla="*/ 8 w 466"/>
                  <a:gd name="T13" fmla="*/ 6 h 391"/>
                  <a:gd name="T14" fmla="*/ 7 w 466"/>
                  <a:gd name="T15" fmla="*/ 7 h 391"/>
                  <a:gd name="T16" fmla="*/ 7 w 466"/>
                  <a:gd name="T17" fmla="*/ 8 h 391"/>
                  <a:gd name="T18" fmla="*/ 7 w 466"/>
                  <a:gd name="T19" fmla="*/ 10 h 391"/>
                  <a:gd name="T20" fmla="*/ 6 w 466"/>
                  <a:gd name="T21" fmla="*/ 10 h 391"/>
                  <a:gd name="T22" fmla="*/ 5 w 466"/>
                  <a:gd name="T23" fmla="*/ 9 h 391"/>
                  <a:gd name="T24" fmla="*/ 5 w 466"/>
                  <a:gd name="T25" fmla="*/ 8 h 391"/>
                  <a:gd name="T26" fmla="*/ 4 w 466"/>
                  <a:gd name="T27" fmla="*/ 7 h 391"/>
                  <a:gd name="T28" fmla="*/ 3 w 466"/>
                  <a:gd name="T29" fmla="*/ 6 h 391"/>
                  <a:gd name="T30" fmla="*/ 2 w 466"/>
                  <a:gd name="T31" fmla="*/ 4 h 391"/>
                  <a:gd name="T32" fmla="*/ 1 w 466"/>
                  <a:gd name="T33" fmla="*/ 3 h 391"/>
                  <a:gd name="T34" fmla="*/ 1 w 466"/>
                  <a:gd name="T35" fmla="*/ 2 h 391"/>
                  <a:gd name="T36" fmla="*/ 1 w 466"/>
                  <a:gd name="T37" fmla="*/ 2 h 391"/>
                  <a:gd name="T38" fmla="*/ 1 w 466"/>
                  <a:gd name="T39" fmla="*/ 3 h 391"/>
                  <a:gd name="T40" fmla="*/ 1 w 466"/>
                  <a:gd name="T41" fmla="*/ 5 h 391"/>
                  <a:gd name="T42" fmla="*/ 2 w 466"/>
                  <a:gd name="T43" fmla="*/ 6 h 391"/>
                  <a:gd name="T44" fmla="*/ 3 w 466"/>
                  <a:gd name="T45" fmla="*/ 7 h 391"/>
                  <a:gd name="T46" fmla="*/ 4 w 466"/>
                  <a:gd name="T47" fmla="*/ 9 h 391"/>
                  <a:gd name="T48" fmla="*/ 5 w 466"/>
                  <a:gd name="T49" fmla="*/ 10 h 391"/>
                  <a:gd name="T50" fmla="*/ 6 w 466"/>
                  <a:gd name="T51" fmla="*/ 11 h 391"/>
                  <a:gd name="T52" fmla="*/ 7 w 466"/>
                  <a:gd name="T53" fmla="*/ 11 h 391"/>
                  <a:gd name="T54" fmla="*/ 7 w 466"/>
                  <a:gd name="T55" fmla="*/ 11 h 391"/>
                  <a:gd name="T56" fmla="*/ 7 w 466"/>
                  <a:gd name="T57" fmla="*/ 9 h 391"/>
                  <a:gd name="T58" fmla="*/ 9 w 466"/>
                  <a:gd name="T59" fmla="*/ 7 h 391"/>
                  <a:gd name="T60" fmla="*/ 10 w 466"/>
                  <a:gd name="T61" fmla="*/ 5 h 391"/>
                  <a:gd name="T62" fmla="*/ 11 w 466"/>
                  <a:gd name="T63" fmla="*/ 4 h 391"/>
                  <a:gd name="T64" fmla="*/ 13 w 466"/>
                  <a:gd name="T65" fmla="*/ 2 h 391"/>
                  <a:gd name="T66" fmla="*/ 14 w 466"/>
                  <a:gd name="T67" fmla="*/ 1 h 391"/>
                  <a:gd name="T68" fmla="*/ 15 w 466"/>
                  <a:gd name="T69" fmla="*/ 0 h 391"/>
                  <a:gd name="T70" fmla="*/ 15 w 466"/>
                  <a:gd name="T71" fmla="*/ 0 h 3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6"/>
                  <a:gd name="T109" fmla="*/ 0 h 391"/>
                  <a:gd name="T110" fmla="*/ 466 w 466"/>
                  <a:gd name="T111" fmla="*/ 391 h 39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6" h="391">
                    <a:moveTo>
                      <a:pt x="466" y="0"/>
                    </a:moveTo>
                    <a:lnTo>
                      <a:pt x="444" y="10"/>
                    </a:lnTo>
                    <a:lnTo>
                      <a:pt x="424" y="21"/>
                    </a:lnTo>
                    <a:lnTo>
                      <a:pt x="404" y="33"/>
                    </a:lnTo>
                    <a:lnTo>
                      <a:pt x="384" y="45"/>
                    </a:lnTo>
                    <a:lnTo>
                      <a:pt x="367" y="59"/>
                    </a:lnTo>
                    <a:lnTo>
                      <a:pt x="350" y="73"/>
                    </a:lnTo>
                    <a:lnTo>
                      <a:pt x="334" y="89"/>
                    </a:lnTo>
                    <a:lnTo>
                      <a:pt x="319" y="105"/>
                    </a:lnTo>
                    <a:lnTo>
                      <a:pt x="304" y="121"/>
                    </a:lnTo>
                    <a:lnTo>
                      <a:pt x="290" y="140"/>
                    </a:lnTo>
                    <a:lnTo>
                      <a:pt x="277" y="158"/>
                    </a:lnTo>
                    <a:lnTo>
                      <a:pt x="265" y="177"/>
                    </a:lnTo>
                    <a:lnTo>
                      <a:pt x="253" y="196"/>
                    </a:lnTo>
                    <a:lnTo>
                      <a:pt x="242" y="217"/>
                    </a:lnTo>
                    <a:lnTo>
                      <a:pt x="231" y="238"/>
                    </a:lnTo>
                    <a:lnTo>
                      <a:pt x="222" y="258"/>
                    </a:lnTo>
                    <a:lnTo>
                      <a:pt x="214" y="285"/>
                    </a:lnTo>
                    <a:lnTo>
                      <a:pt x="209" y="314"/>
                    </a:lnTo>
                    <a:lnTo>
                      <a:pt x="206" y="342"/>
                    </a:lnTo>
                    <a:lnTo>
                      <a:pt x="200" y="370"/>
                    </a:lnTo>
                    <a:lnTo>
                      <a:pt x="186" y="350"/>
                    </a:lnTo>
                    <a:lnTo>
                      <a:pt x="172" y="330"/>
                    </a:lnTo>
                    <a:lnTo>
                      <a:pt x="159" y="311"/>
                    </a:lnTo>
                    <a:lnTo>
                      <a:pt x="145" y="292"/>
                    </a:lnTo>
                    <a:lnTo>
                      <a:pt x="131" y="272"/>
                    </a:lnTo>
                    <a:lnTo>
                      <a:pt x="117" y="254"/>
                    </a:lnTo>
                    <a:lnTo>
                      <a:pt x="104" y="235"/>
                    </a:lnTo>
                    <a:lnTo>
                      <a:pt x="91" y="216"/>
                    </a:lnTo>
                    <a:lnTo>
                      <a:pt x="78" y="197"/>
                    </a:lnTo>
                    <a:lnTo>
                      <a:pt x="65" y="178"/>
                    </a:lnTo>
                    <a:lnTo>
                      <a:pt x="53" y="158"/>
                    </a:lnTo>
                    <a:lnTo>
                      <a:pt x="41" y="139"/>
                    </a:lnTo>
                    <a:lnTo>
                      <a:pt x="30" y="119"/>
                    </a:lnTo>
                    <a:lnTo>
                      <a:pt x="19" y="98"/>
                    </a:lnTo>
                    <a:lnTo>
                      <a:pt x="9" y="78"/>
                    </a:lnTo>
                    <a:lnTo>
                      <a:pt x="0" y="56"/>
                    </a:lnTo>
                    <a:lnTo>
                      <a:pt x="2" y="80"/>
                    </a:lnTo>
                    <a:lnTo>
                      <a:pt x="5" y="104"/>
                    </a:lnTo>
                    <a:lnTo>
                      <a:pt x="11" y="127"/>
                    </a:lnTo>
                    <a:lnTo>
                      <a:pt x="18" y="149"/>
                    </a:lnTo>
                    <a:lnTo>
                      <a:pt x="26" y="170"/>
                    </a:lnTo>
                    <a:lnTo>
                      <a:pt x="36" y="190"/>
                    </a:lnTo>
                    <a:lnTo>
                      <a:pt x="47" y="211"/>
                    </a:lnTo>
                    <a:lnTo>
                      <a:pt x="60" y="231"/>
                    </a:lnTo>
                    <a:lnTo>
                      <a:pt x="73" y="250"/>
                    </a:lnTo>
                    <a:lnTo>
                      <a:pt x="88" y="270"/>
                    </a:lnTo>
                    <a:lnTo>
                      <a:pt x="103" y="289"/>
                    </a:lnTo>
                    <a:lnTo>
                      <a:pt x="119" y="309"/>
                    </a:lnTo>
                    <a:lnTo>
                      <a:pt x="138" y="329"/>
                    </a:lnTo>
                    <a:lnTo>
                      <a:pt x="155" y="349"/>
                    </a:lnTo>
                    <a:lnTo>
                      <a:pt x="174" y="370"/>
                    </a:lnTo>
                    <a:lnTo>
                      <a:pt x="193" y="391"/>
                    </a:lnTo>
                    <a:lnTo>
                      <a:pt x="201" y="382"/>
                    </a:lnTo>
                    <a:lnTo>
                      <a:pt x="210" y="372"/>
                    </a:lnTo>
                    <a:lnTo>
                      <a:pt x="217" y="363"/>
                    </a:lnTo>
                    <a:lnTo>
                      <a:pt x="221" y="353"/>
                    </a:lnTo>
                    <a:lnTo>
                      <a:pt x="231" y="318"/>
                    </a:lnTo>
                    <a:lnTo>
                      <a:pt x="245" y="284"/>
                    </a:lnTo>
                    <a:lnTo>
                      <a:pt x="261" y="250"/>
                    </a:lnTo>
                    <a:lnTo>
                      <a:pt x="281" y="218"/>
                    </a:lnTo>
                    <a:lnTo>
                      <a:pt x="300" y="187"/>
                    </a:lnTo>
                    <a:lnTo>
                      <a:pt x="322" y="157"/>
                    </a:lnTo>
                    <a:lnTo>
                      <a:pt x="344" y="129"/>
                    </a:lnTo>
                    <a:lnTo>
                      <a:pt x="366" y="104"/>
                    </a:lnTo>
                    <a:lnTo>
                      <a:pt x="387" y="81"/>
                    </a:lnTo>
                    <a:lnTo>
                      <a:pt x="406" y="60"/>
                    </a:lnTo>
                    <a:lnTo>
                      <a:pt x="425" y="42"/>
                    </a:lnTo>
                    <a:lnTo>
                      <a:pt x="440" y="27"/>
                    </a:lnTo>
                    <a:lnTo>
                      <a:pt x="452" y="14"/>
                    </a:lnTo>
                    <a:lnTo>
                      <a:pt x="462" y="6"/>
                    </a:lnTo>
                    <a:lnTo>
                      <a:pt x="466" y="2"/>
                    </a:lnTo>
                    <a:lnTo>
                      <a:pt x="466" y="0"/>
                    </a:lnTo>
                    <a:close/>
                  </a:path>
                </a:pathLst>
              </a:custGeom>
              <a:solidFill>
                <a:srgbClr val="66FF7C"/>
              </a:solidFill>
              <a:ln w="9525">
                <a:noFill/>
                <a:round/>
                <a:headEnd/>
                <a:tailEnd/>
              </a:ln>
            </p:spPr>
            <p:txBody>
              <a:bodyPr/>
              <a:lstStyle/>
              <a:p>
                <a:endParaRPr lang="en-US"/>
              </a:p>
            </p:txBody>
          </p:sp>
          <p:sp>
            <p:nvSpPr>
              <p:cNvPr id="185447" name="Freeform 113"/>
              <p:cNvSpPr>
                <a:spLocks/>
              </p:cNvSpPr>
              <p:nvPr/>
            </p:nvSpPr>
            <p:spPr bwMode="auto">
              <a:xfrm>
                <a:off x="2460" y="3309"/>
                <a:ext cx="204" cy="172"/>
              </a:xfrm>
              <a:custGeom>
                <a:avLst/>
                <a:gdLst>
                  <a:gd name="T0" fmla="*/ 0 w 408"/>
                  <a:gd name="T1" fmla="*/ 0 h 343"/>
                  <a:gd name="T2" fmla="*/ 1 w 408"/>
                  <a:gd name="T3" fmla="*/ 1 h 343"/>
                  <a:gd name="T4" fmla="*/ 2 w 408"/>
                  <a:gd name="T5" fmla="*/ 1 h 343"/>
                  <a:gd name="T6" fmla="*/ 2 w 408"/>
                  <a:gd name="T7" fmla="*/ 1 h 343"/>
                  <a:gd name="T8" fmla="*/ 3 w 408"/>
                  <a:gd name="T9" fmla="*/ 1 h 343"/>
                  <a:gd name="T10" fmla="*/ 3 w 408"/>
                  <a:gd name="T11" fmla="*/ 2 h 343"/>
                  <a:gd name="T12" fmla="*/ 3 w 408"/>
                  <a:gd name="T13" fmla="*/ 2 h 343"/>
                  <a:gd name="T14" fmla="*/ 4 w 408"/>
                  <a:gd name="T15" fmla="*/ 2 h 343"/>
                  <a:gd name="T16" fmla="*/ 4 w 408"/>
                  <a:gd name="T17" fmla="*/ 3 h 343"/>
                  <a:gd name="T18" fmla="*/ 5 w 408"/>
                  <a:gd name="T19" fmla="*/ 3 h 343"/>
                  <a:gd name="T20" fmla="*/ 5 w 408"/>
                  <a:gd name="T21" fmla="*/ 4 h 343"/>
                  <a:gd name="T22" fmla="*/ 6 w 408"/>
                  <a:gd name="T23" fmla="*/ 4 h 343"/>
                  <a:gd name="T24" fmla="*/ 6 w 408"/>
                  <a:gd name="T25" fmla="*/ 5 h 343"/>
                  <a:gd name="T26" fmla="*/ 6 w 408"/>
                  <a:gd name="T27" fmla="*/ 5 h 343"/>
                  <a:gd name="T28" fmla="*/ 6 w 408"/>
                  <a:gd name="T29" fmla="*/ 6 h 343"/>
                  <a:gd name="T30" fmla="*/ 6 w 408"/>
                  <a:gd name="T31" fmla="*/ 7 h 343"/>
                  <a:gd name="T32" fmla="*/ 6 w 408"/>
                  <a:gd name="T33" fmla="*/ 7 h 343"/>
                  <a:gd name="T34" fmla="*/ 7 w 408"/>
                  <a:gd name="T35" fmla="*/ 8 h 343"/>
                  <a:gd name="T36" fmla="*/ 7 w 408"/>
                  <a:gd name="T37" fmla="*/ 9 h 343"/>
                  <a:gd name="T38" fmla="*/ 7 w 408"/>
                  <a:gd name="T39" fmla="*/ 10 h 343"/>
                  <a:gd name="T40" fmla="*/ 7 w 408"/>
                  <a:gd name="T41" fmla="*/ 10 h 343"/>
                  <a:gd name="T42" fmla="*/ 8 w 408"/>
                  <a:gd name="T43" fmla="*/ 9 h 343"/>
                  <a:gd name="T44" fmla="*/ 9 w 408"/>
                  <a:gd name="T45" fmla="*/ 8 h 343"/>
                  <a:gd name="T46" fmla="*/ 10 w 408"/>
                  <a:gd name="T47" fmla="*/ 7 h 343"/>
                  <a:gd name="T48" fmla="*/ 11 w 408"/>
                  <a:gd name="T49" fmla="*/ 6 h 343"/>
                  <a:gd name="T50" fmla="*/ 11 w 408"/>
                  <a:gd name="T51" fmla="*/ 5 h 343"/>
                  <a:gd name="T52" fmla="*/ 12 w 408"/>
                  <a:gd name="T53" fmla="*/ 3 h 343"/>
                  <a:gd name="T54" fmla="*/ 13 w 408"/>
                  <a:gd name="T55" fmla="*/ 2 h 343"/>
                  <a:gd name="T56" fmla="*/ 13 w 408"/>
                  <a:gd name="T57" fmla="*/ 1 h 343"/>
                  <a:gd name="T58" fmla="*/ 13 w 408"/>
                  <a:gd name="T59" fmla="*/ 2 h 343"/>
                  <a:gd name="T60" fmla="*/ 13 w 408"/>
                  <a:gd name="T61" fmla="*/ 4 h 343"/>
                  <a:gd name="T62" fmla="*/ 12 w 408"/>
                  <a:gd name="T63" fmla="*/ 5 h 343"/>
                  <a:gd name="T64" fmla="*/ 12 w 408"/>
                  <a:gd name="T65" fmla="*/ 6 h 343"/>
                  <a:gd name="T66" fmla="*/ 11 w 408"/>
                  <a:gd name="T67" fmla="*/ 7 h 343"/>
                  <a:gd name="T68" fmla="*/ 10 w 408"/>
                  <a:gd name="T69" fmla="*/ 9 h 343"/>
                  <a:gd name="T70" fmla="*/ 9 w 408"/>
                  <a:gd name="T71" fmla="*/ 10 h 343"/>
                  <a:gd name="T72" fmla="*/ 7 w 408"/>
                  <a:gd name="T73" fmla="*/ 11 h 343"/>
                  <a:gd name="T74" fmla="*/ 7 w 408"/>
                  <a:gd name="T75" fmla="*/ 11 h 343"/>
                  <a:gd name="T76" fmla="*/ 7 w 408"/>
                  <a:gd name="T77" fmla="*/ 11 h 343"/>
                  <a:gd name="T78" fmla="*/ 6 w 408"/>
                  <a:gd name="T79" fmla="*/ 11 h 343"/>
                  <a:gd name="T80" fmla="*/ 6 w 408"/>
                  <a:gd name="T81" fmla="*/ 11 h 343"/>
                  <a:gd name="T82" fmla="*/ 6 w 408"/>
                  <a:gd name="T83" fmla="*/ 10 h 343"/>
                  <a:gd name="T84" fmla="*/ 6 w 408"/>
                  <a:gd name="T85" fmla="*/ 9 h 343"/>
                  <a:gd name="T86" fmla="*/ 6 w 408"/>
                  <a:gd name="T87" fmla="*/ 8 h 343"/>
                  <a:gd name="T88" fmla="*/ 5 w 408"/>
                  <a:gd name="T89" fmla="*/ 7 h 343"/>
                  <a:gd name="T90" fmla="*/ 5 w 408"/>
                  <a:gd name="T91" fmla="*/ 6 h 343"/>
                  <a:gd name="T92" fmla="*/ 4 w 408"/>
                  <a:gd name="T93" fmla="*/ 5 h 343"/>
                  <a:gd name="T94" fmla="*/ 3 w 408"/>
                  <a:gd name="T95" fmla="*/ 4 h 343"/>
                  <a:gd name="T96" fmla="*/ 3 w 408"/>
                  <a:gd name="T97" fmla="*/ 4 h 343"/>
                  <a:gd name="T98" fmla="*/ 3 w 408"/>
                  <a:gd name="T99" fmla="*/ 3 h 343"/>
                  <a:gd name="T100" fmla="*/ 2 w 408"/>
                  <a:gd name="T101" fmla="*/ 2 h 343"/>
                  <a:gd name="T102" fmla="*/ 2 w 408"/>
                  <a:gd name="T103" fmla="*/ 2 h 343"/>
                  <a:gd name="T104" fmla="*/ 1 w 408"/>
                  <a:gd name="T105" fmla="*/ 1 h 343"/>
                  <a:gd name="T106" fmla="*/ 1 w 408"/>
                  <a:gd name="T107" fmla="*/ 1 h 343"/>
                  <a:gd name="T108" fmla="*/ 1 w 408"/>
                  <a:gd name="T109" fmla="*/ 1 h 343"/>
                  <a:gd name="T110" fmla="*/ 0 w 408"/>
                  <a:gd name="T111" fmla="*/ 1 h 343"/>
                  <a:gd name="T112" fmla="*/ 0 w 408"/>
                  <a:gd name="T113" fmla="*/ 0 h 3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8"/>
                  <a:gd name="T172" fmla="*/ 0 h 343"/>
                  <a:gd name="T173" fmla="*/ 408 w 408"/>
                  <a:gd name="T174" fmla="*/ 343 h 3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8" h="343">
                    <a:moveTo>
                      <a:pt x="0" y="0"/>
                    </a:moveTo>
                    <a:lnTo>
                      <a:pt x="18" y="8"/>
                    </a:lnTo>
                    <a:lnTo>
                      <a:pt x="37" y="16"/>
                    </a:lnTo>
                    <a:lnTo>
                      <a:pt x="53" y="24"/>
                    </a:lnTo>
                    <a:lnTo>
                      <a:pt x="69" y="32"/>
                    </a:lnTo>
                    <a:lnTo>
                      <a:pt x="84" y="41"/>
                    </a:lnTo>
                    <a:lnTo>
                      <a:pt x="99" y="51"/>
                    </a:lnTo>
                    <a:lnTo>
                      <a:pt x="113" y="61"/>
                    </a:lnTo>
                    <a:lnTo>
                      <a:pt x="127" y="72"/>
                    </a:lnTo>
                    <a:lnTo>
                      <a:pt x="138" y="85"/>
                    </a:lnTo>
                    <a:lnTo>
                      <a:pt x="150" y="99"/>
                    </a:lnTo>
                    <a:lnTo>
                      <a:pt x="161" y="115"/>
                    </a:lnTo>
                    <a:lnTo>
                      <a:pt x="171" y="132"/>
                    </a:lnTo>
                    <a:lnTo>
                      <a:pt x="182" y="151"/>
                    </a:lnTo>
                    <a:lnTo>
                      <a:pt x="191" y="171"/>
                    </a:lnTo>
                    <a:lnTo>
                      <a:pt x="199" y="195"/>
                    </a:lnTo>
                    <a:lnTo>
                      <a:pt x="207" y="220"/>
                    </a:lnTo>
                    <a:lnTo>
                      <a:pt x="214" y="245"/>
                    </a:lnTo>
                    <a:lnTo>
                      <a:pt x="219" y="268"/>
                    </a:lnTo>
                    <a:lnTo>
                      <a:pt x="222" y="291"/>
                    </a:lnTo>
                    <a:lnTo>
                      <a:pt x="226" y="314"/>
                    </a:lnTo>
                    <a:lnTo>
                      <a:pt x="250" y="280"/>
                    </a:lnTo>
                    <a:lnTo>
                      <a:pt x="275" y="243"/>
                    </a:lnTo>
                    <a:lnTo>
                      <a:pt x="301" y="207"/>
                    </a:lnTo>
                    <a:lnTo>
                      <a:pt x="326" y="169"/>
                    </a:lnTo>
                    <a:lnTo>
                      <a:pt x="350" y="131"/>
                    </a:lnTo>
                    <a:lnTo>
                      <a:pt x="372" y="92"/>
                    </a:lnTo>
                    <a:lnTo>
                      <a:pt x="392" y="53"/>
                    </a:lnTo>
                    <a:lnTo>
                      <a:pt x="408" y="14"/>
                    </a:lnTo>
                    <a:lnTo>
                      <a:pt x="403" y="56"/>
                    </a:lnTo>
                    <a:lnTo>
                      <a:pt x="393" y="98"/>
                    </a:lnTo>
                    <a:lnTo>
                      <a:pt x="378" y="139"/>
                    </a:lnTo>
                    <a:lnTo>
                      <a:pt x="357" y="178"/>
                    </a:lnTo>
                    <a:lnTo>
                      <a:pt x="332" y="218"/>
                    </a:lnTo>
                    <a:lnTo>
                      <a:pt x="302" y="257"/>
                    </a:lnTo>
                    <a:lnTo>
                      <a:pt x="268" y="295"/>
                    </a:lnTo>
                    <a:lnTo>
                      <a:pt x="231" y="332"/>
                    </a:lnTo>
                    <a:lnTo>
                      <a:pt x="221" y="338"/>
                    </a:lnTo>
                    <a:lnTo>
                      <a:pt x="214" y="343"/>
                    </a:lnTo>
                    <a:lnTo>
                      <a:pt x="207" y="343"/>
                    </a:lnTo>
                    <a:lnTo>
                      <a:pt x="203" y="340"/>
                    </a:lnTo>
                    <a:lnTo>
                      <a:pt x="195" y="307"/>
                    </a:lnTo>
                    <a:lnTo>
                      <a:pt x="184" y="275"/>
                    </a:lnTo>
                    <a:lnTo>
                      <a:pt x="171" y="244"/>
                    </a:lnTo>
                    <a:lnTo>
                      <a:pt x="155" y="213"/>
                    </a:lnTo>
                    <a:lnTo>
                      <a:pt x="139" y="183"/>
                    </a:lnTo>
                    <a:lnTo>
                      <a:pt x="122" y="155"/>
                    </a:lnTo>
                    <a:lnTo>
                      <a:pt x="103" y="128"/>
                    </a:lnTo>
                    <a:lnTo>
                      <a:pt x="85" y="104"/>
                    </a:lnTo>
                    <a:lnTo>
                      <a:pt x="68" y="81"/>
                    </a:lnTo>
                    <a:lnTo>
                      <a:pt x="50" y="60"/>
                    </a:lnTo>
                    <a:lnTo>
                      <a:pt x="35" y="41"/>
                    </a:lnTo>
                    <a:lnTo>
                      <a:pt x="23" y="26"/>
                    </a:lnTo>
                    <a:lnTo>
                      <a:pt x="12" y="15"/>
                    </a:lnTo>
                    <a:lnTo>
                      <a:pt x="4" y="6"/>
                    </a:lnTo>
                    <a:lnTo>
                      <a:pt x="0" y="1"/>
                    </a:lnTo>
                    <a:lnTo>
                      <a:pt x="0" y="0"/>
                    </a:lnTo>
                    <a:close/>
                  </a:path>
                </a:pathLst>
              </a:custGeom>
              <a:solidFill>
                <a:srgbClr val="00D828"/>
              </a:solidFill>
              <a:ln w="9525">
                <a:noFill/>
                <a:round/>
                <a:headEnd/>
                <a:tailEnd/>
              </a:ln>
            </p:spPr>
            <p:txBody>
              <a:bodyPr/>
              <a:lstStyle/>
              <a:p>
                <a:endParaRPr lang="en-US"/>
              </a:p>
            </p:txBody>
          </p:sp>
          <p:sp>
            <p:nvSpPr>
              <p:cNvPr id="185448" name="Freeform 114"/>
              <p:cNvSpPr>
                <a:spLocks/>
              </p:cNvSpPr>
              <p:nvPr/>
            </p:nvSpPr>
            <p:spPr bwMode="auto">
              <a:xfrm>
                <a:off x="2609" y="3493"/>
                <a:ext cx="32" cy="106"/>
              </a:xfrm>
              <a:custGeom>
                <a:avLst/>
                <a:gdLst>
                  <a:gd name="T0" fmla="*/ 1 w 65"/>
                  <a:gd name="T1" fmla="*/ 7 h 211"/>
                  <a:gd name="T2" fmla="*/ 1 w 65"/>
                  <a:gd name="T3" fmla="*/ 7 h 211"/>
                  <a:gd name="T4" fmla="*/ 1 w 65"/>
                  <a:gd name="T5" fmla="*/ 7 h 211"/>
                  <a:gd name="T6" fmla="*/ 1 w 65"/>
                  <a:gd name="T7" fmla="*/ 7 h 211"/>
                  <a:gd name="T8" fmla="*/ 2 w 65"/>
                  <a:gd name="T9" fmla="*/ 7 h 211"/>
                  <a:gd name="T10" fmla="*/ 1 w 65"/>
                  <a:gd name="T11" fmla="*/ 6 h 211"/>
                  <a:gd name="T12" fmla="*/ 1 w 65"/>
                  <a:gd name="T13" fmla="*/ 5 h 211"/>
                  <a:gd name="T14" fmla="*/ 1 w 65"/>
                  <a:gd name="T15" fmla="*/ 5 h 211"/>
                  <a:gd name="T16" fmla="*/ 1 w 65"/>
                  <a:gd name="T17" fmla="*/ 4 h 211"/>
                  <a:gd name="T18" fmla="*/ 0 w 65"/>
                  <a:gd name="T19" fmla="*/ 3 h 211"/>
                  <a:gd name="T20" fmla="*/ 0 w 65"/>
                  <a:gd name="T21" fmla="*/ 2 h 211"/>
                  <a:gd name="T22" fmla="*/ 0 w 65"/>
                  <a:gd name="T23" fmla="*/ 1 h 211"/>
                  <a:gd name="T24" fmla="*/ 0 w 65"/>
                  <a:gd name="T25" fmla="*/ 0 h 211"/>
                  <a:gd name="T26" fmla="*/ 0 w 65"/>
                  <a:gd name="T27" fmla="*/ 1 h 211"/>
                  <a:gd name="T28" fmla="*/ 0 w 65"/>
                  <a:gd name="T29" fmla="*/ 1 h 211"/>
                  <a:gd name="T30" fmla="*/ 0 w 65"/>
                  <a:gd name="T31" fmla="*/ 2 h 211"/>
                  <a:gd name="T32" fmla="*/ 0 w 65"/>
                  <a:gd name="T33" fmla="*/ 3 h 211"/>
                  <a:gd name="T34" fmla="*/ 0 w 65"/>
                  <a:gd name="T35" fmla="*/ 4 h 211"/>
                  <a:gd name="T36" fmla="*/ 0 w 65"/>
                  <a:gd name="T37" fmla="*/ 5 h 211"/>
                  <a:gd name="T38" fmla="*/ 0 w 65"/>
                  <a:gd name="T39" fmla="*/ 6 h 211"/>
                  <a:gd name="T40" fmla="*/ 1 w 65"/>
                  <a:gd name="T41" fmla="*/ 7 h 2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211"/>
                  <a:gd name="T65" fmla="*/ 65 w 65"/>
                  <a:gd name="T66" fmla="*/ 211 h 2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211">
                    <a:moveTo>
                      <a:pt x="37" y="211"/>
                    </a:moveTo>
                    <a:lnTo>
                      <a:pt x="47" y="210"/>
                    </a:lnTo>
                    <a:lnTo>
                      <a:pt x="56" y="208"/>
                    </a:lnTo>
                    <a:lnTo>
                      <a:pt x="61" y="204"/>
                    </a:lnTo>
                    <a:lnTo>
                      <a:pt x="65" y="202"/>
                    </a:lnTo>
                    <a:lnTo>
                      <a:pt x="59" y="179"/>
                    </a:lnTo>
                    <a:lnTo>
                      <a:pt x="52" y="157"/>
                    </a:lnTo>
                    <a:lnTo>
                      <a:pt x="43" y="134"/>
                    </a:lnTo>
                    <a:lnTo>
                      <a:pt x="34" y="111"/>
                    </a:lnTo>
                    <a:lnTo>
                      <a:pt x="24" y="87"/>
                    </a:lnTo>
                    <a:lnTo>
                      <a:pt x="15" y="60"/>
                    </a:lnTo>
                    <a:lnTo>
                      <a:pt x="7" y="31"/>
                    </a:lnTo>
                    <a:lnTo>
                      <a:pt x="1" y="0"/>
                    </a:lnTo>
                    <a:lnTo>
                      <a:pt x="0" y="7"/>
                    </a:lnTo>
                    <a:lnTo>
                      <a:pt x="0" y="23"/>
                    </a:lnTo>
                    <a:lnTo>
                      <a:pt x="1" y="46"/>
                    </a:lnTo>
                    <a:lnTo>
                      <a:pt x="5" y="76"/>
                    </a:lnTo>
                    <a:lnTo>
                      <a:pt x="9" y="110"/>
                    </a:lnTo>
                    <a:lnTo>
                      <a:pt x="16" y="144"/>
                    </a:lnTo>
                    <a:lnTo>
                      <a:pt x="26" y="179"/>
                    </a:lnTo>
                    <a:lnTo>
                      <a:pt x="37" y="211"/>
                    </a:lnTo>
                    <a:close/>
                  </a:path>
                </a:pathLst>
              </a:custGeom>
              <a:solidFill>
                <a:srgbClr val="00D828"/>
              </a:solidFill>
              <a:ln w="9525">
                <a:noFill/>
                <a:round/>
                <a:headEnd/>
                <a:tailEnd/>
              </a:ln>
            </p:spPr>
            <p:txBody>
              <a:bodyPr/>
              <a:lstStyle/>
              <a:p>
                <a:endParaRPr lang="en-US"/>
              </a:p>
            </p:txBody>
          </p:sp>
          <p:sp>
            <p:nvSpPr>
              <p:cNvPr id="185449" name="Freeform 115"/>
              <p:cNvSpPr>
                <a:spLocks/>
              </p:cNvSpPr>
              <p:nvPr/>
            </p:nvSpPr>
            <p:spPr bwMode="auto">
              <a:xfrm>
                <a:off x="2468" y="3433"/>
                <a:ext cx="169" cy="176"/>
              </a:xfrm>
              <a:custGeom>
                <a:avLst/>
                <a:gdLst>
                  <a:gd name="T0" fmla="*/ 4 w 339"/>
                  <a:gd name="T1" fmla="*/ 6 h 351"/>
                  <a:gd name="T2" fmla="*/ 3 w 339"/>
                  <a:gd name="T3" fmla="*/ 4 h 351"/>
                  <a:gd name="T4" fmla="*/ 2 w 339"/>
                  <a:gd name="T5" fmla="*/ 2 h 351"/>
                  <a:gd name="T6" fmla="*/ 2 w 339"/>
                  <a:gd name="T7" fmla="*/ 1 h 351"/>
                  <a:gd name="T8" fmla="*/ 1 w 339"/>
                  <a:gd name="T9" fmla="*/ 2 h 351"/>
                  <a:gd name="T10" fmla="*/ 1 w 339"/>
                  <a:gd name="T11" fmla="*/ 5 h 351"/>
                  <a:gd name="T12" fmla="*/ 0 w 339"/>
                  <a:gd name="T13" fmla="*/ 7 h 351"/>
                  <a:gd name="T14" fmla="*/ 0 w 339"/>
                  <a:gd name="T15" fmla="*/ 10 h 351"/>
                  <a:gd name="T16" fmla="*/ 1 w 339"/>
                  <a:gd name="T17" fmla="*/ 11 h 351"/>
                  <a:gd name="T18" fmla="*/ 1 w 339"/>
                  <a:gd name="T19" fmla="*/ 9 h 351"/>
                  <a:gd name="T20" fmla="*/ 1 w 339"/>
                  <a:gd name="T21" fmla="*/ 7 h 351"/>
                  <a:gd name="T22" fmla="*/ 2 w 339"/>
                  <a:gd name="T23" fmla="*/ 5 h 351"/>
                  <a:gd name="T24" fmla="*/ 2 w 339"/>
                  <a:gd name="T25" fmla="*/ 4 h 351"/>
                  <a:gd name="T26" fmla="*/ 2 w 339"/>
                  <a:gd name="T27" fmla="*/ 5 h 351"/>
                  <a:gd name="T28" fmla="*/ 3 w 339"/>
                  <a:gd name="T29" fmla="*/ 7 h 351"/>
                  <a:gd name="T30" fmla="*/ 3 w 339"/>
                  <a:gd name="T31" fmla="*/ 8 h 351"/>
                  <a:gd name="T32" fmla="*/ 3 w 339"/>
                  <a:gd name="T33" fmla="*/ 9 h 351"/>
                  <a:gd name="T34" fmla="*/ 4 w 339"/>
                  <a:gd name="T35" fmla="*/ 9 h 351"/>
                  <a:gd name="T36" fmla="*/ 4 w 339"/>
                  <a:gd name="T37" fmla="*/ 9 h 351"/>
                  <a:gd name="T38" fmla="*/ 4 w 339"/>
                  <a:gd name="T39" fmla="*/ 9 h 351"/>
                  <a:gd name="T40" fmla="*/ 4 w 339"/>
                  <a:gd name="T41" fmla="*/ 9 h 351"/>
                  <a:gd name="T42" fmla="*/ 4 w 339"/>
                  <a:gd name="T43" fmla="*/ 9 h 351"/>
                  <a:gd name="T44" fmla="*/ 4 w 339"/>
                  <a:gd name="T45" fmla="*/ 9 h 351"/>
                  <a:gd name="T46" fmla="*/ 5 w 339"/>
                  <a:gd name="T47" fmla="*/ 8 h 351"/>
                  <a:gd name="T48" fmla="*/ 6 w 339"/>
                  <a:gd name="T49" fmla="*/ 6 h 351"/>
                  <a:gd name="T50" fmla="*/ 8 w 339"/>
                  <a:gd name="T51" fmla="*/ 4 h 351"/>
                  <a:gd name="T52" fmla="*/ 10 w 339"/>
                  <a:gd name="T53" fmla="*/ 2 h 351"/>
                  <a:gd name="T54" fmla="*/ 9 w 339"/>
                  <a:gd name="T55" fmla="*/ 2 h 351"/>
                  <a:gd name="T56" fmla="*/ 8 w 339"/>
                  <a:gd name="T57" fmla="*/ 3 h 351"/>
                  <a:gd name="T58" fmla="*/ 7 w 339"/>
                  <a:gd name="T59" fmla="*/ 3 h 351"/>
                  <a:gd name="T60" fmla="*/ 7 w 339"/>
                  <a:gd name="T61" fmla="*/ 4 h 351"/>
                  <a:gd name="T62" fmla="*/ 6 w 339"/>
                  <a:gd name="T63" fmla="*/ 5 h 351"/>
                  <a:gd name="T64" fmla="*/ 5 w 339"/>
                  <a:gd name="T65" fmla="*/ 6 h 351"/>
                  <a:gd name="T66" fmla="*/ 5 w 339"/>
                  <a:gd name="T67" fmla="*/ 7 h 351"/>
                  <a:gd name="T68" fmla="*/ 4 w 339"/>
                  <a:gd name="T69" fmla="*/ 7 h 3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9"/>
                  <a:gd name="T106" fmla="*/ 0 h 351"/>
                  <a:gd name="T107" fmla="*/ 339 w 339"/>
                  <a:gd name="T108" fmla="*/ 351 h 3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9" h="351">
                    <a:moveTo>
                      <a:pt x="146" y="223"/>
                    </a:moveTo>
                    <a:lnTo>
                      <a:pt x="137" y="190"/>
                    </a:lnTo>
                    <a:lnTo>
                      <a:pt x="126" y="153"/>
                    </a:lnTo>
                    <a:lnTo>
                      <a:pt x="113" y="115"/>
                    </a:lnTo>
                    <a:lnTo>
                      <a:pt x="99" y="78"/>
                    </a:lnTo>
                    <a:lnTo>
                      <a:pt x="86" y="46"/>
                    </a:lnTo>
                    <a:lnTo>
                      <a:pt x="75" y="20"/>
                    </a:lnTo>
                    <a:lnTo>
                      <a:pt x="66" y="3"/>
                    </a:lnTo>
                    <a:lnTo>
                      <a:pt x="59" y="0"/>
                    </a:lnTo>
                    <a:lnTo>
                      <a:pt x="52" y="43"/>
                    </a:lnTo>
                    <a:lnTo>
                      <a:pt x="44" y="87"/>
                    </a:lnTo>
                    <a:lnTo>
                      <a:pt x="36" y="131"/>
                    </a:lnTo>
                    <a:lnTo>
                      <a:pt x="28" y="175"/>
                    </a:lnTo>
                    <a:lnTo>
                      <a:pt x="21" y="218"/>
                    </a:lnTo>
                    <a:lnTo>
                      <a:pt x="13" y="262"/>
                    </a:lnTo>
                    <a:lnTo>
                      <a:pt x="6" y="307"/>
                    </a:lnTo>
                    <a:lnTo>
                      <a:pt x="0" y="351"/>
                    </a:lnTo>
                    <a:lnTo>
                      <a:pt x="38" y="337"/>
                    </a:lnTo>
                    <a:lnTo>
                      <a:pt x="43" y="307"/>
                    </a:lnTo>
                    <a:lnTo>
                      <a:pt x="46" y="277"/>
                    </a:lnTo>
                    <a:lnTo>
                      <a:pt x="52" y="248"/>
                    </a:lnTo>
                    <a:lnTo>
                      <a:pt x="56" y="218"/>
                    </a:lnTo>
                    <a:lnTo>
                      <a:pt x="61" y="190"/>
                    </a:lnTo>
                    <a:lnTo>
                      <a:pt x="67" y="160"/>
                    </a:lnTo>
                    <a:lnTo>
                      <a:pt x="71" y="131"/>
                    </a:lnTo>
                    <a:lnTo>
                      <a:pt x="77" y="101"/>
                    </a:lnTo>
                    <a:lnTo>
                      <a:pt x="82" y="125"/>
                    </a:lnTo>
                    <a:lnTo>
                      <a:pt x="86" y="148"/>
                    </a:lnTo>
                    <a:lnTo>
                      <a:pt x="92" y="171"/>
                    </a:lnTo>
                    <a:lnTo>
                      <a:pt x="98" y="194"/>
                    </a:lnTo>
                    <a:lnTo>
                      <a:pt x="104" y="217"/>
                    </a:lnTo>
                    <a:lnTo>
                      <a:pt x="109" y="240"/>
                    </a:lnTo>
                    <a:lnTo>
                      <a:pt x="115" y="263"/>
                    </a:lnTo>
                    <a:lnTo>
                      <a:pt x="122" y="286"/>
                    </a:lnTo>
                    <a:lnTo>
                      <a:pt x="127" y="284"/>
                    </a:lnTo>
                    <a:lnTo>
                      <a:pt x="131" y="282"/>
                    </a:lnTo>
                    <a:lnTo>
                      <a:pt x="136" y="279"/>
                    </a:lnTo>
                    <a:lnTo>
                      <a:pt x="140" y="277"/>
                    </a:lnTo>
                    <a:lnTo>
                      <a:pt x="145" y="275"/>
                    </a:lnTo>
                    <a:lnTo>
                      <a:pt x="150" y="271"/>
                    </a:lnTo>
                    <a:lnTo>
                      <a:pt x="154" y="269"/>
                    </a:lnTo>
                    <a:lnTo>
                      <a:pt x="159" y="267"/>
                    </a:lnTo>
                    <a:lnTo>
                      <a:pt x="164" y="259"/>
                    </a:lnTo>
                    <a:lnTo>
                      <a:pt x="177" y="238"/>
                    </a:lnTo>
                    <a:lnTo>
                      <a:pt x="196" y="208"/>
                    </a:lnTo>
                    <a:lnTo>
                      <a:pt x="220" y="172"/>
                    </a:lnTo>
                    <a:lnTo>
                      <a:pt x="248" y="136"/>
                    </a:lnTo>
                    <a:lnTo>
                      <a:pt x="278" y="99"/>
                    </a:lnTo>
                    <a:lnTo>
                      <a:pt x="309" y="68"/>
                    </a:lnTo>
                    <a:lnTo>
                      <a:pt x="339" y="45"/>
                    </a:lnTo>
                    <a:lnTo>
                      <a:pt x="324" y="50"/>
                    </a:lnTo>
                    <a:lnTo>
                      <a:pt x="309" y="57"/>
                    </a:lnTo>
                    <a:lnTo>
                      <a:pt x="294" y="65"/>
                    </a:lnTo>
                    <a:lnTo>
                      <a:pt x="280" y="74"/>
                    </a:lnTo>
                    <a:lnTo>
                      <a:pt x="266" y="84"/>
                    </a:lnTo>
                    <a:lnTo>
                      <a:pt x="252" y="94"/>
                    </a:lnTo>
                    <a:lnTo>
                      <a:pt x="240" y="106"/>
                    </a:lnTo>
                    <a:lnTo>
                      <a:pt x="227" y="116"/>
                    </a:lnTo>
                    <a:lnTo>
                      <a:pt x="214" y="129"/>
                    </a:lnTo>
                    <a:lnTo>
                      <a:pt x="203" y="141"/>
                    </a:lnTo>
                    <a:lnTo>
                      <a:pt x="191" y="154"/>
                    </a:lnTo>
                    <a:lnTo>
                      <a:pt x="181" y="168"/>
                    </a:lnTo>
                    <a:lnTo>
                      <a:pt x="172" y="180"/>
                    </a:lnTo>
                    <a:lnTo>
                      <a:pt x="162" y="194"/>
                    </a:lnTo>
                    <a:lnTo>
                      <a:pt x="154" y="209"/>
                    </a:lnTo>
                    <a:lnTo>
                      <a:pt x="146" y="223"/>
                    </a:lnTo>
                    <a:close/>
                  </a:path>
                </a:pathLst>
              </a:custGeom>
              <a:solidFill>
                <a:srgbClr val="66FF7C"/>
              </a:solidFill>
              <a:ln w="9525">
                <a:noFill/>
                <a:round/>
                <a:headEnd/>
                <a:tailEnd/>
              </a:ln>
            </p:spPr>
            <p:txBody>
              <a:bodyPr/>
              <a:lstStyle/>
              <a:p>
                <a:endParaRPr lang="en-US"/>
              </a:p>
            </p:txBody>
          </p:sp>
          <p:sp>
            <p:nvSpPr>
              <p:cNvPr id="185450" name="Freeform 116"/>
              <p:cNvSpPr>
                <a:spLocks/>
              </p:cNvSpPr>
              <p:nvPr/>
            </p:nvSpPr>
            <p:spPr bwMode="auto">
              <a:xfrm>
                <a:off x="2372" y="3369"/>
                <a:ext cx="93" cy="174"/>
              </a:xfrm>
              <a:custGeom>
                <a:avLst/>
                <a:gdLst>
                  <a:gd name="T0" fmla="*/ 0 w 187"/>
                  <a:gd name="T1" fmla="*/ 6 h 349"/>
                  <a:gd name="T2" fmla="*/ 0 w 187"/>
                  <a:gd name="T3" fmla="*/ 6 h 349"/>
                  <a:gd name="T4" fmla="*/ 1 w 187"/>
                  <a:gd name="T5" fmla="*/ 6 h 349"/>
                  <a:gd name="T6" fmla="*/ 2 w 187"/>
                  <a:gd name="T7" fmla="*/ 7 h 349"/>
                  <a:gd name="T8" fmla="*/ 2 w 187"/>
                  <a:gd name="T9" fmla="*/ 7 h 349"/>
                  <a:gd name="T10" fmla="*/ 3 w 187"/>
                  <a:gd name="T11" fmla="*/ 7 h 349"/>
                  <a:gd name="T12" fmla="*/ 3 w 187"/>
                  <a:gd name="T13" fmla="*/ 8 h 349"/>
                  <a:gd name="T14" fmla="*/ 4 w 187"/>
                  <a:gd name="T15" fmla="*/ 8 h 349"/>
                  <a:gd name="T16" fmla="*/ 4 w 187"/>
                  <a:gd name="T17" fmla="*/ 9 h 349"/>
                  <a:gd name="T18" fmla="*/ 4 w 187"/>
                  <a:gd name="T19" fmla="*/ 8 h 349"/>
                  <a:gd name="T20" fmla="*/ 4 w 187"/>
                  <a:gd name="T21" fmla="*/ 7 h 349"/>
                  <a:gd name="T22" fmla="*/ 4 w 187"/>
                  <a:gd name="T23" fmla="*/ 5 h 349"/>
                  <a:gd name="T24" fmla="*/ 3 w 187"/>
                  <a:gd name="T25" fmla="*/ 4 h 349"/>
                  <a:gd name="T26" fmla="*/ 3 w 187"/>
                  <a:gd name="T27" fmla="*/ 3 h 349"/>
                  <a:gd name="T28" fmla="*/ 3 w 187"/>
                  <a:gd name="T29" fmla="*/ 2 h 349"/>
                  <a:gd name="T30" fmla="*/ 3 w 187"/>
                  <a:gd name="T31" fmla="*/ 1 h 349"/>
                  <a:gd name="T32" fmla="*/ 3 w 187"/>
                  <a:gd name="T33" fmla="*/ 0 h 349"/>
                  <a:gd name="T34" fmla="*/ 3 w 187"/>
                  <a:gd name="T35" fmla="*/ 0 h 349"/>
                  <a:gd name="T36" fmla="*/ 3 w 187"/>
                  <a:gd name="T37" fmla="*/ 0 h 349"/>
                  <a:gd name="T38" fmla="*/ 3 w 187"/>
                  <a:gd name="T39" fmla="*/ 0 h 349"/>
                  <a:gd name="T40" fmla="*/ 3 w 187"/>
                  <a:gd name="T41" fmla="*/ 0 h 349"/>
                  <a:gd name="T42" fmla="*/ 3 w 187"/>
                  <a:gd name="T43" fmla="*/ 1 h 349"/>
                  <a:gd name="T44" fmla="*/ 4 w 187"/>
                  <a:gd name="T45" fmla="*/ 1 h 349"/>
                  <a:gd name="T46" fmla="*/ 4 w 187"/>
                  <a:gd name="T47" fmla="*/ 1 h 349"/>
                  <a:gd name="T48" fmla="*/ 4 w 187"/>
                  <a:gd name="T49" fmla="*/ 1 h 349"/>
                  <a:gd name="T50" fmla="*/ 4 w 187"/>
                  <a:gd name="T51" fmla="*/ 2 h 349"/>
                  <a:gd name="T52" fmla="*/ 4 w 187"/>
                  <a:gd name="T53" fmla="*/ 4 h 349"/>
                  <a:gd name="T54" fmla="*/ 4 w 187"/>
                  <a:gd name="T55" fmla="*/ 5 h 349"/>
                  <a:gd name="T56" fmla="*/ 5 w 187"/>
                  <a:gd name="T57" fmla="*/ 6 h 349"/>
                  <a:gd name="T58" fmla="*/ 5 w 187"/>
                  <a:gd name="T59" fmla="*/ 7 h 349"/>
                  <a:gd name="T60" fmla="*/ 5 w 187"/>
                  <a:gd name="T61" fmla="*/ 8 h 349"/>
                  <a:gd name="T62" fmla="*/ 5 w 187"/>
                  <a:gd name="T63" fmla="*/ 9 h 349"/>
                  <a:gd name="T64" fmla="*/ 5 w 187"/>
                  <a:gd name="T65" fmla="*/ 10 h 349"/>
                  <a:gd name="T66" fmla="*/ 5 w 187"/>
                  <a:gd name="T67" fmla="*/ 10 h 349"/>
                  <a:gd name="T68" fmla="*/ 4 w 187"/>
                  <a:gd name="T69" fmla="*/ 10 h 349"/>
                  <a:gd name="T70" fmla="*/ 4 w 187"/>
                  <a:gd name="T71" fmla="*/ 10 h 349"/>
                  <a:gd name="T72" fmla="*/ 4 w 187"/>
                  <a:gd name="T73" fmla="*/ 9 h 349"/>
                  <a:gd name="T74" fmla="*/ 3 w 187"/>
                  <a:gd name="T75" fmla="*/ 9 h 349"/>
                  <a:gd name="T76" fmla="*/ 3 w 187"/>
                  <a:gd name="T77" fmla="*/ 9 h 349"/>
                  <a:gd name="T78" fmla="*/ 3 w 187"/>
                  <a:gd name="T79" fmla="*/ 8 h 349"/>
                  <a:gd name="T80" fmla="*/ 2 w 187"/>
                  <a:gd name="T81" fmla="*/ 8 h 349"/>
                  <a:gd name="T82" fmla="*/ 2 w 187"/>
                  <a:gd name="T83" fmla="*/ 7 h 349"/>
                  <a:gd name="T84" fmla="*/ 2 w 187"/>
                  <a:gd name="T85" fmla="*/ 7 h 349"/>
                  <a:gd name="T86" fmla="*/ 1 w 187"/>
                  <a:gd name="T87" fmla="*/ 7 h 349"/>
                  <a:gd name="T88" fmla="*/ 1 w 187"/>
                  <a:gd name="T89" fmla="*/ 7 h 349"/>
                  <a:gd name="T90" fmla="*/ 0 w 187"/>
                  <a:gd name="T91" fmla="*/ 7 h 349"/>
                  <a:gd name="T92" fmla="*/ 0 w 187"/>
                  <a:gd name="T93" fmla="*/ 6 h 349"/>
                  <a:gd name="T94" fmla="*/ 0 w 187"/>
                  <a:gd name="T95" fmla="*/ 6 h 349"/>
                  <a:gd name="T96" fmla="*/ 0 w 187"/>
                  <a:gd name="T97" fmla="*/ 6 h 3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7"/>
                  <a:gd name="T148" fmla="*/ 0 h 349"/>
                  <a:gd name="T149" fmla="*/ 187 w 187"/>
                  <a:gd name="T150" fmla="*/ 349 h 34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7" h="349">
                    <a:moveTo>
                      <a:pt x="0" y="220"/>
                    </a:moveTo>
                    <a:lnTo>
                      <a:pt x="25" y="217"/>
                    </a:lnTo>
                    <a:lnTo>
                      <a:pt x="48" y="218"/>
                    </a:lnTo>
                    <a:lnTo>
                      <a:pt x="68" y="225"/>
                    </a:lnTo>
                    <a:lnTo>
                      <a:pt x="87" y="235"/>
                    </a:lnTo>
                    <a:lnTo>
                      <a:pt x="104" y="247"/>
                    </a:lnTo>
                    <a:lnTo>
                      <a:pt x="120" y="262"/>
                    </a:lnTo>
                    <a:lnTo>
                      <a:pt x="134" y="279"/>
                    </a:lnTo>
                    <a:lnTo>
                      <a:pt x="146" y="298"/>
                    </a:lnTo>
                    <a:lnTo>
                      <a:pt x="141" y="265"/>
                    </a:lnTo>
                    <a:lnTo>
                      <a:pt x="138" y="229"/>
                    </a:lnTo>
                    <a:lnTo>
                      <a:pt x="132" y="191"/>
                    </a:lnTo>
                    <a:lnTo>
                      <a:pt x="127" y="153"/>
                    </a:lnTo>
                    <a:lnTo>
                      <a:pt x="121" y="115"/>
                    </a:lnTo>
                    <a:lnTo>
                      <a:pt x="115" y="76"/>
                    </a:lnTo>
                    <a:lnTo>
                      <a:pt x="108" y="38"/>
                    </a:lnTo>
                    <a:lnTo>
                      <a:pt x="100" y="0"/>
                    </a:lnTo>
                    <a:lnTo>
                      <a:pt x="104" y="4"/>
                    </a:lnTo>
                    <a:lnTo>
                      <a:pt x="110" y="11"/>
                    </a:lnTo>
                    <a:lnTo>
                      <a:pt x="116" y="18"/>
                    </a:lnTo>
                    <a:lnTo>
                      <a:pt x="120" y="27"/>
                    </a:lnTo>
                    <a:lnTo>
                      <a:pt x="126" y="35"/>
                    </a:lnTo>
                    <a:lnTo>
                      <a:pt x="130" y="43"/>
                    </a:lnTo>
                    <a:lnTo>
                      <a:pt x="133" y="50"/>
                    </a:lnTo>
                    <a:lnTo>
                      <a:pt x="134" y="56"/>
                    </a:lnTo>
                    <a:lnTo>
                      <a:pt x="143" y="93"/>
                    </a:lnTo>
                    <a:lnTo>
                      <a:pt x="151" y="130"/>
                    </a:lnTo>
                    <a:lnTo>
                      <a:pt x="159" y="165"/>
                    </a:lnTo>
                    <a:lnTo>
                      <a:pt x="168" y="202"/>
                    </a:lnTo>
                    <a:lnTo>
                      <a:pt x="174" y="239"/>
                    </a:lnTo>
                    <a:lnTo>
                      <a:pt x="180" y="275"/>
                    </a:lnTo>
                    <a:lnTo>
                      <a:pt x="184" y="312"/>
                    </a:lnTo>
                    <a:lnTo>
                      <a:pt x="187" y="349"/>
                    </a:lnTo>
                    <a:lnTo>
                      <a:pt x="170" y="344"/>
                    </a:lnTo>
                    <a:lnTo>
                      <a:pt x="154" y="337"/>
                    </a:lnTo>
                    <a:lnTo>
                      <a:pt x="140" y="328"/>
                    </a:lnTo>
                    <a:lnTo>
                      <a:pt x="128" y="316"/>
                    </a:lnTo>
                    <a:lnTo>
                      <a:pt x="117" y="304"/>
                    </a:lnTo>
                    <a:lnTo>
                      <a:pt x="106" y="290"/>
                    </a:lnTo>
                    <a:lnTo>
                      <a:pt x="97" y="275"/>
                    </a:lnTo>
                    <a:lnTo>
                      <a:pt x="87" y="261"/>
                    </a:lnTo>
                    <a:lnTo>
                      <a:pt x="80" y="254"/>
                    </a:lnTo>
                    <a:lnTo>
                      <a:pt x="68" y="247"/>
                    </a:lnTo>
                    <a:lnTo>
                      <a:pt x="53" y="240"/>
                    </a:lnTo>
                    <a:lnTo>
                      <a:pt x="39" y="233"/>
                    </a:lnTo>
                    <a:lnTo>
                      <a:pt x="25" y="228"/>
                    </a:lnTo>
                    <a:lnTo>
                      <a:pt x="12" y="223"/>
                    </a:lnTo>
                    <a:lnTo>
                      <a:pt x="4" y="221"/>
                    </a:lnTo>
                    <a:lnTo>
                      <a:pt x="0" y="220"/>
                    </a:lnTo>
                    <a:close/>
                  </a:path>
                </a:pathLst>
              </a:custGeom>
              <a:solidFill>
                <a:srgbClr val="00D828"/>
              </a:solidFill>
              <a:ln w="9525">
                <a:noFill/>
                <a:round/>
                <a:headEnd/>
                <a:tailEnd/>
              </a:ln>
            </p:spPr>
            <p:txBody>
              <a:bodyPr/>
              <a:lstStyle/>
              <a:p>
                <a:endParaRPr lang="en-US"/>
              </a:p>
            </p:txBody>
          </p:sp>
          <p:sp>
            <p:nvSpPr>
              <p:cNvPr id="185451" name="Freeform 117"/>
              <p:cNvSpPr>
                <a:spLocks/>
              </p:cNvSpPr>
              <p:nvPr/>
            </p:nvSpPr>
            <p:spPr bwMode="auto">
              <a:xfrm>
                <a:off x="2947" y="3349"/>
                <a:ext cx="152" cy="197"/>
              </a:xfrm>
              <a:custGeom>
                <a:avLst/>
                <a:gdLst>
                  <a:gd name="T0" fmla="*/ 2 w 305"/>
                  <a:gd name="T1" fmla="*/ 13 h 392"/>
                  <a:gd name="T2" fmla="*/ 2 w 305"/>
                  <a:gd name="T3" fmla="*/ 12 h 392"/>
                  <a:gd name="T4" fmla="*/ 3 w 305"/>
                  <a:gd name="T5" fmla="*/ 12 h 392"/>
                  <a:gd name="T6" fmla="*/ 3 w 305"/>
                  <a:gd name="T7" fmla="*/ 11 h 392"/>
                  <a:gd name="T8" fmla="*/ 3 w 305"/>
                  <a:gd name="T9" fmla="*/ 9 h 392"/>
                  <a:gd name="T10" fmla="*/ 4 w 305"/>
                  <a:gd name="T11" fmla="*/ 8 h 392"/>
                  <a:gd name="T12" fmla="*/ 4 w 305"/>
                  <a:gd name="T13" fmla="*/ 7 h 392"/>
                  <a:gd name="T14" fmla="*/ 5 w 305"/>
                  <a:gd name="T15" fmla="*/ 6 h 392"/>
                  <a:gd name="T16" fmla="*/ 5 w 305"/>
                  <a:gd name="T17" fmla="*/ 6 h 392"/>
                  <a:gd name="T18" fmla="*/ 6 w 305"/>
                  <a:gd name="T19" fmla="*/ 5 h 392"/>
                  <a:gd name="T20" fmla="*/ 6 w 305"/>
                  <a:gd name="T21" fmla="*/ 4 h 392"/>
                  <a:gd name="T22" fmla="*/ 7 w 305"/>
                  <a:gd name="T23" fmla="*/ 4 h 392"/>
                  <a:gd name="T24" fmla="*/ 7 w 305"/>
                  <a:gd name="T25" fmla="*/ 3 h 392"/>
                  <a:gd name="T26" fmla="*/ 8 w 305"/>
                  <a:gd name="T27" fmla="*/ 2 h 392"/>
                  <a:gd name="T28" fmla="*/ 8 w 305"/>
                  <a:gd name="T29" fmla="*/ 1 h 392"/>
                  <a:gd name="T30" fmla="*/ 9 w 305"/>
                  <a:gd name="T31" fmla="*/ 1 h 392"/>
                  <a:gd name="T32" fmla="*/ 9 w 305"/>
                  <a:gd name="T33" fmla="*/ 0 h 392"/>
                  <a:gd name="T34" fmla="*/ 8 w 305"/>
                  <a:gd name="T35" fmla="*/ 1 h 392"/>
                  <a:gd name="T36" fmla="*/ 8 w 305"/>
                  <a:gd name="T37" fmla="*/ 1 h 392"/>
                  <a:gd name="T38" fmla="*/ 7 w 305"/>
                  <a:gd name="T39" fmla="*/ 2 h 392"/>
                  <a:gd name="T40" fmla="*/ 7 w 305"/>
                  <a:gd name="T41" fmla="*/ 2 h 392"/>
                  <a:gd name="T42" fmla="*/ 6 w 305"/>
                  <a:gd name="T43" fmla="*/ 3 h 392"/>
                  <a:gd name="T44" fmla="*/ 6 w 305"/>
                  <a:gd name="T45" fmla="*/ 3 h 392"/>
                  <a:gd name="T46" fmla="*/ 5 w 305"/>
                  <a:gd name="T47" fmla="*/ 4 h 392"/>
                  <a:gd name="T48" fmla="*/ 5 w 305"/>
                  <a:gd name="T49" fmla="*/ 4 h 392"/>
                  <a:gd name="T50" fmla="*/ 5 w 305"/>
                  <a:gd name="T51" fmla="*/ 5 h 392"/>
                  <a:gd name="T52" fmla="*/ 4 w 305"/>
                  <a:gd name="T53" fmla="*/ 5 h 392"/>
                  <a:gd name="T54" fmla="*/ 4 w 305"/>
                  <a:gd name="T55" fmla="*/ 6 h 392"/>
                  <a:gd name="T56" fmla="*/ 4 w 305"/>
                  <a:gd name="T57" fmla="*/ 6 h 392"/>
                  <a:gd name="T58" fmla="*/ 3 w 305"/>
                  <a:gd name="T59" fmla="*/ 7 h 392"/>
                  <a:gd name="T60" fmla="*/ 3 w 305"/>
                  <a:gd name="T61" fmla="*/ 7 h 392"/>
                  <a:gd name="T62" fmla="*/ 3 w 305"/>
                  <a:gd name="T63" fmla="*/ 8 h 392"/>
                  <a:gd name="T64" fmla="*/ 3 w 305"/>
                  <a:gd name="T65" fmla="*/ 8 h 392"/>
                  <a:gd name="T66" fmla="*/ 2 w 305"/>
                  <a:gd name="T67" fmla="*/ 6 h 392"/>
                  <a:gd name="T68" fmla="*/ 2 w 305"/>
                  <a:gd name="T69" fmla="*/ 4 h 392"/>
                  <a:gd name="T70" fmla="*/ 2 w 305"/>
                  <a:gd name="T71" fmla="*/ 3 h 392"/>
                  <a:gd name="T72" fmla="*/ 2 w 305"/>
                  <a:gd name="T73" fmla="*/ 2 h 392"/>
                  <a:gd name="T74" fmla="*/ 1 w 305"/>
                  <a:gd name="T75" fmla="*/ 3 h 392"/>
                  <a:gd name="T76" fmla="*/ 1 w 305"/>
                  <a:gd name="T77" fmla="*/ 4 h 392"/>
                  <a:gd name="T78" fmla="*/ 1 w 305"/>
                  <a:gd name="T79" fmla="*/ 5 h 392"/>
                  <a:gd name="T80" fmla="*/ 0 w 305"/>
                  <a:gd name="T81" fmla="*/ 6 h 392"/>
                  <a:gd name="T82" fmla="*/ 0 w 305"/>
                  <a:gd name="T83" fmla="*/ 7 h 392"/>
                  <a:gd name="T84" fmla="*/ 0 w 305"/>
                  <a:gd name="T85" fmla="*/ 9 h 392"/>
                  <a:gd name="T86" fmla="*/ 0 w 305"/>
                  <a:gd name="T87" fmla="*/ 10 h 392"/>
                  <a:gd name="T88" fmla="*/ 0 w 305"/>
                  <a:gd name="T89" fmla="*/ 11 h 392"/>
                  <a:gd name="T90" fmla="*/ 1 w 305"/>
                  <a:gd name="T91" fmla="*/ 10 h 392"/>
                  <a:gd name="T92" fmla="*/ 1 w 305"/>
                  <a:gd name="T93" fmla="*/ 9 h 392"/>
                  <a:gd name="T94" fmla="*/ 1 w 305"/>
                  <a:gd name="T95" fmla="*/ 8 h 392"/>
                  <a:gd name="T96" fmla="*/ 1 w 305"/>
                  <a:gd name="T97" fmla="*/ 7 h 392"/>
                  <a:gd name="T98" fmla="*/ 2 w 305"/>
                  <a:gd name="T99" fmla="*/ 6 h 392"/>
                  <a:gd name="T100" fmla="*/ 1 w 305"/>
                  <a:gd name="T101" fmla="*/ 7 h 392"/>
                  <a:gd name="T102" fmla="*/ 1 w 305"/>
                  <a:gd name="T103" fmla="*/ 9 h 392"/>
                  <a:gd name="T104" fmla="*/ 1 w 305"/>
                  <a:gd name="T105" fmla="*/ 10 h 392"/>
                  <a:gd name="T106" fmla="*/ 1 w 305"/>
                  <a:gd name="T107" fmla="*/ 13 h 392"/>
                  <a:gd name="T108" fmla="*/ 2 w 305"/>
                  <a:gd name="T109" fmla="*/ 13 h 39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05"/>
                  <a:gd name="T166" fmla="*/ 0 h 392"/>
                  <a:gd name="T167" fmla="*/ 305 w 305"/>
                  <a:gd name="T168" fmla="*/ 392 h 39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05" h="392">
                    <a:moveTo>
                      <a:pt x="88" y="385"/>
                    </a:moveTo>
                    <a:lnTo>
                      <a:pt x="91" y="377"/>
                    </a:lnTo>
                    <a:lnTo>
                      <a:pt x="99" y="354"/>
                    </a:lnTo>
                    <a:lnTo>
                      <a:pt x="112" y="321"/>
                    </a:lnTo>
                    <a:lnTo>
                      <a:pt x="127" y="283"/>
                    </a:lnTo>
                    <a:lnTo>
                      <a:pt x="143" y="242"/>
                    </a:lnTo>
                    <a:lnTo>
                      <a:pt x="159" y="207"/>
                    </a:lnTo>
                    <a:lnTo>
                      <a:pt x="172" y="178"/>
                    </a:lnTo>
                    <a:lnTo>
                      <a:pt x="182" y="161"/>
                    </a:lnTo>
                    <a:lnTo>
                      <a:pt x="192" y="149"/>
                    </a:lnTo>
                    <a:lnTo>
                      <a:pt x="207" y="128"/>
                    </a:lnTo>
                    <a:lnTo>
                      <a:pt x="226" y="103"/>
                    </a:lnTo>
                    <a:lnTo>
                      <a:pt x="248" y="74"/>
                    </a:lnTo>
                    <a:lnTo>
                      <a:pt x="269" y="47"/>
                    </a:lnTo>
                    <a:lnTo>
                      <a:pt x="287" y="23"/>
                    </a:lnTo>
                    <a:lnTo>
                      <a:pt x="300" y="5"/>
                    </a:lnTo>
                    <a:lnTo>
                      <a:pt x="305" y="0"/>
                    </a:lnTo>
                    <a:lnTo>
                      <a:pt x="286" y="10"/>
                    </a:lnTo>
                    <a:lnTo>
                      <a:pt x="269" y="23"/>
                    </a:lnTo>
                    <a:lnTo>
                      <a:pt x="252" y="38"/>
                    </a:lnTo>
                    <a:lnTo>
                      <a:pt x="235" y="54"/>
                    </a:lnTo>
                    <a:lnTo>
                      <a:pt x="219" y="71"/>
                    </a:lnTo>
                    <a:lnTo>
                      <a:pt x="203" y="88"/>
                    </a:lnTo>
                    <a:lnTo>
                      <a:pt x="188" y="108"/>
                    </a:lnTo>
                    <a:lnTo>
                      <a:pt x="173" y="126"/>
                    </a:lnTo>
                    <a:lnTo>
                      <a:pt x="162" y="141"/>
                    </a:lnTo>
                    <a:lnTo>
                      <a:pt x="151" y="156"/>
                    </a:lnTo>
                    <a:lnTo>
                      <a:pt x="141" y="171"/>
                    </a:lnTo>
                    <a:lnTo>
                      <a:pt x="132" y="185"/>
                    </a:lnTo>
                    <a:lnTo>
                      <a:pt x="124" y="199"/>
                    </a:lnTo>
                    <a:lnTo>
                      <a:pt x="114" y="213"/>
                    </a:lnTo>
                    <a:lnTo>
                      <a:pt x="108" y="226"/>
                    </a:lnTo>
                    <a:lnTo>
                      <a:pt x="99" y="241"/>
                    </a:lnTo>
                    <a:lnTo>
                      <a:pt x="91" y="186"/>
                    </a:lnTo>
                    <a:lnTo>
                      <a:pt x="85" y="120"/>
                    </a:lnTo>
                    <a:lnTo>
                      <a:pt x="79" y="69"/>
                    </a:lnTo>
                    <a:lnTo>
                      <a:pt x="73" y="52"/>
                    </a:lnTo>
                    <a:lnTo>
                      <a:pt x="58" y="82"/>
                    </a:lnTo>
                    <a:lnTo>
                      <a:pt x="45" y="115"/>
                    </a:lnTo>
                    <a:lnTo>
                      <a:pt x="34" y="149"/>
                    </a:lnTo>
                    <a:lnTo>
                      <a:pt x="25" y="184"/>
                    </a:lnTo>
                    <a:lnTo>
                      <a:pt x="17" y="221"/>
                    </a:lnTo>
                    <a:lnTo>
                      <a:pt x="10" y="256"/>
                    </a:lnTo>
                    <a:lnTo>
                      <a:pt x="5" y="291"/>
                    </a:lnTo>
                    <a:lnTo>
                      <a:pt x="0" y="323"/>
                    </a:lnTo>
                    <a:lnTo>
                      <a:pt x="40" y="309"/>
                    </a:lnTo>
                    <a:lnTo>
                      <a:pt x="44" y="276"/>
                    </a:lnTo>
                    <a:lnTo>
                      <a:pt x="49" y="242"/>
                    </a:lnTo>
                    <a:lnTo>
                      <a:pt x="56" y="209"/>
                    </a:lnTo>
                    <a:lnTo>
                      <a:pt x="65" y="176"/>
                    </a:lnTo>
                    <a:lnTo>
                      <a:pt x="63" y="215"/>
                    </a:lnTo>
                    <a:lnTo>
                      <a:pt x="61" y="260"/>
                    </a:lnTo>
                    <a:lnTo>
                      <a:pt x="59" y="316"/>
                    </a:lnTo>
                    <a:lnTo>
                      <a:pt x="58" y="392"/>
                    </a:lnTo>
                    <a:lnTo>
                      <a:pt x="88" y="385"/>
                    </a:lnTo>
                    <a:close/>
                  </a:path>
                </a:pathLst>
              </a:custGeom>
              <a:solidFill>
                <a:srgbClr val="00D828"/>
              </a:solidFill>
              <a:ln w="9525">
                <a:noFill/>
                <a:round/>
                <a:headEnd/>
                <a:tailEnd/>
              </a:ln>
            </p:spPr>
            <p:txBody>
              <a:bodyPr/>
              <a:lstStyle/>
              <a:p>
                <a:endParaRPr lang="en-US"/>
              </a:p>
            </p:txBody>
          </p:sp>
          <p:sp>
            <p:nvSpPr>
              <p:cNvPr id="185452" name="Freeform 118"/>
              <p:cNvSpPr>
                <a:spLocks/>
              </p:cNvSpPr>
              <p:nvPr/>
            </p:nvSpPr>
            <p:spPr bwMode="auto">
              <a:xfrm>
                <a:off x="3106" y="3291"/>
                <a:ext cx="141" cy="232"/>
              </a:xfrm>
              <a:custGeom>
                <a:avLst/>
                <a:gdLst>
                  <a:gd name="T0" fmla="*/ 0 w 284"/>
                  <a:gd name="T1" fmla="*/ 12 h 464"/>
                  <a:gd name="T2" fmla="*/ 1 w 284"/>
                  <a:gd name="T3" fmla="*/ 11 h 464"/>
                  <a:gd name="T4" fmla="*/ 2 w 284"/>
                  <a:gd name="T5" fmla="*/ 10 h 464"/>
                  <a:gd name="T6" fmla="*/ 3 w 284"/>
                  <a:gd name="T7" fmla="*/ 9 h 464"/>
                  <a:gd name="T8" fmla="*/ 4 w 284"/>
                  <a:gd name="T9" fmla="*/ 9 h 464"/>
                  <a:gd name="T10" fmla="*/ 3 w 284"/>
                  <a:gd name="T11" fmla="*/ 12 h 464"/>
                  <a:gd name="T12" fmla="*/ 3 w 284"/>
                  <a:gd name="T13" fmla="*/ 12 h 464"/>
                  <a:gd name="T14" fmla="*/ 4 w 284"/>
                  <a:gd name="T15" fmla="*/ 12 h 464"/>
                  <a:gd name="T16" fmla="*/ 4 w 284"/>
                  <a:gd name="T17" fmla="*/ 12 h 464"/>
                  <a:gd name="T18" fmla="*/ 4 w 284"/>
                  <a:gd name="T19" fmla="*/ 12 h 464"/>
                  <a:gd name="T20" fmla="*/ 4 w 284"/>
                  <a:gd name="T21" fmla="*/ 11 h 464"/>
                  <a:gd name="T22" fmla="*/ 5 w 284"/>
                  <a:gd name="T23" fmla="*/ 10 h 464"/>
                  <a:gd name="T24" fmla="*/ 5 w 284"/>
                  <a:gd name="T25" fmla="*/ 11 h 464"/>
                  <a:gd name="T26" fmla="*/ 5 w 284"/>
                  <a:gd name="T27" fmla="*/ 12 h 464"/>
                  <a:gd name="T28" fmla="*/ 6 w 284"/>
                  <a:gd name="T29" fmla="*/ 13 h 464"/>
                  <a:gd name="T30" fmla="*/ 6 w 284"/>
                  <a:gd name="T31" fmla="*/ 14 h 464"/>
                  <a:gd name="T32" fmla="*/ 6 w 284"/>
                  <a:gd name="T33" fmla="*/ 15 h 464"/>
                  <a:gd name="T34" fmla="*/ 7 w 284"/>
                  <a:gd name="T35" fmla="*/ 15 h 464"/>
                  <a:gd name="T36" fmla="*/ 7 w 284"/>
                  <a:gd name="T37" fmla="*/ 15 h 464"/>
                  <a:gd name="T38" fmla="*/ 8 w 284"/>
                  <a:gd name="T39" fmla="*/ 14 h 464"/>
                  <a:gd name="T40" fmla="*/ 8 w 284"/>
                  <a:gd name="T41" fmla="*/ 12 h 464"/>
                  <a:gd name="T42" fmla="*/ 8 w 284"/>
                  <a:gd name="T43" fmla="*/ 8 h 464"/>
                  <a:gd name="T44" fmla="*/ 8 w 284"/>
                  <a:gd name="T45" fmla="*/ 0 h 464"/>
                  <a:gd name="T46" fmla="*/ 7 w 284"/>
                  <a:gd name="T47" fmla="*/ 3 h 464"/>
                  <a:gd name="T48" fmla="*/ 7 w 284"/>
                  <a:gd name="T49" fmla="*/ 6 h 464"/>
                  <a:gd name="T50" fmla="*/ 7 w 284"/>
                  <a:gd name="T51" fmla="*/ 10 h 464"/>
                  <a:gd name="T52" fmla="*/ 7 w 284"/>
                  <a:gd name="T53" fmla="*/ 13 h 464"/>
                  <a:gd name="T54" fmla="*/ 6 w 284"/>
                  <a:gd name="T55" fmla="*/ 11 h 464"/>
                  <a:gd name="T56" fmla="*/ 6 w 284"/>
                  <a:gd name="T57" fmla="*/ 9 h 464"/>
                  <a:gd name="T58" fmla="*/ 5 w 284"/>
                  <a:gd name="T59" fmla="*/ 7 h 464"/>
                  <a:gd name="T60" fmla="*/ 5 w 284"/>
                  <a:gd name="T61" fmla="*/ 6 h 464"/>
                  <a:gd name="T62" fmla="*/ 5 w 284"/>
                  <a:gd name="T63" fmla="*/ 6 h 464"/>
                  <a:gd name="T64" fmla="*/ 4 w 284"/>
                  <a:gd name="T65" fmla="*/ 7 h 464"/>
                  <a:gd name="T66" fmla="*/ 4 w 284"/>
                  <a:gd name="T67" fmla="*/ 7 h 464"/>
                  <a:gd name="T68" fmla="*/ 4 w 284"/>
                  <a:gd name="T69" fmla="*/ 7 h 464"/>
                  <a:gd name="T70" fmla="*/ 3 w 284"/>
                  <a:gd name="T71" fmla="*/ 8 h 464"/>
                  <a:gd name="T72" fmla="*/ 2 w 284"/>
                  <a:gd name="T73" fmla="*/ 9 h 464"/>
                  <a:gd name="T74" fmla="*/ 1 w 284"/>
                  <a:gd name="T75" fmla="*/ 10 h 464"/>
                  <a:gd name="T76" fmla="*/ 1 w 284"/>
                  <a:gd name="T77" fmla="*/ 10 h 464"/>
                  <a:gd name="T78" fmla="*/ 1 w 284"/>
                  <a:gd name="T79" fmla="*/ 6 h 464"/>
                  <a:gd name="T80" fmla="*/ 0 w 284"/>
                  <a:gd name="T81" fmla="*/ 4 h 4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4"/>
                  <a:gd name="T124" fmla="*/ 0 h 464"/>
                  <a:gd name="T125" fmla="*/ 284 w 284"/>
                  <a:gd name="T126" fmla="*/ 464 h 4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4" h="464">
                    <a:moveTo>
                      <a:pt x="0" y="378"/>
                    </a:moveTo>
                    <a:lnTo>
                      <a:pt x="14" y="367"/>
                    </a:lnTo>
                    <a:lnTo>
                      <a:pt x="32" y="354"/>
                    </a:lnTo>
                    <a:lnTo>
                      <a:pt x="49" y="337"/>
                    </a:lnTo>
                    <a:lnTo>
                      <a:pt x="68" y="320"/>
                    </a:lnTo>
                    <a:lnTo>
                      <a:pt x="87" y="302"/>
                    </a:lnTo>
                    <a:lnTo>
                      <a:pt x="104" y="286"/>
                    </a:lnTo>
                    <a:lnTo>
                      <a:pt x="120" y="271"/>
                    </a:lnTo>
                    <a:lnTo>
                      <a:pt x="133" y="258"/>
                    </a:lnTo>
                    <a:lnTo>
                      <a:pt x="131" y="284"/>
                    </a:lnTo>
                    <a:lnTo>
                      <a:pt x="125" y="321"/>
                    </a:lnTo>
                    <a:lnTo>
                      <a:pt x="119" y="356"/>
                    </a:lnTo>
                    <a:lnTo>
                      <a:pt x="116" y="378"/>
                    </a:lnTo>
                    <a:lnTo>
                      <a:pt x="120" y="375"/>
                    </a:lnTo>
                    <a:lnTo>
                      <a:pt x="126" y="372"/>
                    </a:lnTo>
                    <a:lnTo>
                      <a:pt x="131" y="370"/>
                    </a:lnTo>
                    <a:lnTo>
                      <a:pt x="136" y="367"/>
                    </a:lnTo>
                    <a:lnTo>
                      <a:pt x="141" y="365"/>
                    </a:lnTo>
                    <a:lnTo>
                      <a:pt x="147" y="362"/>
                    </a:lnTo>
                    <a:lnTo>
                      <a:pt x="151" y="359"/>
                    </a:lnTo>
                    <a:lnTo>
                      <a:pt x="156" y="357"/>
                    </a:lnTo>
                    <a:lnTo>
                      <a:pt x="158" y="349"/>
                    </a:lnTo>
                    <a:lnTo>
                      <a:pt x="163" y="333"/>
                    </a:lnTo>
                    <a:lnTo>
                      <a:pt x="169" y="316"/>
                    </a:lnTo>
                    <a:lnTo>
                      <a:pt x="172" y="306"/>
                    </a:lnTo>
                    <a:lnTo>
                      <a:pt x="178" y="326"/>
                    </a:lnTo>
                    <a:lnTo>
                      <a:pt x="182" y="346"/>
                    </a:lnTo>
                    <a:lnTo>
                      <a:pt x="189" y="366"/>
                    </a:lnTo>
                    <a:lnTo>
                      <a:pt x="195" y="386"/>
                    </a:lnTo>
                    <a:lnTo>
                      <a:pt x="201" y="405"/>
                    </a:lnTo>
                    <a:lnTo>
                      <a:pt x="207" y="425"/>
                    </a:lnTo>
                    <a:lnTo>
                      <a:pt x="212" y="445"/>
                    </a:lnTo>
                    <a:lnTo>
                      <a:pt x="218" y="464"/>
                    </a:lnTo>
                    <a:lnTo>
                      <a:pt x="224" y="462"/>
                    </a:lnTo>
                    <a:lnTo>
                      <a:pt x="230" y="458"/>
                    </a:lnTo>
                    <a:lnTo>
                      <a:pt x="235" y="456"/>
                    </a:lnTo>
                    <a:lnTo>
                      <a:pt x="241" y="454"/>
                    </a:lnTo>
                    <a:lnTo>
                      <a:pt x="247" y="451"/>
                    </a:lnTo>
                    <a:lnTo>
                      <a:pt x="253" y="448"/>
                    </a:lnTo>
                    <a:lnTo>
                      <a:pt x="259" y="446"/>
                    </a:lnTo>
                    <a:lnTo>
                      <a:pt x="264" y="443"/>
                    </a:lnTo>
                    <a:lnTo>
                      <a:pt x="276" y="378"/>
                    </a:lnTo>
                    <a:lnTo>
                      <a:pt x="276" y="311"/>
                    </a:lnTo>
                    <a:lnTo>
                      <a:pt x="271" y="243"/>
                    </a:lnTo>
                    <a:lnTo>
                      <a:pt x="272" y="176"/>
                    </a:lnTo>
                    <a:lnTo>
                      <a:pt x="284" y="0"/>
                    </a:lnTo>
                    <a:lnTo>
                      <a:pt x="267" y="45"/>
                    </a:lnTo>
                    <a:lnTo>
                      <a:pt x="255" y="93"/>
                    </a:lnTo>
                    <a:lnTo>
                      <a:pt x="249" y="142"/>
                    </a:lnTo>
                    <a:lnTo>
                      <a:pt x="247" y="191"/>
                    </a:lnTo>
                    <a:lnTo>
                      <a:pt x="246" y="242"/>
                    </a:lnTo>
                    <a:lnTo>
                      <a:pt x="246" y="293"/>
                    </a:lnTo>
                    <a:lnTo>
                      <a:pt x="244" y="342"/>
                    </a:lnTo>
                    <a:lnTo>
                      <a:pt x="239" y="390"/>
                    </a:lnTo>
                    <a:lnTo>
                      <a:pt x="232" y="366"/>
                    </a:lnTo>
                    <a:lnTo>
                      <a:pt x="224" y="335"/>
                    </a:lnTo>
                    <a:lnTo>
                      <a:pt x="215" y="302"/>
                    </a:lnTo>
                    <a:lnTo>
                      <a:pt x="206" y="267"/>
                    </a:lnTo>
                    <a:lnTo>
                      <a:pt x="197" y="235"/>
                    </a:lnTo>
                    <a:lnTo>
                      <a:pt x="191" y="206"/>
                    </a:lnTo>
                    <a:lnTo>
                      <a:pt x="185" y="185"/>
                    </a:lnTo>
                    <a:lnTo>
                      <a:pt x="182" y="175"/>
                    </a:lnTo>
                    <a:lnTo>
                      <a:pt x="177" y="180"/>
                    </a:lnTo>
                    <a:lnTo>
                      <a:pt x="171" y="187"/>
                    </a:lnTo>
                    <a:lnTo>
                      <a:pt x="163" y="195"/>
                    </a:lnTo>
                    <a:lnTo>
                      <a:pt x="156" y="205"/>
                    </a:lnTo>
                    <a:lnTo>
                      <a:pt x="148" y="215"/>
                    </a:lnTo>
                    <a:lnTo>
                      <a:pt x="142" y="225"/>
                    </a:lnTo>
                    <a:lnTo>
                      <a:pt x="138" y="233"/>
                    </a:lnTo>
                    <a:lnTo>
                      <a:pt x="135" y="240"/>
                    </a:lnTo>
                    <a:lnTo>
                      <a:pt x="123" y="248"/>
                    </a:lnTo>
                    <a:lnTo>
                      <a:pt x="109" y="256"/>
                    </a:lnTo>
                    <a:lnTo>
                      <a:pt x="96" y="264"/>
                    </a:lnTo>
                    <a:lnTo>
                      <a:pt x="83" y="272"/>
                    </a:lnTo>
                    <a:lnTo>
                      <a:pt x="70" y="281"/>
                    </a:lnTo>
                    <a:lnTo>
                      <a:pt x="58" y="289"/>
                    </a:lnTo>
                    <a:lnTo>
                      <a:pt x="45" y="299"/>
                    </a:lnTo>
                    <a:lnTo>
                      <a:pt x="34" y="310"/>
                    </a:lnTo>
                    <a:lnTo>
                      <a:pt x="38" y="241"/>
                    </a:lnTo>
                    <a:lnTo>
                      <a:pt x="34" y="174"/>
                    </a:lnTo>
                    <a:lnTo>
                      <a:pt x="26" y="123"/>
                    </a:lnTo>
                    <a:lnTo>
                      <a:pt x="21" y="104"/>
                    </a:lnTo>
                    <a:lnTo>
                      <a:pt x="0" y="378"/>
                    </a:lnTo>
                    <a:close/>
                  </a:path>
                </a:pathLst>
              </a:custGeom>
              <a:solidFill>
                <a:srgbClr val="00D828"/>
              </a:solidFill>
              <a:ln w="9525">
                <a:noFill/>
                <a:round/>
                <a:headEnd/>
                <a:tailEnd/>
              </a:ln>
            </p:spPr>
            <p:txBody>
              <a:bodyPr/>
              <a:lstStyle/>
              <a:p>
                <a:endParaRPr lang="en-US"/>
              </a:p>
            </p:txBody>
          </p:sp>
          <p:sp>
            <p:nvSpPr>
              <p:cNvPr id="185453" name="Freeform 119"/>
              <p:cNvSpPr>
                <a:spLocks/>
              </p:cNvSpPr>
              <p:nvPr/>
            </p:nvSpPr>
            <p:spPr bwMode="auto">
              <a:xfrm>
                <a:off x="3004" y="3333"/>
                <a:ext cx="103" cy="73"/>
              </a:xfrm>
              <a:custGeom>
                <a:avLst/>
                <a:gdLst>
                  <a:gd name="T0" fmla="*/ 2 w 206"/>
                  <a:gd name="T1" fmla="*/ 5 h 145"/>
                  <a:gd name="T2" fmla="*/ 2 w 206"/>
                  <a:gd name="T3" fmla="*/ 4 h 145"/>
                  <a:gd name="T4" fmla="*/ 3 w 206"/>
                  <a:gd name="T5" fmla="*/ 3 h 145"/>
                  <a:gd name="T6" fmla="*/ 3 w 206"/>
                  <a:gd name="T7" fmla="*/ 3 h 145"/>
                  <a:gd name="T8" fmla="*/ 4 w 206"/>
                  <a:gd name="T9" fmla="*/ 2 h 145"/>
                  <a:gd name="T10" fmla="*/ 5 w 206"/>
                  <a:gd name="T11" fmla="*/ 2 h 145"/>
                  <a:gd name="T12" fmla="*/ 6 w 206"/>
                  <a:gd name="T13" fmla="*/ 1 h 145"/>
                  <a:gd name="T14" fmla="*/ 6 w 206"/>
                  <a:gd name="T15" fmla="*/ 1 h 145"/>
                  <a:gd name="T16" fmla="*/ 6 w 206"/>
                  <a:gd name="T17" fmla="*/ 0 h 145"/>
                  <a:gd name="T18" fmla="*/ 6 w 206"/>
                  <a:gd name="T19" fmla="*/ 1 h 145"/>
                  <a:gd name="T20" fmla="*/ 5 w 206"/>
                  <a:gd name="T21" fmla="*/ 1 h 145"/>
                  <a:gd name="T22" fmla="*/ 4 w 206"/>
                  <a:gd name="T23" fmla="*/ 2 h 145"/>
                  <a:gd name="T24" fmla="*/ 3 w 206"/>
                  <a:gd name="T25" fmla="*/ 2 h 145"/>
                  <a:gd name="T26" fmla="*/ 3 w 206"/>
                  <a:gd name="T27" fmla="*/ 3 h 145"/>
                  <a:gd name="T28" fmla="*/ 2 w 206"/>
                  <a:gd name="T29" fmla="*/ 3 h 145"/>
                  <a:gd name="T30" fmla="*/ 1 w 206"/>
                  <a:gd name="T31" fmla="*/ 4 h 145"/>
                  <a:gd name="T32" fmla="*/ 1 w 206"/>
                  <a:gd name="T33" fmla="*/ 4 h 145"/>
                  <a:gd name="T34" fmla="*/ 0 w 206"/>
                  <a:gd name="T35" fmla="*/ 5 h 145"/>
                  <a:gd name="T36" fmla="*/ 2 w 206"/>
                  <a:gd name="T37" fmla="*/ 5 h 1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6"/>
                  <a:gd name="T58" fmla="*/ 0 h 145"/>
                  <a:gd name="T59" fmla="*/ 206 w 206"/>
                  <a:gd name="T60" fmla="*/ 145 h 1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6" h="145">
                    <a:moveTo>
                      <a:pt x="39" y="132"/>
                    </a:moveTo>
                    <a:lnTo>
                      <a:pt x="54" y="109"/>
                    </a:lnTo>
                    <a:lnTo>
                      <a:pt x="72" y="90"/>
                    </a:lnTo>
                    <a:lnTo>
                      <a:pt x="92" y="73"/>
                    </a:lnTo>
                    <a:lnTo>
                      <a:pt x="115" y="58"/>
                    </a:lnTo>
                    <a:lnTo>
                      <a:pt x="138" y="44"/>
                    </a:lnTo>
                    <a:lnTo>
                      <a:pt x="161" y="30"/>
                    </a:lnTo>
                    <a:lnTo>
                      <a:pt x="184" y="16"/>
                    </a:lnTo>
                    <a:lnTo>
                      <a:pt x="206" y="0"/>
                    </a:lnTo>
                    <a:lnTo>
                      <a:pt x="167" y="14"/>
                    </a:lnTo>
                    <a:lnTo>
                      <a:pt x="142" y="27"/>
                    </a:lnTo>
                    <a:lnTo>
                      <a:pt x="119" y="39"/>
                    </a:lnTo>
                    <a:lnTo>
                      <a:pt x="95" y="53"/>
                    </a:lnTo>
                    <a:lnTo>
                      <a:pt x="73" y="68"/>
                    </a:lnTo>
                    <a:lnTo>
                      <a:pt x="51" y="84"/>
                    </a:lnTo>
                    <a:lnTo>
                      <a:pt x="32" y="102"/>
                    </a:lnTo>
                    <a:lnTo>
                      <a:pt x="15" y="122"/>
                    </a:lnTo>
                    <a:lnTo>
                      <a:pt x="0" y="145"/>
                    </a:lnTo>
                    <a:lnTo>
                      <a:pt x="39" y="132"/>
                    </a:lnTo>
                    <a:close/>
                  </a:path>
                </a:pathLst>
              </a:custGeom>
              <a:solidFill>
                <a:srgbClr val="00D828"/>
              </a:solidFill>
              <a:ln w="9525">
                <a:noFill/>
                <a:round/>
                <a:headEnd/>
                <a:tailEnd/>
              </a:ln>
            </p:spPr>
            <p:txBody>
              <a:bodyPr/>
              <a:lstStyle/>
              <a:p>
                <a:endParaRPr lang="en-US"/>
              </a:p>
            </p:txBody>
          </p:sp>
          <p:sp>
            <p:nvSpPr>
              <p:cNvPr id="185454" name="Freeform 120"/>
              <p:cNvSpPr>
                <a:spLocks/>
              </p:cNvSpPr>
              <p:nvPr/>
            </p:nvSpPr>
            <p:spPr bwMode="auto">
              <a:xfrm>
                <a:off x="2735" y="3259"/>
                <a:ext cx="62" cy="230"/>
              </a:xfrm>
              <a:custGeom>
                <a:avLst/>
                <a:gdLst>
                  <a:gd name="T0" fmla="*/ 3 w 125"/>
                  <a:gd name="T1" fmla="*/ 2 h 458"/>
                  <a:gd name="T2" fmla="*/ 3 w 125"/>
                  <a:gd name="T3" fmla="*/ 1 h 458"/>
                  <a:gd name="T4" fmla="*/ 3 w 125"/>
                  <a:gd name="T5" fmla="*/ 1 h 458"/>
                  <a:gd name="T6" fmla="*/ 3 w 125"/>
                  <a:gd name="T7" fmla="*/ 1 h 458"/>
                  <a:gd name="T8" fmla="*/ 2 w 125"/>
                  <a:gd name="T9" fmla="*/ 0 h 458"/>
                  <a:gd name="T10" fmla="*/ 2 w 125"/>
                  <a:gd name="T11" fmla="*/ 1 h 458"/>
                  <a:gd name="T12" fmla="*/ 2 w 125"/>
                  <a:gd name="T13" fmla="*/ 1 h 458"/>
                  <a:gd name="T14" fmla="*/ 2 w 125"/>
                  <a:gd name="T15" fmla="*/ 1 h 458"/>
                  <a:gd name="T16" fmla="*/ 2 w 125"/>
                  <a:gd name="T17" fmla="*/ 1 h 458"/>
                  <a:gd name="T18" fmla="*/ 1 w 125"/>
                  <a:gd name="T19" fmla="*/ 1 h 458"/>
                  <a:gd name="T20" fmla="*/ 1 w 125"/>
                  <a:gd name="T21" fmla="*/ 1 h 458"/>
                  <a:gd name="T22" fmla="*/ 1 w 125"/>
                  <a:gd name="T23" fmla="*/ 1 h 458"/>
                  <a:gd name="T24" fmla="*/ 1 w 125"/>
                  <a:gd name="T25" fmla="*/ 1 h 458"/>
                  <a:gd name="T26" fmla="*/ 0 w 125"/>
                  <a:gd name="T27" fmla="*/ 3 h 458"/>
                  <a:gd name="T28" fmla="*/ 0 w 125"/>
                  <a:gd name="T29" fmla="*/ 5 h 458"/>
                  <a:gd name="T30" fmla="*/ 0 w 125"/>
                  <a:gd name="T31" fmla="*/ 6 h 458"/>
                  <a:gd name="T32" fmla="*/ 0 w 125"/>
                  <a:gd name="T33" fmla="*/ 8 h 458"/>
                  <a:gd name="T34" fmla="*/ 0 w 125"/>
                  <a:gd name="T35" fmla="*/ 10 h 458"/>
                  <a:gd name="T36" fmla="*/ 0 w 125"/>
                  <a:gd name="T37" fmla="*/ 11 h 458"/>
                  <a:gd name="T38" fmla="*/ 0 w 125"/>
                  <a:gd name="T39" fmla="*/ 13 h 458"/>
                  <a:gd name="T40" fmla="*/ 0 w 125"/>
                  <a:gd name="T41" fmla="*/ 15 h 458"/>
                  <a:gd name="T42" fmla="*/ 1 w 125"/>
                  <a:gd name="T43" fmla="*/ 14 h 458"/>
                  <a:gd name="T44" fmla="*/ 1 w 125"/>
                  <a:gd name="T45" fmla="*/ 12 h 458"/>
                  <a:gd name="T46" fmla="*/ 0 w 125"/>
                  <a:gd name="T47" fmla="*/ 10 h 458"/>
                  <a:gd name="T48" fmla="*/ 0 w 125"/>
                  <a:gd name="T49" fmla="*/ 8 h 458"/>
                  <a:gd name="T50" fmla="*/ 0 w 125"/>
                  <a:gd name="T51" fmla="*/ 6 h 458"/>
                  <a:gd name="T52" fmla="*/ 0 w 125"/>
                  <a:gd name="T53" fmla="*/ 5 h 458"/>
                  <a:gd name="T54" fmla="*/ 0 w 125"/>
                  <a:gd name="T55" fmla="*/ 5 h 458"/>
                  <a:gd name="T56" fmla="*/ 1 w 125"/>
                  <a:gd name="T57" fmla="*/ 4 h 458"/>
                  <a:gd name="T58" fmla="*/ 1 w 125"/>
                  <a:gd name="T59" fmla="*/ 3 h 458"/>
                  <a:gd name="T60" fmla="*/ 1 w 125"/>
                  <a:gd name="T61" fmla="*/ 3 h 458"/>
                  <a:gd name="T62" fmla="*/ 1 w 125"/>
                  <a:gd name="T63" fmla="*/ 2 h 458"/>
                  <a:gd name="T64" fmla="*/ 1 w 125"/>
                  <a:gd name="T65" fmla="*/ 2 h 458"/>
                  <a:gd name="T66" fmla="*/ 2 w 125"/>
                  <a:gd name="T67" fmla="*/ 1 h 458"/>
                  <a:gd name="T68" fmla="*/ 2 w 125"/>
                  <a:gd name="T69" fmla="*/ 1 h 458"/>
                  <a:gd name="T70" fmla="*/ 2 w 125"/>
                  <a:gd name="T71" fmla="*/ 2 h 458"/>
                  <a:gd name="T72" fmla="*/ 3 w 125"/>
                  <a:gd name="T73" fmla="*/ 2 h 458"/>
                  <a:gd name="T74" fmla="*/ 3 w 125"/>
                  <a:gd name="T75" fmla="*/ 3 h 458"/>
                  <a:gd name="T76" fmla="*/ 3 w 125"/>
                  <a:gd name="T77" fmla="*/ 4 h 458"/>
                  <a:gd name="T78" fmla="*/ 3 w 125"/>
                  <a:gd name="T79" fmla="*/ 5 h 458"/>
                  <a:gd name="T80" fmla="*/ 2 w 125"/>
                  <a:gd name="T81" fmla="*/ 5 h 458"/>
                  <a:gd name="T82" fmla="*/ 2 w 125"/>
                  <a:gd name="T83" fmla="*/ 6 h 458"/>
                  <a:gd name="T84" fmla="*/ 2 w 125"/>
                  <a:gd name="T85" fmla="*/ 6 h 458"/>
                  <a:gd name="T86" fmla="*/ 2 w 125"/>
                  <a:gd name="T87" fmla="*/ 6 h 458"/>
                  <a:gd name="T88" fmla="*/ 2 w 125"/>
                  <a:gd name="T89" fmla="*/ 6 h 458"/>
                  <a:gd name="T90" fmla="*/ 2 w 125"/>
                  <a:gd name="T91" fmla="*/ 6 h 458"/>
                  <a:gd name="T92" fmla="*/ 1 w 125"/>
                  <a:gd name="T93" fmla="*/ 6 h 458"/>
                  <a:gd name="T94" fmla="*/ 1 w 125"/>
                  <a:gd name="T95" fmla="*/ 6 h 458"/>
                  <a:gd name="T96" fmla="*/ 1 w 125"/>
                  <a:gd name="T97" fmla="*/ 6 h 458"/>
                  <a:gd name="T98" fmla="*/ 1 w 125"/>
                  <a:gd name="T99" fmla="*/ 6 h 458"/>
                  <a:gd name="T100" fmla="*/ 1 w 125"/>
                  <a:gd name="T101" fmla="*/ 6 h 458"/>
                  <a:gd name="T102" fmla="*/ 2 w 125"/>
                  <a:gd name="T103" fmla="*/ 7 h 458"/>
                  <a:gd name="T104" fmla="*/ 2 w 125"/>
                  <a:gd name="T105" fmla="*/ 7 h 458"/>
                  <a:gd name="T106" fmla="*/ 2 w 125"/>
                  <a:gd name="T107" fmla="*/ 7 h 458"/>
                  <a:gd name="T108" fmla="*/ 2 w 125"/>
                  <a:gd name="T109" fmla="*/ 7 h 458"/>
                  <a:gd name="T110" fmla="*/ 2 w 125"/>
                  <a:gd name="T111" fmla="*/ 7 h 458"/>
                  <a:gd name="T112" fmla="*/ 3 w 125"/>
                  <a:gd name="T113" fmla="*/ 7 h 458"/>
                  <a:gd name="T114" fmla="*/ 3 w 125"/>
                  <a:gd name="T115" fmla="*/ 7 h 458"/>
                  <a:gd name="T116" fmla="*/ 3 w 125"/>
                  <a:gd name="T117" fmla="*/ 5 h 458"/>
                  <a:gd name="T118" fmla="*/ 3 w 125"/>
                  <a:gd name="T119" fmla="*/ 4 h 458"/>
                  <a:gd name="T120" fmla="*/ 3 w 125"/>
                  <a:gd name="T121" fmla="*/ 3 h 458"/>
                  <a:gd name="T122" fmla="*/ 3 w 125"/>
                  <a:gd name="T123" fmla="*/ 2 h 4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5"/>
                  <a:gd name="T187" fmla="*/ 0 h 458"/>
                  <a:gd name="T188" fmla="*/ 125 w 125"/>
                  <a:gd name="T189" fmla="*/ 458 h 4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5" h="458">
                    <a:moveTo>
                      <a:pt x="117" y="42"/>
                    </a:moveTo>
                    <a:lnTo>
                      <a:pt x="111" y="30"/>
                    </a:lnTo>
                    <a:lnTo>
                      <a:pt x="104" y="16"/>
                    </a:lnTo>
                    <a:lnTo>
                      <a:pt x="96" y="4"/>
                    </a:lnTo>
                    <a:lnTo>
                      <a:pt x="94" y="0"/>
                    </a:lnTo>
                    <a:lnTo>
                      <a:pt x="91" y="1"/>
                    </a:lnTo>
                    <a:lnTo>
                      <a:pt x="87" y="2"/>
                    </a:lnTo>
                    <a:lnTo>
                      <a:pt x="80" y="4"/>
                    </a:lnTo>
                    <a:lnTo>
                      <a:pt x="72" y="8"/>
                    </a:lnTo>
                    <a:lnTo>
                      <a:pt x="63" y="13"/>
                    </a:lnTo>
                    <a:lnTo>
                      <a:pt x="55" y="16"/>
                    </a:lnTo>
                    <a:lnTo>
                      <a:pt x="48" y="22"/>
                    </a:lnTo>
                    <a:lnTo>
                      <a:pt x="43" y="28"/>
                    </a:lnTo>
                    <a:lnTo>
                      <a:pt x="21" y="79"/>
                    </a:lnTo>
                    <a:lnTo>
                      <a:pt x="7" y="131"/>
                    </a:lnTo>
                    <a:lnTo>
                      <a:pt x="2" y="185"/>
                    </a:lnTo>
                    <a:lnTo>
                      <a:pt x="0" y="239"/>
                    </a:lnTo>
                    <a:lnTo>
                      <a:pt x="2" y="295"/>
                    </a:lnTo>
                    <a:lnTo>
                      <a:pt x="5" y="349"/>
                    </a:lnTo>
                    <a:lnTo>
                      <a:pt x="6" y="404"/>
                    </a:lnTo>
                    <a:lnTo>
                      <a:pt x="5" y="458"/>
                    </a:lnTo>
                    <a:lnTo>
                      <a:pt x="35" y="447"/>
                    </a:lnTo>
                    <a:lnTo>
                      <a:pt x="34" y="380"/>
                    </a:lnTo>
                    <a:lnTo>
                      <a:pt x="30" y="312"/>
                    </a:lnTo>
                    <a:lnTo>
                      <a:pt x="26" y="244"/>
                    </a:lnTo>
                    <a:lnTo>
                      <a:pt x="22" y="177"/>
                    </a:lnTo>
                    <a:lnTo>
                      <a:pt x="26" y="156"/>
                    </a:lnTo>
                    <a:lnTo>
                      <a:pt x="29" y="136"/>
                    </a:lnTo>
                    <a:lnTo>
                      <a:pt x="33" y="113"/>
                    </a:lnTo>
                    <a:lnTo>
                      <a:pt x="37" y="91"/>
                    </a:lnTo>
                    <a:lnTo>
                      <a:pt x="43" y="70"/>
                    </a:lnTo>
                    <a:lnTo>
                      <a:pt x="50" y="51"/>
                    </a:lnTo>
                    <a:lnTo>
                      <a:pt x="59" y="33"/>
                    </a:lnTo>
                    <a:lnTo>
                      <a:pt x="72" y="19"/>
                    </a:lnTo>
                    <a:lnTo>
                      <a:pt x="83" y="31"/>
                    </a:lnTo>
                    <a:lnTo>
                      <a:pt x="93" y="46"/>
                    </a:lnTo>
                    <a:lnTo>
                      <a:pt x="99" y="63"/>
                    </a:lnTo>
                    <a:lnTo>
                      <a:pt x="103" y="84"/>
                    </a:lnTo>
                    <a:lnTo>
                      <a:pt x="103" y="107"/>
                    </a:lnTo>
                    <a:lnTo>
                      <a:pt x="99" y="132"/>
                    </a:lnTo>
                    <a:lnTo>
                      <a:pt x="94" y="159"/>
                    </a:lnTo>
                    <a:lnTo>
                      <a:pt x="84" y="188"/>
                    </a:lnTo>
                    <a:lnTo>
                      <a:pt x="82" y="185"/>
                    </a:lnTo>
                    <a:lnTo>
                      <a:pt x="78" y="182"/>
                    </a:lnTo>
                    <a:lnTo>
                      <a:pt x="72" y="178"/>
                    </a:lnTo>
                    <a:lnTo>
                      <a:pt x="66" y="176"/>
                    </a:lnTo>
                    <a:lnTo>
                      <a:pt x="59" y="173"/>
                    </a:lnTo>
                    <a:lnTo>
                      <a:pt x="55" y="170"/>
                    </a:lnTo>
                    <a:lnTo>
                      <a:pt x="50" y="169"/>
                    </a:lnTo>
                    <a:lnTo>
                      <a:pt x="49" y="168"/>
                    </a:lnTo>
                    <a:lnTo>
                      <a:pt x="56" y="181"/>
                    </a:lnTo>
                    <a:lnTo>
                      <a:pt x="65" y="196"/>
                    </a:lnTo>
                    <a:lnTo>
                      <a:pt x="72" y="207"/>
                    </a:lnTo>
                    <a:lnTo>
                      <a:pt x="74" y="212"/>
                    </a:lnTo>
                    <a:lnTo>
                      <a:pt x="79" y="211"/>
                    </a:lnTo>
                    <a:lnTo>
                      <a:pt x="88" y="206"/>
                    </a:lnTo>
                    <a:lnTo>
                      <a:pt x="98" y="200"/>
                    </a:lnTo>
                    <a:lnTo>
                      <a:pt x="104" y="196"/>
                    </a:lnTo>
                    <a:lnTo>
                      <a:pt x="118" y="160"/>
                    </a:lnTo>
                    <a:lnTo>
                      <a:pt x="125" y="122"/>
                    </a:lnTo>
                    <a:lnTo>
                      <a:pt x="124" y="83"/>
                    </a:lnTo>
                    <a:lnTo>
                      <a:pt x="117" y="42"/>
                    </a:lnTo>
                    <a:close/>
                  </a:path>
                </a:pathLst>
              </a:custGeom>
              <a:solidFill>
                <a:srgbClr val="D18C42"/>
              </a:solidFill>
              <a:ln w="9525">
                <a:noFill/>
                <a:round/>
                <a:headEnd/>
                <a:tailEnd/>
              </a:ln>
            </p:spPr>
            <p:txBody>
              <a:bodyPr/>
              <a:lstStyle/>
              <a:p>
                <a:endParaRPr lang="en-US"/>
              </a:p>
            </p:txBody>
          </p:sp>
          <p:sp>
            <p:nvSpPr>
              <p:cNvPr id="185455" name="Freeform 121"/>
              <p:cNvSpPr>
                <a:spLocks/>
              </p:cNvSpPr>
              <p:nvPr/>
            </p:nvSpPr>
            <p:spPr bwMode="auto">
              <a:xfrm>
                <a:off x="2763" y="3210"/>
                <a:ext cx="59" cy="191"/>
              </a:xfrm>
              <a:custGeom>
                <a:avLst/>
                <a:gdLst>
                  <a:gd name="T0" fmla="*/ 4 w 117"/>
                  <a:gd name="T1" fmla="*/ 3 h 381"/>
                  <a:gd name="T2" fmla="*/ 4 w 117"/>
                  <a:gd name="T3" fmla="*/ 2 h 381"/>
                  <a:gd name="T4" fmla="*/ 4 w 117"/>
                  <a:gd name="T5" fmla="*/ 2 h 381"/>
                  <a:gd name="T6" fmla="*/ 4 w 117"/>
                  <a:gd name="T7" fmla="*/ 2 h 381"/>
                  <a:gd name="T8" fmla="*/ 4 w 117"/>
                  <a:gd name="T9" fmla="*/ 1 h 381"/>
                  <a:gd name="T10" fmla="*/ 3 w 117"/>
                  <a:gd name="T11" fmla="*/ 1 h 381"/>
                  <a:gd name="T12" fmla="*/ 3 w 117"/>
                  <a:gd name="T13" fmla="*/ 1 h 381"/>
                  <a:gd name="T14" fmla="*/ 3 w 117"/>
                  <a:gd name="T15" fmla="*/ 1 h 381"/>
                  <a:gd name="T16" fmla="*/ 2 w 117"/>
                  <a:gd name="T17" fmla="*/ 1 h 381"/>
                  <a:gd name="T18" fmla="*/ 2 w 117"/>
                  <a:gd name="T19" fmla="*/ 0 h 381"/>
                  <a:gd name="T20" fmla="*/ 2 w 117"/>
                  <a:gd name="T21" fmla="*/ 0 h 381"/>
                  <a:gd name="T22" fmla="*/ 2 w 117"/>
                  <a:gd name="T23" fmla="*/ 1 h 381"/>
                  <a:gd name="T24" fmla="*/ 1 w 117"/>
                  <a:gd name="T25" fmla="*/ 1 h 381"/>
                  <a:gd name="T26" fmla="*/ 1 w 117"/>
                  <a:gd name="T27" fmla="*/ 1 h 381"/>
                  <a:gd name="T28" fmla="*/ 1 w 117"/>
                  <a:gd name="T29" fmla="*/ 1 h 381"/>
                  <a:gd name="T30" fmla="*/ 1 w 117"/>
                  <a:gd name="T31" fmla="*/ 1 h 381"/>
                  <a:gd name="T32" fmla="*/ 1 w 117"/>
                  <a:gd name="T33" fmla="*/ 1 h 381"/>
                  <a:gd name="T34" fmla="*/ 1 w 117"/>
                  <a:gd name="T35" fmla="*/ 1 h 381"/>
                  <a:gd name="T36" fmla="*/ 1 w 117"/>
                  <a:gd name="T37" fmla="*/ 1 h 381"/>
                  <a:gd name="T38" fmla="*/ 1 w 117"/>
                  <a:gd name="T39" fmla="*/ 1 h 381"/>
                  <a:gd name="T40" fmla="*/ 2 w 117"/>
                  <a:gd name="T41" fmla="*/ 1 h 381"/>
                  <a:gd name="T42" fmla="*/ 2 w 117"/>
                  <a:gd name="T43" fmla="*/ 1 h 381"/>
                  <a:gd name="T44" fmla="*/ 3 w 117"/>
                  <a:gd name="T45" fmla="*/ 2 h 381"/>
                  <a:gd name="T46" fmla="*/ 3 w 117"/>
                  <a:gd name="T47" fmla="*/ 2 h 381"/>
                  <a:gd name="T48" fmla="*/ 3 w 117"/>
                  <a:gd name="T49" fmla="*/ 3 h 381"/>
                  <a:gd name="T50" fmla="*/ 3 w 117"/>
                  <a:gd name="T51" fmla="*/ 4 h 381"/>
                  <a:gd name="T52" fmla="*/ 4 w 117"/>
                  <a:gd name="T53" fmla="*/ 5 h 381"/>
                  <a:gd name="T54" fmla="*/ 4 w 117"/>
                  <a:gd name="T55" fmla="*/ 6 h 381"/>
                  <a:gd name="T56" fmla="*/ 3 w 117"/>
                  <a:gd name="T57" fmla="*/ 8 h 381"/>
                  <a:gd name="T58" fmla="*/ 3 w 117"/>
                  <a:gd name="T59" fmla="*/ 9 h 381"/>
                  <a:gd name="T60" fmla="*/ 3 w 117"/>
                  <a:gd name="T61" fmla="*/ 10 h 381"/>
                  <a:gd name="T62" fmla="*/ 2 w 117"/>
                  <a:gd name="T63" fmla="*/ 11 h 381"/>
                  <a:gd name="T64" fmla="*/ 2 w 117"/>
                  <a:gd name="T65" fmla="*/ 12 h 381"/>
                  <a:gd name="T66" fmla="*/ 0 w 117"/>
                  <a:gd name="T67" fmla="*/ 12 h 381"/>
                  <a:gd name="T68" fmla="*/ 1 w 117"/>
                  <a:gd name="T69" fmla="*/ 12 h 381"/>
                  <a:gd name="T70" fmla="*/ 1 w 117"/>
                  <a:gd name="T71" fmla="*/ 12 h 381"/>
                  <a:gd name="T72" fmla="*/ 2 w 117"/>
                  <a:gd name="T73" fmla="*/ 12 h 381"/>
                  <a:gd name="T74" fmla="*/ 2 w 117"/>
                  <a:gd name="T75" fmla="*/ 12 h 381"/>
                  <a:gd name="T76" fmla="*/ 2 w 117"/>
                  <a:gd name="T77" fmla="*/ 12 h 381"/>
                  <a:gd name="T78" fmla="*/ 3 w 117"/>
                  <a:gd name="T79" fmla="*/ 11 h 381"/>
                  <a:gd name="T80" fmla="*/ 3 w 117"/>
                  <a:gd name="T81" fmla="*/ 11 h 381"/>
                  <a:gd name="T82" fmla="*/ 3 w 117"/>
                  <a:gd name="T83" fmla="*/ 11 h 381"/>
                  <a:gd name="T84" fmla="*/ 4 w 117"/>
                  <a:gd name="T85" fmla="*/ 10 h 381"/>
                  <a:gd name="T86" fmla="*/ 4 w 117"/>
                  <a:gd name="T87" fmla="*/ 9 h 381"/>
                  <a:gd name="T88" fmla="*/ 4 w 117"/>
                  <a:gd name="T89" fmla="*/ 8 h 381"/>
                  <a:gd name="T90" fmla="*/ 4 w 117"/>
                  <a:gd name="T91" fmla="*/ 7 h 381"/>
                  <a:gd name="T92" fmla="*/ 4 w 117"/>
                  <a:gd name="T93" fmla="*/ 6 h 381"/>
                  <a:gd name="T94" fmla="*/ 4 w 117"/>
                  <a:gd name="T95" fmla="*/ 5 h 381"/>
                  <a:gd name="T96" fmla="*/ 4 w 117"/>
                  <a:gd name="T97" fmla="*/ 4 h 381"/>
                  <a:gd name="T98" fmla="*/ 4 w 117"/>
                  <a:gd name="T99" fmla="*/ 3 h 38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7"/>
                  <a:gd name="T151" fmla="*/ 0 h 381"/>
                  <a:gd name="T152" fmla="*/ 117 w 117"/>
                  <a:gd name="T153" fmla="*/ 381 h 38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7" h="381">
                    <a:moveTo>
                      <a:pt x="112" y="76"/>
                    </a:moveTo>
                    <a:lnTo>
                      <a:pt x="110" y="64"/>
                    </a:lnTo>
                    <a:lnTo>
                      <a:pt x="107" y="53"/>
                    </a:lnTo>
                    <a:lnTo>
                      <a:pt x="104" y="42"/>
                    </a:lnTo>
                    <a:lnTo>
                      <a:pt x="98" y="32"/>
                    </a:lnTo>
                    <a:lnTo>
                      <a:pt x="92" y="23"/>
                    </a:lnTo>
                    <a:lnTo>
                      <a:pt x="84" y="14"/>
                    </a:lnTo>
                    <a:lnTo>
                      <a:pt x="74" y="7"/>
                    </a:lnTo>
                    <a:lnTo>
                      <a:pt x="63" y="1"/>
                    </a:lnTo>
                    <a:lnTo>
                      <a:pt x="55" y="0"/>
                    </a:lnTo>
                    <a:lnTo>
                      <a:pt x="46" y="0"/>
                    </a:lnTo>
                    <a:lnTo>
                      <a:pt x="37" y="1"/>
                    </a:lnTo>
                    <a:lnTo>
                      <a:pt x="26" y="3"/>
                    </a:lnTo>
                    <a:lnTo>
                      <a:pt x="17" y="7"/>
                    </a:lnTo>
                    <a:lnTo>
                      <a:pt x="9" y="10"/>
                    </a:lnTo>
                    <a:lnTo>
                      <a:pt x="3" y="14"/>
                    </a:lnTo>
                    <a:lnTo>
                      <a:pt x="1" y="16"/>
                    </a:lnTo>
                    <a:lnTo>
                      <a:pt x="4" y="15"/>
                    </a:lnTo>
                    <a:lnTo>
                      <a:pt x="14" y="14"/>
                    </a:lnTo>
                    <a:lnTo>
                      <a:pt x="26" y="14"/>
                    </a:lnTo>
                    <a:lnTo>
                      <a:pt x="41" y="16"/>
                    </a:lnTo>
                    <a:lnTo>
                      <a:pt x="57" y="24"/>
                    </a:lnTo>
                    <a:lnTo>
                      <a:pt x="72" y="38"/>
                    </a:lnTo>
                    <a:lnTo>
                      <a:pt x="84" y="59"/>
                    </a:lnTo>
                    <a:lnTo>
                      <a:pt x="91" y="90"/>
                    </a:lnTo>
                    <a:lnTo>
                      <a:pt x="94" y="124"/>
                    </a:lnTo>
                    <a:lnTo>
                      <a:pt x="97" y="159"/>
                    </a:lnTo>
                    <a:lnTo>
                      <a:pt x="98" y="192"/>
                    </a:lnTo>
                    <a:lnTo>
                      <a:pt x="95" y="226"/>
                    </a:lnTo>
                    <a:lnTo>
                      <a:pt x="90" y="259"/>
                    </a:lnTo>
                    <a:lnTo>
                      <a:pt x="78" y="292"/>
                    </a:lnTo>
                    <a:lnTo>
                      <a:pt x="62" y="326"/>
                    </a:lnTo>
                    <a:lnTo>
                      <a:pt x="40" y="360"/>
                    </a:lnTo>
                    <a:lnTo>
                      <a:pt x="0" y="380"/>
                    </a:lnTo>
                    <a:lnTo>
                      <a:pt x="14" y="381"/>
                    </a:lnTo>
                    <a:lnTo>
                      <a:pt x="26" y="379"/>
                    </a:lnTo>
                    <a:lnTo>
                      <a:pt x="40" y="372"/>
                    </a:lnTo>
                    <a:lnTo>
                      <a:pt x="52" y="365"/>
                    </a:lnTo>
                    <a:lnTo>
                      <a:pt x="62" y="356"/>
                    </a:lnTo>
                    <a:lnTo>
                      <a:pt x="71" y="348"/>
                    </a:lnTo>
                    <a:lnTo>
                      <a:pt x="77" y="340"/>
                    </a:lnTo>
                    <a:lnTo>
                      <a:pt x="82" y="334"/>
                    </a:lnTo>
                    <a:lnTo>
                      <a:pt x="97" y="298"/>
                    </a:lnTo>
                    <a:lnTo>
                      <a:pt x="108" y="265"/>
                    </a:lnTo>
                    <a:lnTo>
                      <a:pt x="114" y="232"/>
                    </a:lnTo>
                    <a:lnTo>
                      <a:pt x="117" y="201"/>
                    </a:lnTo>
                    <a:lnTo>
                      <a:pt x="117" y="170"/>
                    </a:lnTo>
                    <a:lnTo>
                      <a:pt x="116" y="139"/>
                    </a:lnTo>
                    <a:lnTo>
                      <a:pt x="114" y="108"/>
                    </a:lnTo>
                    <a:lnTo>
                      <a:pt x="112" y="76"/>
                    </a:lnTo>
                    <a:close/>
                  </a:path>
                </a:pathLst>
              </a:custGeom>
              <a:solidFill>
                <a:srgbClr val="D18C42"/>
              </a:solidFill>
              <a:ln w="9525">
                <a:noFill/>
                <a:round/>
                <a:headEnd/>
                <a:tailEnd/>
              </a:ln>
            </p:spPr>
            <p:txBody>
              <a:bodyPr/>
              <a:lstStyle/>
              <a:p>
                <a:endParaRPr lang="en-US"/>
              </a:p>
            </p:txBody>
          </p:sp>
          <p:sp>
            <p:nvSpPr>
              <p:cNvPr id="185456" name="Freeform 122"/>
              <p:cNvSpPr>
                <a:spLocks/>
              </p:cNvSpPr>
              <p:nvPr/>
            </p:nvSpPr>
            <p:spPr bwMode="auto">
              <a:xfrm>
                <a:off x="2774" y="3407"/>
                <a:ext cx="14" cy="101"/>
              </a:xfrm>
              <a:custGeom>
                <a:avLst/>
                <a:gdLst>
                  <a:gd name="T0" fmla="*/ 0 w 29"/>
                  <a:gd name="T1" fmla="*/ 0 h 202"/>
                  <a:gd name="T2" fmla="*/ 0 w 29"/>
                  <a:gd name="T3" fmla="*/ 2 h 202"/>
                  <a:gd name="T4" fmla="*/ 0 w 29"/>
                  <a:gd name="T5" fmla="*/ 3 h 202"/>
                  <a:gd name="T6" fmla="*/ 0 w 29"/>
                  <a:gd name="T7" fmla="*/ 5 h 202"/>
                  <a:gd name="T8" fmla="*/ 0 w 29"/>
                  <a:gd name="T9" fmla="*/ 6 h 202"/>
                  <a:gd name="T10" fmla="*/ 0 w 29"/>
                  <a:gd name="T11" fmla="*/ 6 h 202"/>
                  <a:gd name="T12" fmla="*/ 0 w 29"/>
                  <a:gd name="T13" fmla="*/ 5 h 202"/>
                  <a:gd name="T14" fmla="*/ 0 w 29"/>
                  <a:gd name="T15" fmla="*/ 3 h 202"/>
                  <a:gd name="T16" fmla="*/ 0 w 29"/>
                  <a:gd name="T17" fmla="*/ 3 h 202"/>
                  <a:gd name="T18" fmla="*/ 0 w 29"/>
                  <a:gd name="T19" fmla="*/ 1 h 202"/>
                  <a:gd name="T20" fmla="*/ 0 w 29"/>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202"/>
                  <a:gd name="T35" fmla="*/ 29 w 29"/>
                  <a:gd name="T36" fmla="*/ 202 h 2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202">
                    <a:moveTo>
                      <a:pt x="29" y="0"/>
                    </a:moveTo>
                    <a:lnTo>
                      <a:pt x="23" y="57"/>
                    </a:lnTo>
                    <a:lnTo>
                      <a:pt x="19" y="107"/>
                    </a:lnTo>
                    <a:lnTo>
                      <a:pt x="20" y="153"/>
                    </a:lnTo>
                    <a:lnTo>
                      <a:pt x="27" y="201"/>
                    </a:lnTo>
                    <a:lnTo>
                      <a:pt x="2" y="202"/>
                    </a:lnTo>
                    <a:lnTo>
                      <a:pt x="0" y="151"/>
                    </a:lnTo>
                    <a:lnTo>
                      <a:pt x="0" y="108"/>
                    </a:lnTo>
                    <a:lnTo>
                      <a:pt x="1" y="66"/>
                    </a:lnTo>
                    <a:lnTo>
                      <a:pt x="4" y="18"/>
                    </a:lnTo>
                    <a:lnTo>
                      <a:pt x="29" y="0"/>
                    </a:lnTo>
                    <a:close/>
                  </a:path>
                </a:pathLst>
              </a:custGeom>
              <a:solidFill>
                <a:srgbClr val="D18C42"/>
              </a:solidFill>
              <a:ln w="9525">
                <a:noFill/>
                <a:round/>
                <a:headEnd/>
                <a:tailEnd/>
              </a:ln>
            </p:spPr>
            <p:txBody>
              <a:bodyPr/>
              <a:lstStyle/>
              <a:p>
                <a:endParaRPr lang="en-US"/>
              </a:p>
            </p:txBody>
          </p:sp>
          <p:sp>
            <p:nvSpPr>
              <p:cNvPr id="185457" name="Freeform 123"/>
              <p:cNvSpPr>
                <a:spLocks/>
              </p:cNvSpPr>
              <p:nvPr/>
            </p:nvSpPr>
            <p:spPr bwMode="auto">
              <a:xfrm>
                <a:off x="2735" y="3175"/>
                <a:ext cx="17" cy="100"/>
              </a:xfrm>
              <a:custGeom>
                <a:avLst/>
                <a:gdLst>
                  <a:gd name="T0" fmla="*/ 1 w 35"/>
                  <a:gd name="T1" fmla="*/ 0 h 200"/>
                  <a:gd name="T2" fmla="*/ 0 w 35"/>
                  <a:gd name="T3" fmla="*/ 2 h 200"/>
                  <a:gd name="T4" fmla="*/ 0 w 35"/>
                  <a:gd name="T5" fmla="*/ 3 h 200"/>
                  <a:gd name="T6" fmla="*/ 0 w 35"/>
                  <a:gd name="T7" fmla="*/ 4 h 200"/>
                  <a:gd name="T8" fmla="*/ 0 w 35"/>
                  <a:gd name="T9" fmla="*/ 6 h 200"/>
                  <a:gd name="T10" fmla="*/ 0 w 35"/>
                  <a:gd name="T11" fmla="*/ 6 h 200"/>
                  <a:gd name="T12" fmla="*/ 0 w 35"/>
                  <a:gd name="T13" fmla="*/ 5 h 200"/>
                  <a:gd name="T14" fmla="*/ 0 w 35"/>
                  <a:gd name="T15" fmla="*/ 3 h 200"/>
                  <a:gd name="T16" fmla="*/ 0 w 35"/>
                  <a:gd name="T17" fmla="*/ 2 h 200"/>
                  <a:gd name="T18" fmla="*/ 0 w 35"/>
                  <a:gd name="T19" fmla="*/ 1 h 200"/>
                  <a:gd name="T20" fmla="*/ 1 w 35"/>
                  <a:gd name="T21" fmla="*/ 0 h 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200"/>
                  <a:gd name="T35" fmla="*/ 35 w 35"/>
                  <a:gd name="T36" fmla="*/ 200 h 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200">
                    <a:moveTo>
                      <a:pt x="35" y="0"/>
                    </a:moveTo>
                    <a:lnTo>
                      <a:pt x="28" y="39"/>
                    </a:lnTo>
                    <a:lnTo>
                      <a:pt x="28" y="77"/>
                    </a:lnTo>
                    <a:lnTo>
                      <a:pt x="28" y="117"/>
                    </a:lnTo>
                    <a:lnTo>
                      <a:pt x="22" y="165"/>
                    </a:lnTo>
                    <a:lnTo>
                      <a:pt x="0" y="200"/>
                    </a:lnTo>
                    <a:lnTo>
                      <a:pt x="8" y="141"/>
                    </a:lnTo>
                    <a:lnTo>
                      <a:pt x="8" y="92"/>
                    </a:lnTo>
                    <a:lnTo>
                      <a:pt x="6" y="49"/>
                    </a:lnTo>
                    <a:lnTo>
                      <a:pt x="12" y="8"/>
                    </a:lnTo>
                    <a:lnTo>
                      <a:pt x="35" y="0"/>
                    </a:lnTo>
                    <a:close/>
                  </a:path>
                </a:pathLst>
              </a:custGeom>
              <a:solidFill>
                <a:srgbClr val="D18C42"/>
              </a:solidFill>
              <a:ln w="9525">
                <a:noFill/>
                <a:round/>
                <a:headEnd/>
                <a:tailEnd/>
              </a:ln>
            </p:spPr>
            <p:txBody>
              <a:bodyPr/>
              <a:lstStyle/>
              <a:p>
                <a:endParaRPr lang="en-US"/>
              </a:p>
            </p:txBody>
          </p:sp>
          <p:sp>
            <p:nvSpPr>
              <p:cNvPr id="185458" name="Freeform 124"/>
              <p:cNvSpPr>
                <a:spLocks/>
              </p:cNvSpPr>
              <p:nvPr/>
            </p:nvSpPr>
            <p:spPr bwMode="auto">
              <a:xfrm>
                <a:off x="3009" y="3412"/>
                <a:ext cx="204" cy="172"/>
              </a:xfrm>
              <a:custGeom>
                <a:avLst/>
                <a:gdLst>
                  <a:gd name="T0" fmla="*/ 13 w 408"/>
                  <a:gd name="T1" fmla="*/ 0 h 343"/>
                  <a:gd name="T2" fmla="*/ 13 w 408"/>
                  <a:gd name="T3" fmla="*/ 1 h 343"/>
                  <a:gd name="T4" fmla="*/ 12 w 408"/>
                  <a:gd name="T5" fmla="*/ 1 h 343"/>
                  <a:gd name="T6" fmla="*/ 12 w 408"/>
                  <a:gd name="T7" fmla="*/ 1 h 343"/>
                  <a:gd name="T8" fmla="*/ 11 w 408"/>
                  <a:gd name="T9" fmla="*/ 1 h 343"/>
                  <a:gd name="T10" fmla="*/ 11 w 408"/>
                  <a:gd name="T11" fmla="*/ 2 h 343"/>
                  <a:gd name="T12" fmla="*/ 10 w 408"/>
                  <a:gd name="T13" fmla="*/ 2 h 343"/>
                  <a:gd name="T14" fmla="*/ 10 w 408"/>
                  <a:gd name="T15" fmla="*/ 2 h 343"/>
                  <a:gd name="T16" fmla="*/ 9 w 408"/>
                  <a:gd name="T17" fmla="*/ 3 h 343"/>
                  <a:gd name="T18" fmla="*/ 9 w 408"/>
                  <a:gd name="T19" fmla="*/ 3 h 343"/>
                  <a:gd name="T20" fmla="*/ 9 w 408"/>
                  <a:gd name="T21" fmla="*/ 4 h 343"/>
                  <a:gd name="T22" fmla="*/ 8 w 408"/>
                  <a:gd name="T23" fmla="*/ 4 h 343"/>
                  <a:gd name="T24" fmla="*/ 7 w 408"/>
                  <a:gd name="T25" fmla="*/ 5 h 343"/>
                  <a:gd name="T26" fmla="*/ 7 w 408"/>
                  <a:gd name="T27" fmla="*/ 5 h 343"/>
                  <a:gd name="T28" fmla="*/ 7 w 408"/>
                  <a:gd name="T29" fmla="*/ 6 h 343"/>
                  <a:gd name="T30" fmla="*/ 7 w 408"/>
                  <a:gd name="T31" fmla="*/ 7 h 343"/>
                  <a:gd name="T32" fmla="*/ 6 w 408"/>
                  <a:gd name="T33" fmla="*/ 7 h 343"/>
                  <a:gd name="T34" fmla="*/ 6 w 408"/>
                  <a:gd name="T35" fmla="*/ 8 h 343"/>
                  <a:gd name="T36" fmla="*/ 6 w 408"/>
                  <a:gd name="T37" fmla="*/ 9 h 343"/>
                  <a:gd name="T38" fmla="*/ 6 w 408"/>
                  <a:gd name="T39" fmla="*/ 10 h 343"/>
                  <a:gd name="T40" fmla="*/ 6 w 408"/>
                  <a:gd name="T41" fmla="*/ 10 h 343"/>
                  <a:gd name="T42" fmla="*/ 5 w 408"/>
                  <a:gd name="T43" fmla="*/ 9 h 343"/>
                  <a:gd name="T44" fmla="*/ 5 w 408"/>
                  <a:gd name="T45" fmla="*/ 8 h 343"/>
                  <a:gd name="T46" fmla="*/ 3 w 408"/>
                  <a:gd name="T47" fmla="*/ 7 h 343"/>
                  <a:gd name="T48" fmla="*/ 3 w 408"/>
                  <a:gd name="T49" fmla="*/ 6 h 343"/>
                  <a:gd name="T50" fmla="*/ 2 w 408"/>
                  <a:gd name="T51" fmla="*/ 5 h 343"/>
                  <a:gd name="T52" fmla="*/ 2 w 408"/>
                  <a:gd name="T53" fmla="*/ 3 h 343"/>
                  <a:gd name="T54" fmla="*/ 1 w 408"/>
                  <a:gd name="T55" fmla="*/ 2 h 343"/>
                  <a:gd name="T56" fmla="*/ 0 w 408"/>
                  <a:gd name="T57" fmla="*/ 1 h 343"/>
                  <a:gd name="T58" fmla="*/ 1 w 408"/>
                  <a:gd name="T59" fmla="*/ 2 h 343"/>
                  <a:gd name="T60" fmla="*/ 1 w 408"/>
                  <a:gd name="T61" fmla="*/ 4 h 343"/>
                  <a:gd name="T62" fmla="*/ 1 w 408"/>
                  <a:gd name="T63" fmla="*/ 5 h 343"/>
                  <a:gd name="T64" fmla="*/ 2 w 408"/>
                  <a:gd name="T65" fmla="*/ 6 h 343"/>
                  <a:gd name="T66" fmla="*/ 3 w 408"/>
                  <a:gd name="T67" fmla="*/ 7 h 343"/>
                  <a:gd name="T68" fmla="*/ 3 w 408"/>
                  <a:gd name="T69" fmla="*/ 9 h 343"/>
                  <a:gd name="T70" fmla="*/ 5 w 408"/>
                  <a:gd name="T71" fmla="*/ 10 h 343"/>
                  <a:gd name="T72" fmla="*/ 6 w 408"/>
                  <a:gd name="T73" fmla="*/ 11 h 343"/>
                  <a:gd name="T74" fmla="*/ 6 w 408"/>
                  <a:gd name="T75" fmla="*/ 11 h 343"/>
                  <a:gd name="T76" fmla="*/ 6 w 408"/>
                  <a:gd name="T77" fmla="*/ 11 h 343"/>
                  <a:gd name="T78" fmla="*/ 6 w 408"/>
                  <a:gd name="T79" fmla="*/ 11 h 343"/>
                  <a:gd name="T80" fmla="*/ 6 w 408"/>
                  <a:gd name="T81" fmla="*/ 11 h 343"/>
                  <a:gd name="T82" fmla="*/ 7 w 408"/>
                  <a:gd name="T83" fmla="*/ 10 h 343"/>
                  <a:gd name="T84" fmla="*/ 7 w 408"/>
                  <a:gd name="T85" fmla="*/ 9 h 343"/>
                  <a:gd name="T86" fmla="*/ 7 w 408"/>
                  <a:gd name="T87" fmla="*/ 8 h 343"/>
                  <a:gd name="T88" fmla="*/ 8 w 408"/>
                  <a:gd name="T89" fmla="*/ 7 h 343"/>
                  <a:gd name="T90" fmla="*/ 9 w 408"/>
                  <a:gd name="T91" fmla="*/ 6 h 343"/>
                  <a:gd name="T92" fmla="*/ 9 w 408"/>
                  <a:gd name="T93" fmla="*/ 5 h 343"/>
                  <a:gd name="T94" fmla="*/ 10 w 408"/>
                  <a:gd name="T95" fmla="*/ 4 h 343"/>
                  <a:gd name="T96" fmla="*/ 11 w 408"/>
                  <a:gd name="T97" fmla="*/ 4 h 343"/>
                  <a:gd name="T98" fmla="*/ 11 w 408"/>
                  <a:gd name="T99" fmla="*/ 3 h 343"/>
                  <a:gd name="T100" fmla="*/ 12 w 408"/>
                  <a:gd name="T101" fmla="*/ 2 h 343"/>
                  <a:gd name="T102" fmla="*/ 12 w 408"/>
                  <a:gd name="T103" fmla="*/ 2 h 343"/>
                  <a:gd name="T104" fmla="*/ 13 w 408"/>
                  <a:gd name="T105" fmla="*/ 1 h 343"/>
                  <a:gd name="T106" fmla="*/ 13 w 408"/>
                  <a:gd name="T107" fmla="*/ 1 h 343"/>
                  <a:gd name="T108" fmla="*/ 13 w 408"/>
                  <a:gd name="T109" fmla="*/ 1 h 343"/>
                  <a:gd name="T110" fmla="*/ 13 w 408"/>
                  <a:gd name="T111" fmla="*/ 1 h 343"/>
                  <a:gd name="T112" fmla="*/ 13 w 408"/>
                  <a:gd name="T113" fmla="*/ 0 h 3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8"/>
                  <a:gd name="T172" fmla="*/ 0 h 343"/>
                  <a:gd name="T173" fmla="*/ 408 w 408"/>
                  <a:gd name="T174" fmla="*/ 343 h 3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8" h="343">
                    <a:moveTo>
                      <a:pt x="408" y="0"/>
                    </a:moveTo>
                    <a:lnTo>
                      <a:pt x="389" y="8"/>
                    </a:lnTo>
                    <a:lnTo>
                      <a:pt x="372" y="16"/>
                    </a:lnTo>
                    <a:lnTo>
                      <a:pt x="355" y="24"/>
                    </a:lnTo>
                    <a:lnTo>
                      <a:pt x="339" y="32"/>
                    </a:lnTo>
                    <a:lnTo>
                      <a:pt x="324" y="41"/>
                    </a:lnTo>
                    <a:lnTo>
                      <a:pt x="309" y="51"/>
                    </a:lnTo>
                    <a:lnTo>
                      <a:pt x="295" y="61"/>
                    </a:lnTo>
                    <a:lnTo>
                      <a:pt x="282" y="73"/>
                    </a:lnTo>
                    <a:lnTo>
                      <a:pt x="269" y="85"/>
                    </a:lnTo>
                    <a:lnTo>
                      <a:pt x="258" y="99"/>
                    </a:lnTo>
                    <a:lnTo>
                      <a:pt x="248" y="115"/>
                    </a:lnTo>
                    <a:lnTo>
                      <a:pt x="237" y="131"/>
                    </a:lnTo>
                    <a:lnTo>
                      <a:pt x="227" y="151"/>
                    </a:lnTo>
                    <a:lnTo>
                      <a:pt x="218" y="172"/>
                    </a:lnTo>
                    <a:lnTo>
                      <a:pt x="210" y="193"/>
                    </a:lnTo>
                    <a:lnTo>
                      <a:pt x="201" y="219"/>
                    </a:lnTo>
                    <a:lnTo>
                      <a:pt x="195" y="245"/>
                    </a:lnTo>
                    <a:lnTo>
                      <a:pt x="189" y="268"/>
                    </a:lnTo>
                    <a:lnTo>
                      <a:pt x="185" y="291"/>
                    </a:lnTo>
                    <a:lnTo>
                      <a:pt x="183" y="314"/>
                    </a:lnTo>
                    <a:lnTo>
                      <a:pt x="159" y="280"/>
                    </a:lnTo>
                    <a:lnTo>
                      <a:pt x="133" y="243"/>
                    </a:lnTo>
                    <a:lnTo>
                      <a:pt x="108" y="207"/>
                    </a:lnTo>
                    <a:lnTo>
                      <a:pt x="83" y="169"/>
                    </a:lnTo>
                    <a:lnTo>
                      <a:pt x="59" y="131"/>
                    </a:lnTo>
                    <a:lnTo>
                      <a:pt x="36" y="92"/>
                    </a:lnTo>
                    <a:lnTo>
                      <a:pt x="16" y="53"/>
                    </a:lnTo>
                    <a:lnTo>
                      <a:pt x="0" y="14"/>
                    </a:lnTo>
                    <a:lnTo>
                      <a:pt x="4" y="56"/>
                    </a:lnTo>
                    <a:lnTo>
                      <a:pt x="15" y="98"/>
                    </a:lnTo>
                    <a:lnTo>
                      <a:pt x="31" y="139"/>
                    </a:lnTo>
                    <a:lnTo>
                      <a:pt x="52" y="179"/>
                    </a:lnTo>
                    <a:lnTo>
                      <a:pt x="77" y="218"/>
                    </a:lnTo>
                    <a:lnTo>
                      <a:pt x="106" y="257"/>
                    </a:lnTo>
                    <a:lnTo>
                      <a:pt x="139" y="295"/>
                    </a:lnTo>
                    <a:lnTo>
                      <a:pt x="176" y="332"/>
                    </a:lnTo>
                    <a:lnTo>
                      <a:pt x="187" y="339"/>
                    </a:lnTo>
                    <a:lnTo>
                      <a:pt x="195" y="343"/>
                    </a:lnTo>
                    <a:lnTo>
                      <a:pt x="200" y="343"/>
                    </a:lnTo>
                    <a:lnTo>
                      <a:pt x="205" y="340"/>
                    </a:lnTo>
                    <a:lnTo>
                      <a:pt x="213" y="308"/>
                    </a:lnTo>
                    <a:lnTo>
                      <a:pt x="223" y="275"/>
                    </a:lnTo>
                    <a:lnTo>
                      <a:pt x="236" y="244"/>
                    </a:lnTo>
                    <a:lnTo>
                      <a:pt x="252" y="213"/>
                    </a:lnTo>
                    <a:lnTo>
                      <a:pt x="268" y="183"/>
                    </a:lnTo>
                    <a:lnTo>
                      <a:pt x="287" y="155"/>
                    </a:lnTo>
                    <a:lnTo>
                      <a:pt x="304" y="128"/>
                    </a:lnTo>
                    <a:lnTo>
                      <a:pt x="322" y="104"/>
                    </a:lnTo>
                    <a:lnTo>
                      <a:pt x="341" y="81"/>
                    </a:lnTo>
                    <a:lnTo>
                      <a:pt x="357" y="60"/>
                    </a:lnTo>
                    <a:lnTo>
                      <a:pt x="372" y="41"/>
                    </a:lnTo>
                    <a:lnTo>
                      <a:pt x="386" y="27"/>
                    </a:lnTo>
                    <a:lnTo>
                      <a:pt x="396" y="15"/>
                    </a:lnTo>
                    <a:lnTo>
                      <a:pt x="403" y="6"/>
                    </a:lnTo>
                    <a:lnTo>
                      <a:pt x="408" y="1"/>
                    </a:lnTo>
                    <a:lnTo>
                      <a:pt x="408" y="0"/>
                    </a:lnTo>
                    <a:close/>
                  </a:path>
                </a:pathLst>
              </a:custGeom>
              <a:solidFill>
                <a:srgbClr val="66FF7C"/>
              </a:solidFill>
              <a:ln w="9525">
                <a:noFill/>
                <a:round/>
                <a:headEnd/>
                <a:tailEnd/>
              </a:ln>
            </p:spPr>
            <p:txBody>
              <a:bodyPr/>
              <a:lstStyle/>
              <a:p>
                <a:endParaRPr lang="en-US"/>
              </a:p>
            </p:txBody>
          </p:sp>
        </p:grpSp>
        <p:sp>
          <p:nvSpPr>
            <p:cNvPr id="185428" name="Text Box 125"/>
            <p:cNvSpPr txBox="1">
              <a:spLocks noChangeArrowheads="1"/>
            </p:cNvSpPr>
            <p:nvPr/>
          </p:nvSpPr>
          <p:spPr bwMode="auto">
            <a:xfrm rot="189621">
              <a:off x="1406" y="1796"/>
              <a:ext cx="456" cy="291"/>
            </a:xfrm>
            <a:prstGeom prst="rect">
              <a:avLst/>
            </a:prstGeom>
            <a:noFill/>
            <a:ln w="9525">
              <a:noFill/>
              <a:miter lim="800000"/>
              <a:headEnd/>
              <a:tailEnd/>
            </a:ln>
          </p:spPr>
          <p:txBody>
            <a:bodyPr wrap="none">
              <a:spAutoFit/>
            </a:bodyPr>
            <a:lstStyle/>
            <a:p>
              <a:pPr algn="ctr"/>
              <a:r>
                <a:rPr lang="en-US" sz="1200" b="1">
                  <a:solidFill>
                    <a:srgbClr val="675E47"/>
                  </a:solidFill>
                </a:rPr>
                <a:t>Qantas</a:t>
              </a:r>
            </a:p>
            <a:p>
              <a:pPr algn="ctr"/>
              <a:r>
                <a:rPr lang="en-US" sz="1200" b="1">
                  <a:solidFill>
                    <a:srgbClr val="675E47"/>
                  </a:solidFill>
                </a:rPr>
                <a:t>Specials</a:t>
              </a:r>
            </a:p>
          </p:txBody>
        </p:sp>
      </p:grpSp>
      <p:grpSp>
        <p:nvGrpSpPr>
          <p:cNvPr id="10" name="Group 193"/>
          <p:cNvGrpSpPr>
            <a:grpSpLocks/>
          </p:cNvGrpSpPr>
          <p:nvPr/>
        </p:nvGrpSpPr>
        <p:grpSpPr bwMode="auto">
          <a:xfrm>
            <a:off x="5940425" y="4581525"/>
            <a:ext cx="1222375" cy="1230313"/>
            <a:chOff x="4106" y="3339"/>
            <a:chExt cx="770" cy="775"/>
          </a:xfrm>
        </p:grpSpPr>
        <p:grpSp>
          <p:nvGrpSpPr>
            <p:cNvPr id="185396" name="Group 127"/>
            <p:cNvGrpSpPr>
              <a:grpSpLocks/>
            </p:cNvGrpSpPr>
            <p:nvPr/>
          </p:nvGrpSpPr>
          <p:grpSpPr bwMode="auto">
            <a:xfrm>
              <a:off x="4106" y="3339"/>
              <a:ext cx="770" cy="775"/>
              <a:chOff x="567" y="2160"/>
              <a:chExt cx="907" cy="905"/>
            </a:xfrm>
          </p:grpSpPr>
          <p:sp>
            <p:nvSpPr>
              <p:cNvPr id="185398" name="AutoShape 128"/>
              <p:cNvSpPr>
                <a:spLocks noChangeAspect="1" noChangeArrowheads="1" noTextEdit="1"/>
              </p:cNvSpPr>
              <p:nvPr/>
            </p:nvSpPr>
            <p:spPr bwMode="auto">
              <a:xfrm>
                <a:off x="567" y="2160"/>
                <a:ext cx="907" cy="905"/>
              </a:xfrm>
              <a:prstGeom prst="rect">
                <a:avLst/>
              </a:prstGeom>
              <a:noFill/>
              <a:ln w="9525">
                <a:noFill/>
                <a:miter lim="800000"/>
                <a:headEnd/>
                <a:tailEnd/>
              </a:ln>
            </p:spPr>
            <p:txBody>
              <a:bodyPr tIns="10800"/>
              <a:lstStyle/>
              <a:p>
                <a:endParaRPr lang="en-US"/>
              </a:p>
            </p:txBody>
          </p:sp>
          <p:sp>
            <p:nvSpPr>
              <p:cNvPr id="185399" name="Freeform 129"/>
              <p:cNvSpPr>
                <a:spLocks/>
              </p:cNvSpPr>
              <p:nvPr/>
            </p:nvSpPr>
            <p:spPr bwMode="auto">
              <a:xfrm>
                <a:off x="567" y="2843"/>
                <a:ext cx="907" cy="222"/>
              </a:xfrm>
              <a:custGeom>
                <a:avLst/>
                <a:gdLst>
                  <a:gd name="T0" fmla="*/ 9 w 2721"/>
                  <a:gd name="T1" fmla="*/ 2 h 665"/>
                  <a:gd name="T2" fmla="*/ 8 w 2721"/>
                  <a:gd name="T3" fmla="*/ 3 h 665"/>
                  <a:gd name="T4" fmla="*/ 8 w 2721"/>
                  <a:gd name="T5" fmla="*/ 3 h 665"/>
                  <a:gd name="T6" fmla="*/ 7 w 2721"/>
                  <a:gd name="T7" fmla="*/ 3 h 665"/>
                  <a:gd name="T8" fmla="*/ 6 w 2721"/>
                  <a:gd name="T9" fmla="*/ 3 h 665"/>
                  <a:gd name="T10" fmla="*/ 5 w 2721"/>
                  <a:gd name="T11" fmla="*/ 3 h 665"/>
                  <a:gd name="T12" fmla="*/ 5 w 2721"/>
                  <a:gd name="T13" fmla="*/ 3 h 665"/>
                  <a:gd name="T14" fmla="*/ 4 w 2721"/>
                  <a:gd name="T15" fmla="*/ 3 h 665"/>
                  <a:gd name="T16" fmla="*/ 3 w 2721"/>
                  <a:gd name="T17" fmla="*/ 3 h 665"/>
                  <a:gd name="T18" fmla="*/ 3 w 2721"/>
                  <a:gd name="T19" fmla="*/ 3 h 665"/>
                  <a:gd name="T20" fmla="*/ 2 w 2721"/>
                  <a:gd name="T21" fmla="*/ 2 h 665"/>
                  <a:gd name="T22" fmla="*/ 2 w 2721"/>
                  <a:gd name="T23" fmla="*/ 2 h 665"/>
                  <a:gd name="T24" fmla="*/ 1 w 2721"/>
                  <a:gd name="T25" fmla="*/ 2 h 665"/>
                  <a:gd name="T26" fmla="*/ 0 w 2721"/>
                  <a:gd name="T27" fmla="*/ 2 h 665"/>
                  <a:gd name="T28" fmla="*/ 0 w 2721"/>
                  <a:gd name="T29" fmla="*/ 2 h 665"/>
                  <a:gd name="T30" fmla="*/ 0 w 2721"/>
                  <a:gd name="T31" fmla="*/ 1 h 665"/>
                  <a:gd name="T32" fmla="*/ 0 w 2721"/>
                  <a:gd name="T33" fmla="*/ 1 h 665"/>
                  <a:gd name="T34" fmla="*/ 0 w 2721"/>
                  <a:gd name="T35" fmla="*/ 1 h 665"/>
                  <a:gd name="T36" fmla="*/ 1 w 2721"/>
                  <a:gd name="T37" fmla="*/ 1 h 665"/>
                  <a:gd name="T38" fmla="*/ 2 w 2721"/>
                  <a:gd name="T39" fmla="*/ 0 h 665"/>
                  <a:gd name="T40" fmla="*/ 2 w 2721"/>
                  <a:gd name="T41" fmla="*/ 0 h 665"/>
                  <a:gd name="T42" fmla="*/ 3 w 2721"/>
                  <a:gd name="T43" fmla="*/ 0 h 665"/>
                  <a:gd name="T44" fmla="*/ 4 w 2721"/>
                  <a:gd name="T45" fmla="*/ 0 h 665"/>
                  <a:gd name="T46" fmla="*/ 4 w 2721"/>
                  <a:gd name="T47" fmla="*/ 0 h 665"/>
                  <a:gd name="T48" fmla="*/ 5 w 2721"/>
                  <a:gd name="T49" fmla="*/ 0 h 665"/>
                  <a:gd name="T50" fmla="*/ 5 w 2721"/>
                  <a:gd name="T51" fmla="*/ 0 h 665"/>
                  <a:gd name="T52" fmla="*/ 6 w 2721"/>
                  <a:gd name="T53" fmla="*/ 0 h 665"/>
                  <a:gd name="T54" fmla="*/ 6 w 2721"/>
                  <a:gd name="T55" fmla="*/ 0 h 665"/>
                  <a:gd name="T56" fmla="*/ 7 w 2721"/>
                  <a:gd name="T57" fmla="*/ 0 h 665"/>
                  <a:gd name="T58" fmla="*/ 8 w 2721"/>
                  <a:gd name="T59" fmla="*/ 0 h 665"/>
                  <a:gd name="T60" fmla="*/ 8 w 2721"/>
                  <a:gd name="T61" fmla="*/ 0 h 665"/>
                  <a:gd name="T62" fmla="*/ 9 w 2721"/>
                  <a:gd name="T63" fmla="*/ 0 h 665"/>
                  <a:gd name="T64" fmla="*/ 9 w 2721"/>
                  <a:gd name="T65" fmla="*/ 0 h 665"/>
                  <a:gd name="T66" fmla="*/ 10 w 2721"/>
                  <a:gd name="T67" fmla="*/ 1 h 665"/>
                  <a:gd name="T68" fmla="*/ 11 w 2721"/>
                  <a:gd name="T69" fmla="*/ 1 h 665"/>
                  <a:gd name="T70" fmla="*/ 11 w 2721"/>
                  <a:gd name="T71" fmla="*/ 1 h 665"/>
                  <a:gd name="T72" fmla="*/ 11 w 2721"/>
                  <a:gd name="T73" fmla="*/ 1 h 665"/>
                  <a:gd name="T74" fmla="*/ 11 w 2721"/>
                  <a:gd name="T75" fmla="*/ 1 h 665"/>
                  <a:gd name="T76" fmla="*/ 11 w 2721"/>
                  <a:gd name="T77" fmla="*/ 2 h 665"/>
                  <a:gd name="T78" fmla="*/ 11 w 2721"/>
                  <a:gd name="T79" fmla="*/ 2 h 665"/>
                  <a:gd name="T80" fmla="*/ 10 w 2721"/>
                  <a:gd name="T81" fmla="*/ 2 h 665"/>
                  <a:gd name="T82" fmla="*/ 10 w 2721"/>
                  <a:gd name="T83" fmla="*/ 2 h 665"/>
                  <a:gd name="T84" fmla="*/ 9 w 2721"/>
                  <a:gd name="T85" fmla="*/ 2 h 66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21"/>
                  <a:gd name="T130" fmla="*/ 0 h 665"/>
                  <a:gd name="T131" fmla="*/ 2721 w 2721"/>
                  <a:gd name="T132" fmla="*/ 665 h 66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21" h="665">
                    <a:moveTo>
                      <a:pt x="2228" y="589"/>
                    </a:moveTo>
                    <a:lnTo>
                      <a:pt x="2182" y="597"/>
                    </a:lnTo>
                    <a:lnTo>
                      <a:pt x="2136" y="606"/>
                    </a:lnTo>
                    <a:lnTo>
                      <a:pt x="2088" y="614"/>
                    </a:lnTo>
                    <a:lnTo>
                      <a:pt x="2038" y="621"/>
                    </a:lnTo>
                    <a:lnTo>
                      <a:pt x="1988" y="628"/>
                    </a:lnTo>
                    <a:lnTo>
                      <a:pt x="1936" y="633"/>
                    </a:lnTo>
                    <a:lnTo>
                      <a:pt x="1883" y="639"/>
                    </a:lnTo>
                    <a:lnTo>
                      <a:pt x="1829" y="644"/>
                    </a:lnTo>
                    <a:lnTo>
                      <a:pt x="1774" y="650"/>
                    </a:lnTo>
                    <a:lnTo>
                      <a:pt x="1718" y="654"/>
                    </a:lnTo>
                    <a:lnTo>
                      <a:pt x="1660" y="657"/>
                    </a:lnTo>
                    <a:lnTo>
                      <a:pt x="1601" y="659"/>
                    </a:lnTo>
                    <a:lnTo>
                      <a:pt x="1542" y="662"/>
                    </a:lnTo>
                    <a:lnTo>
                      <a:pt x="1483" y="664"/>
                    </a:lnTo>
                    <a:lnTo>
                      <a:pt x="1423" y="665"/>
                    </a:lnTo>
                    <a:lnTo>
                      <a:pt x="1361" y="665"/>
                    </a:lnTo>
                    <a:lnTo>
                      <a:pt x="1305" y="665"/>
                    </a:lnTo>
                    <a:lnTo>
                      <a:pt x="1250" y="664"/>
                    </a:lnTo>
                    <a:lnTo>
                      <a:pt x="1195" y="662"/>
                    </a:lnTo>
                    <a:lnTo>
                      <a:pt x="1140" y="661"/>
                    </a:lnTo>
                    <a:lnTo>
                      <a:pt x="1087" y="658"/>
                    </a:lnTo>
                    <a:lnTo>
                      <a:pt x="1035" y="655"/>
                    </a:lnTo>
                    <a:lnTo>
                      <a:pt x="983" y="653"/>
                    </a:lnTo>
                    <a:lnTo>
                      <a:pt x="931" y="648"/>
                    </a:lnTo>
                    <a:lnTo>
                      <a:pt x="881" y="644"/>
                    </a:lnTo>
                    <a:lnTo>
                      <a:pt x="832" y="639"/>
                    </a:lnTo>
                    <a:lnTo>
                      <a:pt x="783" y="635"/>
                    </a:lnTo>
                    <a:lnTo>
                      <a:pt x="736" y="628"/>
                    </a:lnTo>
                    <a:lnTo>
                      <a:pt x="690" y="622"/>
                    </a:lnTo>
                    <a:lnTo>
                      <a:pt x="644" y="615"/>
                    </a:lnTo>
                    <a:lnTo>
                      <a:pt x="600" y="608"/>
                    </a:lnTo>
                    <a:lnTo>
                      <a:pt x="558" y="601"/>
                    </a:lnTo>
                    <a:lnTo>
                      <a:pt x="496" y="589"/>
                    </a:lnTo>
                    <a:lnTo>
                      <a:pt x="437" y="577"/>
                    </a:lnTo>
                    <a:lnTo>
                      <a:pt x="381" y="564"/>
                    </a:lnTo>
                    <a:lnTo>
                      <a:pt x="328" y="549"/>
                    </a:lnTo>
                    <a:lnTo>
                      <a:pt x="278" y="534"/>
                    </a:lnTo>
                    <a:lnTo>
                      <a:pt x="233" y="519"/>
                    </a:lnTo>
                    <a:lnTo>
                      <a:pt x="191" y="502"/>
                    </a:lnTo>
                    <a:lnTo>
                      <a:pt x="152" y="485"/>
                    </a:lnTo>
                    <a:lnTo>
                      <a:pt x="118" y="469"/>
                    </a:lnTo>
                    <a:lnTo>
                      <a:pt x="88" y="449"/>
                    </a:lnTo>
                    <a:lnTo>
                      <a:pt x="62" y="431"/>
                    </a:lnTo>
                    <a:lnTo>
                      <a:pt x="40" y="412"/>
                    </a:lnTo>
                    <a:lnTo>
                      <a:pt x="22" y="393"/>
                    </a:lnTo>
                    <a:lnTo>
                      <a:pt x="10" y="373"/>
                    </a:lnTo>
                    <a:lnTo>
                      <a:pt x="3" y="354"/>
                    </a:lnTo>
                    <a:lnTo>
                      <a:pt x="0" y="333"/>
                    </a:lnTo>
                    <a:lnTo>
                      <a:pt x="4" y="310"/>
                    </a:lnTo>
                    <a:lnTo>
                      <a:pt x="14" y="286"/>
                    </a:lnTo>
                    <a:lnTo>
                      <a:pt x="30" y="263"/>
                    </a:lnTo>
                    <a:lnTo>
                      <a:pt x="53" y="241"/>
                    </a:lnTo>
                    <a:lnTo>
                      <a:pt x="82" y="219"/>
                    </a:lnTo>
                    <a:lnTo>
                      <a:pt x="117" y="198"/>
                    </a:lnTo>
                    <a:lnTo>
                      <a:pt x="156" y="179"/>
                    </a:lnTo>
                    <a:lnTo>
                      <a:pt x="203" y="159"/>
                    </a:lnTo>
                    <a:lnTo>
                      <a:pt x="252" y="140"/>
                    </a:lnTo>
                    <a:lnTo>
                      <a:pt x="308" y="122"/>
                    </a:lnTo>
                    <a:lnTo>
                      <a:pt x="369" y="105"/>
                    </a:lnTo>
                    <a:lnTo>
                      <a:pt x="433" y="90"/>
                    </a:lnTo>
                    <a:lnTo>
                      <a:pt x="502" y="76"/>
                    </a:lnTo>
                    <a:lnTo>
                      <a:pt x="573" y="63"/>
                    </a:lnTo>
                    <a:lnTo>
                      <a:pt x="650" y="50"/>
                    </a:lnTo>
                    <a:lnTo>
                      <a:pt x="729" y="39"/>
                    </a:lnTo>
                    <a:lnTo>
                      <a:pt x="765" y="35"/>
                    </a:lnTo>
                    <a:lnTo>
                      <a:pt x="802" y="31"/>
                    </a:lnTo>
                    <a:lnTo>
                      <a:pt x="838" y="27"/>
                    </a:lnTo>
                    <a:lnTo>
                      <a:pt x="876" y="23"/>
                    </a:lnTo>
                    <a:lnTo>
                      <a:pt x="913" y="20"/>
                    </a:lnTo>
                    <a:lnTo>
                      <a:pt x="951" y="16"/>
                    </a:lnTo>
                    <a:lnTo>
                      <a:pt x="991" y="13"/>
                    </a:lnTo>
                    <a:lnTo>
                      <a:pt x="1031" y="10"/>
                    </a:lnTo>
                    <a:lnTo>
                      <a:pt x="1071" y="9"/>
                    </a:lnTo>
                    <a:lnTo>
                      <a:pt x="1110" y="6"/>
                    </a:lnTo>
                    <a:lnTo>
                      <a:pt x="1151" y="5"/>
                    </a:lnTo>
                    <a:lnTo>
                      <a:pt x="1193" y="3"/>
                    </a:lnTo>
                    <a:lnTo>
                      <a:pt x="1234" y="2"/>
                    </a:lnTo>
                    <a:lnTo>
                      <a:pt x="1276" y="0"/>
                    </a:lnTo>
                    <a:lnTo>
                      <a:pt x="1319" y="0"/>
                    </a:lnTo>
                    <a:lnTo>
                      <a:pt x="1361" y="0"/>
                    </a:lnTo>
                    <a:lnTo>
                      <a:pt x="1419" y="0"/>
                    </a:lnTo>
                    <a:lnTo>
                      <a:pt x="1476" y="2"/>
                    </a:lnTo>
                    <a:lnTo>
                      <a:pt x="1533" y="3"/>
                    </a:lnTo>
                    <a:lnTo>
                      <a:pt x="1589" y="5"/>
                    </a:lnTo>
                    <a:lnTo>
                      <a:pt x="1644" y="7"/>
                    </a:lnTo>
                    <a:lnTo>
                      <a:pt x="1698" y="11"/>
                    </a:lnTo>
                    <a:lnTo>
                      <a:pt x="1752" y="14"/>
                    </a:lnTo>
                    <a:lnTo>
                      <a:pt x="1804" y="18"/>
                    </a:lnTo>
                    <a:lnTo>
                      <a:pt x="1856" y="24"/>
                    </a:lnTo>
                    <a:lnTo>
                      <a:pt x="1907" y="29"/>
                    </a:lnTo>
                    <a:lnTo>
                      <a:pt x="1956" y="35"/>
                    </a:lnTo>
                    <a:lnTo>
                      <a:pt x="2004" y="40"/>
                    </a:lnTo>
                    <a:lnTo>
                      <a:pt x="2052" y="47"/>
                    </a:lnTo>
                    <a:lnTo>
                      <a:pt x="2097" y="54"/>
                    </a:lnTo>
                    <a:lnTo>
                      <a:pt x="2143" y="61"/>
                    </a:lnTo>
                    <a:lnTo>
                      <a:pt x="2186" y="69"/>
                    </a:lnTo>
                    <a:lnTo>
                      <a:pt x="2245" y="82"/>
                    </a:lnTo>
                    <a:lnTo>
                      <a:pt x="2303" y="94"/>
                    </a:lnTo>
                    <a:lnTo>
                      <a:pt x="2356" y="107"/>
                    </a:lnTo>
                    <a:lnTo>
                      <a:pt x="2407" y="121"/>
                    </a:lnTo>
                    <a:lnTo>
                      <a:pt x="2454" y="136"/>
                    </a:lnTo>
                    <a:lnTo>
                      <a:pt x="2499" y="151"/>
                    </a:lnTo>
                    <a:lnTo>
                      <a:pt x="2539" y="168"/>
                    </a:lnTo>
                    <a:lnTo>
                      <a:pt x="2576" y="184"/>
                    </a:lnTo>
                    <a:lnTo>
                      <a:pt x="2609" y="201"/>
                    </a:lnTo>
                    <a:lnTo>
                      <a:pt x="2637" y="219"/>
                    </a:lnTo>
                    <a:lnTo>
                      <a:pt x="2662" y="237"/>
                    </a:lnTo>
                    <a:lnTo>
                      <a:pt x="2683" y="255"/>
                    </a:lnTo>
                    <a:lnTo>
                      <a:pt x="2699" y="274"/>
                    </a:lnTo>
                    <a:lnTo>
                      <a:pt x="2711" y="293"/>
                    </a:lnTo>
                    <a:lnTo>
                      <a:pt x="2718" y="313"/>
                    </a:lnTo>
                    <a:lnTo>
                      <a:pt x="2721" y="333"/>
                    </a:lnTo>
                    <a:lnTo>
                      <a:pt x="2718" y="353"/>
                    </a:lnTo>
                    <a:lnTo>
                      <a:pt x="2713" y="371"/>
                    </a:lnTo>
                    <a:lnTo>
                      <a:pt x="2702" y="390"/>
                    </a:lnTo>
                    <a:lnTo>
                      <a:pt x="2687" y="408"/>
                    </a:lnTo>
                    <a:lnTo>
                      <a:pt x="2668" y="426"/>
                    </a:lnTo>
                    <a:lnTo>
                      <a:pt x="2644" y="443"/>
                    </a:lnTo>
                    <a:lnTo>
                      <a:pt x="2618" y="461"/>
                    </a:lnTo>
                    <a:lnTo>
                      <a:pt x="2588" y="477"/>
                    </a:lnTo>
                    <a:lnTo>
                      <a:pt x="2554" y="492"/>
                    </a:lnTo>
                    <a:lnTo>
                      <a:pt x="2517" y="509"/>
                    </a:lnTo>
                    <a:lnTo>
                      <a:pt x="2476" y="523"/>
                    </a:lnTo>
                    <a:lnTo>
                      <a:pt x="2432" y="538"/>
                    </a:lnTo>
                    <a:lnTo>
                      <a:pt x="2385" y="552"/>
                    </a:lnTo>
                    <a:lnTo>
                      <a:pt x="2336" y="564"/>
                    </a:lnTo>
                    <a:lnTo>
                      <a:pt x="2282" y="577"/>
                    </a:lnTo>
                    <a:lnTo>
                      <a:pt x="2228" y="589"/>
                    </a:lnTo>
                    <a:close/>
                  </a:path>
                </a:pathLst>
              </a:custGeom>
              <a:solidFill>
                <a:srgbClr val="C1EF82"/>
              </a:solidFill>
              <a:ln w="9525">
                <a:noFill/>
                <a:round/>
                <a:headEnd/>
                <a:tailEnd/>
              </a:ln>
            </p:spPr>
            <p:txBody>
              <a:bodyPr tIns="10800"/>
              <a:lstStyle/>
              <a:p>
                <a:endParaRPr lang="en-US"/>
              </a:p>
            </p:txBody>
          </p:sp>
          <p:sp>
            <p:nvSpPr>
              <p:cNvPr id="185400" name="Freeform 130"/>
              <p:cNvSpPr>
                <a:spLocks/>
              </p:cNvSpPr>
              <p:nvPr/>
            </p:nvSpPr>
            <p:spPr bwMode="auto">
              <a:xfrm>
                <a:off x="945" y="2161"/>
                <a:ext cx="125" cy="795"/>
              </a:xfrm>
              <a:custGeom>
                <a:avLst/>
                <a:gdLst>
                  <a:gd name="T0" fmla="*/ 1 w 374"/>
                  <a:gd name="T1" fmla="*/ 10 h 2385"/>
                  <a:gd name="T2" fmla="*/ 0 w 374"/>
                  <a:gd name="T3" fmla="*/ 10 h 2385"/>
                  <a:gd name="T4" fmla="*/ 0 w 374"/>
                  <a:gd name="T5" fmla="*/ 0 h 2385"/>
                  <a:gd name="T6" fmla="*/ 0 w 374"/>
                  <a:gd name="T7" fmla="*/ 0 h 2385"/>
                  <a:gd name="T8" fmla="*/ 1 w 374"/>
                  <a:gd name="T9" fmla="*/ 0 h 2385"/>
                  <a:gd name="T10" fmla="*/ 2 w 374"/>
                  <a:gd name="T11" fmla="*/ 10 h 2385"/>
                  <a:gd name="T12" fmla="*/ 1 w 374"/>
                  <a:gd name="T13" fmla="*/ 10 h 2385"/>
                  <a:gd name="T14" fmla="*/ 0 60000 65536"/>
                  <a:gd name="T15" fmla="*/ 0 60000 65536"/>
                  <a:gd name="T16" fmla="*/ 0 60000 65536"/>
                  <a:gd name="T17" fmla="*/ 0 60000 65536"/>
                  <a:gd name="T18" fmla="*/ 0 60000 65536"/>
                  <a:gd name="T19" fmla="*/ 0 60000 65536"/>
                  <a:gd name="T20" fmla="*/ 0 60000 65536"/>
                  <a:gd name="T21" fmla="*/ 0 w 374"/>
                  <a:gd name="T22" fmla="*/ 0 h 2385"/>
                  <a:gd name="T23" fmla="*/ 374 w 374"/>
                  <a:gd name="T24" fmla="*/ 2385 h 23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 h="2385">
                    <a:moveTo>
                      <a:pt x="189" y="2385"/>
                    </a:moveTo>
                    <a:lnTo>
                      <a:pt x="89" y="2356"/>
                    </a:lnTo>
                    <a:lnTo>
                      <a:pt x="0" y="75"/>
                    </a:lnTo>
                    <a:lnTo>
                      <a:pt x="89" y="8"/>
                    </a:lnTo>
                    <a:lnTo>
                      <a:pt x="276" y="0"/>
                    </a:lnTo>
                    <a:lnTo>
                      <a:pt x="374" y="2377"/>
                    </a:lnTo>
                    <a:lnTo>
                      <a:pt x="189" y="2385"/>
                    </a:lnTo>
                    <a:close/>
                  </a:path>
                </a:pathLst>
              </a:custGeom>
              <a:solidFill>
                <a:srgbClr val="7F2600"/>
              </a:solidFill>
              <a:ln w="9525">
                <a:noFill/>
                <a:round/>
                <a:headEnd/>
                <a:tailEnd/>
              </a:ln>
            </p:spPr>
            <p:txBody>
              <a:bodyPr tIns="10800"/>
              <a:lstStyle/>
              <a:p>
                <a:endParaRPr lang="en-US"/>
              </a:p>
            </p:txBody>
          </p:sp>
          <p:sp>
            <p:nvSpPr>
              <p:cNvPr id="185401" name="Freeform 131"/>
              <p:cNvSpPr>
                <a:spLocks/>
              </p:cNvSpPr>
              <p:nvPr/>
            </p:nvSpPr>
            <p:spPr bwMode="auto">
              <a:xfrm>
                <a:off x="975" y="2160"/>
                <a:ext cx="130" cy="796"/>
              </a:xfrm>
              <a:custGeom>
                <a:avLst/>
                <a:gdLst>
                  <a:gd name="T0" fmla="*/ 0 w 389"/>
                  <a:gd name="T1" fmla="*/ 10 h 2389"/>
                  <a:gd name="T2" fmla="*/ 0 w 389"/>
                  <a:gd name="T3" fmla="*/ 10 h 2389"/>
                  <a:gd name="T4" fmla="*/ 0 w 389"/>
                  <a:gd name="T5" fmla="*/ 0 h 2389"/>
                  <a:gd name="T6" fmla="*/ 1 w 389"/>
                  <a:gd name="T7" fmla="*/ 0 h 2389"/>
                  <a:gd name="T8" fmla="*/ 2 w 389"/>
                  <a:gd name="T9" fmla="*/ 10 h 2389"/>
                  <a:gd name="T10" fmla="*/ 0 w 389"/>
                  <a:gd name="T11" fmla="*/ 10 h 2389"/>
                  <a:gd name="T12" fmla="*/ 0 60000 65536"/>
                  <a:gd name="T13" fmla="*/ 0 60000 65536"/>
                  <a:gd name="T14" fmla="*/ 0 60000 65536"/>
                  <a:gd name="T15" fmla="*/ 0 60000 65536"/>
                  <a:gd name="T16" fmla="*/ 0 60000 65536"/>
                  <a:gd name="T17" fmla="*/ 0 60000 65536"/>
                  <a:gd name="T18" fmla="*/ 0 w 389"/>
                  <a:gd name="T19" fmla="*/ 0 h 2389"/>
                  <a:gd name="T20" fmla="*/ 389 w 389"/>
                  <a:gd name="T21" fmla="*/ 2389 h 2389"/>
                </a:gdLst>
                <a:ahLst/>
                <a:cxnLst>
                  <a:cxn ang="T12">
                    <a:pos x="T0" y="T1"/>
                  </a:cxn>
                  <a:cxn ang="T13">
                    <a:pos x="T2" y="T3"/>
                  </a:cxn>
                  <a:cxn ang="T14">
                    <a:pos x="T4" y="T5"/>
                  </a:cxn>
                  <a:cxn ang="T15">
                    <a:pos x="T6" y="T7"/>
                  </a:cxn>
                  <a:cxn ang="T16">
                    <a:pos x="T8" y="T9"/>
                  </a:cxn>
                  <a:cxn ang="T17">
                    <a:pos x="T10" y="T11"/>
                  </a:cxn>
                </a:cxnLst>
                <a:rect l="T18" t="T19" r="T20" b="T21"/>
                <a:pathLst>
                  <a:path w="389" h="2389">
                    <a:moveTo>
                      <a:pt x="103" y="2389"/>
                    </a:moveTo>
                    <a:lnTo>
                      <a:pt x="100" y="2389"/>
                    </a:lnTo>
                    <a:lnTo>
                      <a:pt x="0" y="12"/>
                    </a:lnTo>
                    <a:lnTo>
                      <a:pt x="282" y="0"/>
                    </a:lnTo>
                    <a:lnTo>
                      <a:pt x="389" y="2376"/>
                    </a:lnTo>
                    <a:lnTo>
                      <a:pt x="103" y="2389"/>
                    </a:lnTo>
                    <a:close/>
                  </a:path>
                </a:pathLst>
              </a:custGeom>
              <a:solidFill>
                <a:srgbClr val="D1B2A5"/>
              </a:solidFill>
              <a:ln w="9525">
                <a:noFill/>
                <a:round/>
                <a:headEnd/>
                <a:tailEnd/>
              </a:ln>
            </p:spPr>
            <p:txBody>
              <a:bodyPr tIns="10800"/>
              <a:lstStyle/>
              <a:p>
                <a:endParaRPr lang="en-US"/>
              </a:p>
            </p:txBody>
          </p:sp>
          <p:sp>
            <p:nvSpPr>
              <p:cNvPr id="185402" name="Freeform 132"/>
              <p:cNvSpPr>
                <a:spLocks/>
              </p:cNvSpPr>
              <p:nvPr/>
            </p:nvSpPr>
            <p:spPr bwMode="auto">
              <a:xfrm>
                <a:off x="586" y="2215"/>
                <a:ext cx="826" cy="477"/>
              </a:xfrm>
              <a:custGeom>
                <a:avLst/>
                <a:gdLst>
                  <a:gd name="T0" fmla="*/ 0 w 2480"/>
                  <a:gd name="T1" fmla="*/ 6 h 1433"/>
                  <a:gd name="T2" fmla="*/ 0 w 2480"/>
                  <a:gd name="T3" fmla="*/ 0 h 1433"/>
                  <a:gd name="T4" fmla="*/ 0 w 2480"/>
                  <a:gd name="T5" fmla="*/ 0 h 1433"/>
                  <a:gd name="T6" fmla="*/ 10 w 2480"/>
                  <a:gd name="T7" fmla="*/ 0 h 1433"/>
                  <a:gd name="T8" fmla="*/ 10 w 2480"/>
                  <a:gd name="T9" fmla="*/ 5 h 1433"/>
                  <a:gd name="T10" fmla="*/ 10 w 2480"/>
                  <a:gd name="T11" fmla="*/ 5 h 1433"/>
                  <a:gd name="T12" fmla="*/ 0 w 2480"/>
                  <a:gd name="T13" fmla="*/ 6 h 1433"/>
                  <a:gd name="T14" fmla="*/ 0 60000 65536"/>
                  <a:gd name="T15" fmla="*/ 0 60000 65536"/>
                  <a:gd name="T16" fmla="*/ 0 60000 65536"/>
                  <a:gd name="T17" fmla="*/ 0 60000 65536"/>
                  <a:gd name="T18" fmla="*/ 0 60000 65536"/>
                  <a:gd name="T19" fmla="*/ 0 60000 65536"/>
                  <a:gd name="T20" fmla="*/ 0 60000 65536"/>
                  <a:gd name="T21" fmla="*/ 0 w 2480"/>
                  <a:gd name="T22" fmla="*/ 0 h 1433"/>
                  <a:gd name="T23" fmla="*/ 2480 w 2480"/>
                  <a:gd name="T24" fmla="*/ 1433 h 14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80" h="1433">
                    <a:moveTo>
                      <a:pt x="65" y="1433"/>
                    </a:moveTo>
                    <a:lnTo>
                      <a:pt x="0" y="101"/>
                    </a:lnTo>
                    <a:lnTo>
                      <a:pt x="51" y="45"/>
                    </a:lnTo>
                    <a:lnTo>
                      <a:pt x="2372" y="0"/>
                    </a:lnTo>
                    <a:lnTo>
                      <a:pt x="2480" y="1313"/>
                    </a:lnTo>
                    <a:lnTo>
                      <a:pt x="2435" y="1331"/>
                    </a:lnTo>
                    <a:lnTo>
                      <a:pt x="65" y="1433"/>
                    </a:lnTo>
                    <a:close/>
                  </a:path>
                </a:pathLst>
              </a:custGeom>
              <a:solidFill>
                <a:srgbClr val="7F2600"/>
              </a:solidFill>
              <a:ln w="9525">
                <a:noFill/>
                <a:round/>
                <a:headEnd/>
                <a:tailEnd/>
              </a:ln>
            </p:spPr>
            <p:txBody>
              <a:bodyPr tIns="10800"/>
              <a:lstStyle/>
              <a:p>
                <a:endParaRPr lang="en-US"/>
              </a:p>
            </p:txBody>
          </p:sp>
          <p:sp>
            <p:nvSpPr>
              <p:cNvPr id="185403" name="Freeform 133"/>
              <p:cNvSpPr>
                <a:spLocks/>
              </p:cNvSpPr>
              <p:nvPr/>
            </p:nvSpPr>
            <p:spPr bwMode="auto">
              <a:xfrm>
                <a:off x="603" y="2195"/>
                <a:ext cx="809" cy="491"/>
              </a:xfrm>
              <a:custGeom>
                <a:avLst/>
                <a:gdLst>
                  <a:gd name="T0" fmla="*/ 0 w 2429"/>
                  <a:gd name="T1" fmla="*/ 6 h 1473"/>
                  <a:gd name="T2" fmla="*/ 0 w 2429"/>
                  <a:gd name="T3" fmla="*/ 0 h 1473"/>
                  <a:gd name="T4" fmla="*/ 10 w 2429"/>
                  <a:gd name="T5" fmla="*/ 0 h 1473"/>
                  <a:gd name="T6" fmla="*/ 10 w 2429"/>
                  <a:gd name="T7" fmla="*/ 6 h 1473"/>
                  <a:gd name="T8" fmla="*/ 0 w 2429"/>
                  <a:gd name="T9" fmla="*/ 6 h 1473"/>
                  <a:gd name="T10" fmla="*/ 0 60000 65536"/>
                  <a:gd name="T11" fmla="*/ 0 60000 65536"/>
                  <a:gd name="T12" fmla="*/ 0 60000 65536"/>
                  <a:gd name="T13" fmla="*/ 0 60000 65536"/>
                  <a:gd name="T14" fmla="*/ 0 60000 65536"/>
                  <a:gd name="T15" fmla="*/ 0 w 2429"/>
                  <a:gd name="T16" fmla="*/ 0 h 1473"/>
                  <a:gd name="T17" fmla="*/ 2429 w 2429"/>
                  <a:gd name="T18" fmla="*/ 1473 h 1473"/>
                </a:gdLst>
                <a:ahLst/>
                <a:cxnLst>
                  <a:cxn ang="T10">
                    <a:pos x="T0" y="T1"/>
                  </a:cxn>
                  <a:cxn ang="T11">
                    <a:pos x="T2" y="T3"/>
                  </a:cxn>
                  <a:cxn ang="T12">
                    <a:pos x="T4" y="T5"/>
                  </a:cxn>
                  <a:cxn ang="T13">
                    <a:pos x="T6" y="T7"/>
                  </a:cxn>
                  <a:cxn ang="T14">
                    <a:pos x="T8" y="T9"/>
                  </a:cxn>
                </a:cxnLst>
                <a:rect l="T15" t="T16" r="T17" b="T18"/>
                <a:pathLst>
                  <a:path w="2429" h="1473">
                    <a:moveTo>
                      <a:pt x="57" y="1473"/>
                    </a:moveTo>
                    <a:lnTo>
                      <a:pt x="0" y="103"/>
                    </a:lnTo>
                    <a:lnTo>
                      <a:pt x="2371" y="0"/>
                    </a:lnTo>
                    <a:lnTo>
                      <a:pt x="2429" y="1371"/>
                    </a:lnTo>
                    <a:lnTo>
                      <a:pt x="57" y="1473"/>
                    </a:lnTo>
                    <a:close/>
                  </a:path>
                </a:pathLst>
              </a:custGeom>
              <a:solidFill>
                <a:srgbClr val="F2CC0C"/>
              </a:solidFill>
              <a:ln w="9525">
                <a:noFill/>
                <a:round/>
                <a:headEnd/>
                <a:tailEnd/>
              </a:ln>
            </p:spPr>
            <p:txBody>
              <a:bodyPr tIns="10800"/>
              <a:lstStyle/>
              <a:p>
                <a:endParaRPr lang="en-US"/>
              </a:p>
            </p:txBody>
          </p:sp>
          <p:sp>
            <p:nvSpPr>
              <p:cNvPr id="185404" name="Freeform 134"/>
              <p:cNvSpPr>
                <a:spLocks/>
              </p:cNvSpPr>
              <p:nvPr/>
            </p:nvSpPr>
            <p:spPr bwMode="auto">
              <a:xfrm>
                <a:off x="626" y="2218"/>
                <a:ext cx="763" cy="446"/>
              </a:xfrm>
              <a:custGeom>
                <a:avLst/>
                <a:gdLst>
                  <a:gd name="T0" fmla="*/ 0 w 2289"/>
                  <a:gd name="T1" fmla="*/ 5 h 1340"/>
                  <a:gd name="T2" fmla="*/ 0 w 2289"/>
                  <a:gd name="T3" fmla="*/ 0 h 1340"/>
                  <a:gd name="T4" fmla="*/ 9 w 2289"/>
                  <a:gd name="T5" fmla="*/ 0 h 1340"/>
                  <a:gd name="T6" fmla="*/ 9 w 2289"/>
                  <a:gd name="T7" fmla="*/ 5 h 1340"/>
                  <a:gd name="T8" fmla="*/ 0 w 2289"/>
                  <a:gd name="T9" fmla="*/ 5 h 1340"/>
                  <a:gd name="T10" fmla="*/ 0 60000 65536"/>
                  <a:gd name="T11" fmla="*/ 0 60000 65536"/>
                  <a:gd name="T12" fmla="*/ 0 60000 65536"/>
                  <a:gd name="T13" fmla="*/ 0 60000 65536"/>
                  <a:gd name="T14" fmla="*/ 0 60000 65536"/>
                  <a:gd name="T15" fmla="*/ 0 w 2289"/>
                  <a:gd name="T16" fmla="*/ 0 h 1340"/>
                  <a:gd name="T17" fmla="*/ 2289 w 2289"/>
                  <a:gd name="T18" fmla="*/ 1340 h 1340"/>
                </a:gdLst>
                <a:ahLst/>
                <a:cxnLst>
                  <a:cxn ang="T10">
                    <a:pos x="T0" y="T1"/>
                  </a:cxn>
                  <a:cxn ang="T11">
                    <a:pos x="T2" y="T3"/>
                  </a:cxn>
                  <a:cxn ang="T12">
                    <a:pos x="T4" y="T5"/>
                  </a:cxn>
                  <a:cxn ang="T13">
                    <a:pos x="T6" y="T7"/>
                  </a:cxn>
                  <a:cxn ang="T14">
                    <a:pos x="T8" y="T9"/>
                  </a:cxn>
                </a:cxnLst>
                <a:rect l="T15" t="T16" r="T17" b="T18"/>
                <a:pathLst>
                  <a:path w="2289" h="1340">
                    <a:moveTo>
                      <a:pt x="52" y="1340"/>
                    </a:moveTo>
                    <a:lnTo>
                      <a:pt x="0" y="96"/>
                    </a:lnTo>
                    <a:lnTo>
                      <a:pt x="2237" y="0"/>
                    </a:lnTo>
                    <a:lnTo>
                      <a:pt x="2289" y="1245"/>
                    </a:lnTo>
                    <a:lnTo>
                      <a:pt x="52" y="1340"/>
                    </a:lnTo>
                    <a:close/>
                  </a:path>
                </a:pathLst>
              </a:custGeom>
              <a:solidFill>
                <a:srgbClr val="0035FF"/>
              </a:solidFill>
              <a:ln w="9525">
                <a:noFill/>
                <a:round/>
                <a:headEnd/>
                <a:tailEnd/>
              </a:ln>
            </p:spPr>
            <p:txBody>
              <a:bodyPr tIns="10800"/>
              <a:lstStyle/>
              <a:p>
                <a:endParaRPr lang="en-US"/>
              </a:p>
            </p:txBody>
          </p:sp>
          <p:sp>
            <p:nvSpPr>
              <p:cNvPr id="185405" name="Freeform 135"/>
              <p:cNvSpPr>
                <a:spLocks/>
              </p:cNvSpPr>
              <p:nvPr/>
            </p:nvSpPr>
            <p:spPr bwMode="auto">
              <a:xfrm>
                <a:off x="649" y="2239"/>
                <a:ext cx="717" cy="405"/>
              </a:xfrm>
              <a:custGeom>
                <a:avLst/>
                <a:gdLst>
                  <a:gd name="T0" fmla="*/ 0 w 2149"/>
                  <a:gd name="T1" fmla="*/ 5 h 1215"/>
                  <a:gd name="T2" fmla="*/ 0 w 2149"/>
                  <a:gd name="T3" fmla="*/ 0 h 1215"/>
                  <a:gd name="T4" fmla="*/ 9 w 2149"/>
                  <a:gd name="T5" fmla="*/ 0 h 1215"/>
                  <a:gd name="T6" fmla="*/ 9 w 2149"/>
                  <a:gd name="T7" fmla="*/ 5 h 1215"/>
                  <a:gd name="T8" fmla="*/ 0 w 2149"/>
                  <a:gd name="T9" fmla="*/ 5 h 1215"/>
                  <a:gd name="T10" fmla="*/ 0 60000 65536"/>
                  <a:gd name="T11" fmla="*/ 0 60000 65536"/>
                  <a:gd name="T12" fmla="*/ 0 60000 65536"/>
                  <a:gd name="T13" fmla="*/ 0 60000 65536"/>
                  <a:gd name="T14" fmla="*/ 0 60000 65536"/>
                  <a:gd name="T15" fmla="*/ 0 w 2149"/>
                  <a:gd name="T16" fmla="*/ 0 h 1215"/>
                  <a:gd name="T17" fmla="*/ 2149 w 2149"/>
                  <a:gd name="T18" fmla="*/ 1215 h 1215"/>
                </a:gdLst>
                <a:ahLst/>
                <a:cxnLst>
                  <a:cxn ang="T10">
                    <a:pos x="T0" y="T1"/>
                  </a:cxn>
                  <a:cxn ang="T11">
                    <a:pos x="T2" y="T3"/>
                  </a:cxn>
                  <a:cxn ang="T12">
                    <a:pos x="T4" y="T5"/>
                  </a:cxn>
                  <a:cxn ang="T13">
                    <a:pos x="T6" y="T7"/>
                  </a:cxn>
                  <a:cxn ang="T14">
                    <a:pos x="T8" y="T9"/>
                  </a:cxn>
                </a:cxnLst>
                <a:rect l="T15" t="T16" r="T17" b="T18"/>
                <a:pathLst>
                  <a:path w="2149" h="1215">
                    <a:moveTo>
                      <a:pt x="46" y="1215"/>
                    </a:moveTo>
                    <a:lnTo>
                      <a:pt x="0" y="91"/>
                    </a:lnTo>
                    <a:lnTo>
                      <a:pt x="2103" y="0"/>
                    </a:lnTo>
                    <a:lnTo>
                      <a:pt x="2149" y="1124"/>
                    </a:lnTo>
                    <a:lnTo>
                      <a:pt x="46" y="1215"/>
                    </a:lnTo>
                    <a:close/>
                  </a:path>
                </a:pathLst>
              </a:custGeom>
              <a:solidFill>
                <a:srgbClr val="B7F9FF"/>
              </a:solidFill>
              <a:ln w="9525">
                <a:noFill/>
                <a:round/>
                <a:headEnd/>
                <a:tailEnd/>
              </a:ln>
            </p:spPr>
            <p:txBody>
              <a:bodyPr tIns="10800"/>
              <a:lstStyle/>
              <a:p>
                <a:endParaRPr lang="en-US"/>
              </a:p>
            </p:txBody>
          </p:sp>
          <p:sp>
            <p:nvSpPr>
              <p:cNvPr id="185406" name="Freeform 136"/>
              <p:cNvSpPr>
                <a:spLocks/>
              </p:cNvSpPr>
              <p:nvPr/>
            </p:nvSpPr>
            <p:spPr bwMode="auto">
              <a:xfrm>
                <a:off x="657" y="2244"/>
                <a:ext cx="700" cy="395"/>
              </a:xfrm>
              <a:custGeom>
                <a:avLst/>
                <a:gdLst>
                  <a:gd name="T0" fmla="*/ 0 w 2100"/>
                  <a:gd name="T1" fmla="*/ 5 h 1185"/>
                  <a:gd name="T2" fmla="*/ 0 w 2100"/>
                  <a:gd name="T3" fmla="*/ 0 h 1185"/>
                  <a:gd name="T4" fmla="*/ 8 w 2100"/>
                  <a:gd name="T5" fmla="*/ 0 h 1185"/>
                  <a:gd name="T6" fmla="*/ 9 w 2100"/>
                  <a:gd name="T7" fmla="*/ 5 h 1185"/>
                  <a:gd name="T8" fmla="*/ 0 w 2100"/>
                  <a:gd name="T9" fmla="*/ 5 h 1185"/>
                  <a:gd name="T10" fmla="*/ 0 60000 65536"/>
                  <a:gd name="T11" fmla="*/ 0 60000 65536"/>
                  <a:gd name="T12" fmla="*/ 0 60000 65536"/>
                  <a:gd name="T13" fmla="*/ 0 60000 65536"/>
                  <a:gd name="T14" fmla="*/ 0 60000 65536"/>
                  <a:gd name="T15" fmla="*/ 0 w 2100"/>
                  <a:gd name="T16" fmla="*/ 0 h 1185"/>
                  <a:gd name="T17" fmla="*/ 2100 w 2100"/>
                  <a:gd name="T18" fmla="*/ 1185 h 1185"/>
                </a:gdLst>
                <a:ahLst/>
                <a:cxnLst>
                  <a:cxn ang="T10">
                    <a:pos x="T0" y="T1"/>
                  </a:cxn>
                  <a:cxn ang="T11">
                    <a:pos x="T2" y="T3"/>
                  </a:cxn>
                  <a:cxn ang="T12">
                    <a:pos x="T4" y="T5"/>
                  </a:cxn>
                  <a:cxn ang="T13">
                    <a:pos x="T6" y="T7"/>
                  </a:cxn>
                  <a:cxn ang="T14">
                    <a:pos x="T8" y="T9"/>
                  </a:cxn>
                </a:cxnLst>
                <a:rect l="T15" t="T16" r="T17" b="T18"/>
                <a:pathLst>
                  <a:path w="2100" h="1185">
                    <a:moveTo>
                      <a:pt x="47" y="1185"/>
                    </a:moveTo>
                    <a:lnTo>
                      <a:pt x="0" y="88"/>
                    </a:lnTo>
                    <a:lnTo>
                      <a:pt x="2054" y="0"/>
                    </a:lnTo>
                    <a:lnTo>
                      <a:pt x="2100" y="1098"/>
                    </a:lnTo>
                    <a:lnTo>
                      <a:pt x="47" y="1185"/>
                    </a:lnTo>
                    <a:close/>
                  </a:path>
                </a:pathLst>
              </a:custGeom>
              <a:solidFill>
                <a:srgbClr val="BAF9FF"/>
              </a:solidFill>
              <a:ln w="9525">
                <a:noFill/>
                <a:round/>
                <a:headEnd/>
                <a:tailEnd/>
              </a:ln>
            </p:spPr>
            <p:txBody>
              <a:bodyPr tIns="10800"/>
              <a:lstStyle/>
              <a:p>
                <a:endParaRPr lang="en-US"/>
              </a:p>
            </p:txBody>
          </p:sp>
          <p:sp>
            <p:nvSpPr>
              <p:cNvPr id="185407" name="Freeform 137"/>
              <p:cNvSpPr>
                <a:spLocks/>
              </p:cNvSpPr>
              <p:nvPr/>
            </p:nvSpPr>
            <p:spPr bwMode="auto">
              <a:xfrm>
                <a:off x="666" y="2248"/>
                <a:ext cx="683" cy="386"/>
              </a:xfrm>
              <a:custGeom>
                <a:avLst/>
                <a:gdLst>
                  <a:gd name="T0" fmla="*/ 0 w 2048"/>
                  <a:gd name="T1" fmla="*/ 5 h 1157"/>
                  <a:gd name="T2" fmla="*/ 0 w 2048"/>
                  <a:gd name="T3" fmla="*/ 0 h 1157"/>
                  <a:gd name="T4" fmla="*/ 8 w 2048"/>
                  <a:gd name="T5" fmla="*/ 0 h 1157"/>
                  <a:gd name="T6" fmla="*/ 8 w 2048"/>
                  <a:gd name="T7" fmla="*/ 4 h 1157"/>
                  <a:gd name="T8" fmla="*/ 0 w 2048"/>
                  <a:gd name="T9" fmla="*/ 5 h 1157"/>
                  <a:gd name="T10" fmla="*/ 0 60000 65536"/>
                  <a:gd name="T11" fmla="*/ 0 60000 65536"/>
                  <a:gd name="T12" fmla="*/ 0 60000 65536"/>
                  <a:gd name="T13" fmla="*/ 0 60000 65536"/>
                  <a:gd name="T14" fmla="*/ 0 60000 65536"/>
                  <a:gd name="T15" fmla="*/ 0 w 2048"/>
                  <a:gd name="T16" fmla="*/ 0 h 1157"/>
                  <a:gd name="T17" fmla="*/ 2048 w 2048"/>
                  <a:gd name="T18" fmla="*/ 1157 h 1157"/>
                </a:gdLst>
                <a:ahLst/>
                <a:cxnLst>
                  <a:cxn ang="T10">
                    <a:pos x="T0" y="T1"/>
                  </a:cxn>
                  <a:cxn ang="T11">
                    <a:pos x="T2" y="T3"/>
                  </a:cxn>
                  <a:cxn ang="T12">
                    <a:pos x="T4" y="T5"/>
                  </a:cxn>
                  <a:cxn ang="T13">
                    <a:pos x="T6" y="T7"/>
                  </a:cxn>
                  <a:cxn ang="T14">
                    <a:pos x="T8" y="T9"/>
                  </a:cxn>
                </a:cxnLst>
                <a:rect l="T15" t="T16" r="T17" b="T18"/>
                <a:pathLst>
                  <a:path w="2048" h="1157">
                    <a:moveTo>
                      <a:pt x="46" y="1157"/>
                    </a:moveTo>
                    <a:lnTo>
                      <a:pt x="0" y="86"/>
                    </a:lnTo>
                    <a:lnTo>
                      <a:pt x="2003" y="0"/>
                    </a:lnTo>
                    <a:lnTo>
                      <a:pt x="2048" y="1071"/>
                    </a:lnTo>
                    <a:lnTo>
                      <a:pt x="46" y="1157"/>
                    </a:lnTo>
                    <a:close/>
                  </a:path>
                </a:pathLst>
              </a:custGeom>
              <a:solidFill>
                <a:srgbClr val="BFF9FF"/>
              </a:solidFill>
              <a:ln w="9525">
                <a:noFill/>
                <a:round/>
                <a:headEnd/>
                <a:tailEnd/>
              </a:ln>
            </p:spPr>
            <p:txBody>
              <a:bodyPr tIns="10800"/>
              <a:lstStyle/>
              <a:p>
                <a:endParaRPr lang="en-US"/>
              </a:p>
            </p:txBody>
          </p:sp>
          <p:sp>
            <p:nvSpPr>
              <p:cNvPr id="185408" name="Freeform 138"/>
              <p:cNvSpPr>
                <a:spLocks/>
              </p:cNvSpPr>
              <p:nvPr/>
            </p:nvSpPr>
            <p:spPr bwMode="auto">
              <a:xfrm>
                <a:off x="1191" y="2950"/>
                <a:ext cx="29" cy="59"/>
              </a:xfrm>
              <a:custGeom>
                <a:avLst/>
                <a:gdLst>
                  <a:gd name="T0" fmla="*/ 0 w 88"/>
                  <a:gd name="T1" fmla="*/ 1 h 178"/>
                  <a:gd name="T2" fmla="*/ 0 w 88"/>
                  <a:gd name="T3" fmla="*/ 1 h 178"/>
                  <a:gd name="T4" fmla="*/ 0 w 88"/>
                  <a:gd name="T5" fmla="*/ 1 h 178"/>
                  <a:gd name="T6" fmla="*/ 0 w 88"/>
                  <a:gd name="T7" fmla="*/ 1 h 178"/>
                  <a:gd name="T8" fmla="*/ 0 w 88"/>
                  <a:gd name="T9" fmla="*/ 0 h 178"/>
                  <a:gd name="T10" fmla="*/ 0 w 88"/>
                  <a:gd name="T11" fmla="*/ 0 h 178"/>
                  <a:gd name="T12" fmla="*/ 0 w 88"/>
                  <a:gd name="T13" fmla="*/ 0 h 178"/>
                  <a:gd name="T14" fmla="*/ 0 w 88"/>
                  <a:gd name="T15" fmla="*/ 0 h 178"/>
                  <a:gd name="T16" fmla="*/ 0 w 88"/>
                  <a:gd name="T17" fmla="*/ 0 h 178"/>
                  <a:gd name="T18" fmla="*/ 0 w 88"/>
                  <a:gd name="T19" fmla="*/ 0 h 178"/>
                  <a:gd name="T20" fmla="*/ 0 w 88"/>
                  <a:gd name="T21" fmla="*/ 0 h 178"/>
                  <a:gd name="T22" fmla="*/ 0 w 88"/>
                  <a:gd name="T23" fmla="*/ 0 h 178"/>
                  <a:gd name="T24" fmla="*/ 0 w 88"/>
                  <a:gd name="T25" fmla="*/ 0 h 178"/>
                  <a:gd name="T26" fmla="*/ 0 w 88"/>
                  <a:gd name="T27" fmla="*/ 0 h 178"/>
                  <a:gd name="T28" fmla="*/ 0 w 88"/>
                  <a:gd name="T29" fmla="*/ 0 h 178"/>
                  <a:gd name="T30" fmla="*/ 0 w 88"/>
                  <a:gd name="T31" fmla="*/ 1 h 178"/>
                  <a:gd name="T32" fmla="*/ 0 w 88"/>
                  <a:gd name="T33" fmla="*/ 1 h 178"/>
                  <a:gd name="T34" fmla="*/ 0 w 88"/>
                  <a:gd name="T35" fmla="*/ 1 h 1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8"/>
                  <a:gd name="T55" fmla="*/ 0 h 178"/>
                  <a:gd name="T56" fmla="*/ 88 w 88"/>
                  <a:gd name="T57" fmla="*/ 178 h 1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8" h="178">
                    <a:moveTo>
                      <a:pt x="88" y="178"/>
                    </a:moveTo>
                    <a:lnTo>
                      <a:pt x="56" y="171"/>
                    </a:lnTo>
                    <a:lnTo>
                      <a:pt x="48" y="152"/>
                    </a:lnTo>
                    <a:lnTo>
                      <a:pt x="40" y="131"/>
                    </a:lnTo>
                    <a:lnTo>
                      <a:pt x="32" y="109"/>
                    </a:lnTo>
                    <a:lnTo>
                      <a:pt x="25" y="87"/>
                    </a:lnTo>
                    <a:lnTo>
                      <a:pt x="18" y="63"/>
                    </a:lnTo>
                    <a:lnTo>
                      <a:pt x="11" y="41"/>
                    </a:lnTo>
                    <a:lnTo>
                      <a:pt x="6" y="20"/>
                    </a:lnTo>
                    <a:lnTo>
                      <a:pt x="0" y="0"/>
                    </a:lnTo>
                    <a:lnTo>
                      <a:pt x="18" y="15"/>
                    </a:lnTo>
                    <a:lnTo>
                      <a:pt x="32" y="34"/>
                    </a:lnTo>
                    <a:lnTo>
                      <a:pt x="43" y="58"/>
                    </a:lnTo>
                    <a:lnTo>
                      <a:pt x="51" y="82"/>
                    </a:lnTo>
                    <a:lnTo>
                      <a:pt x="59" y="107"/>
                    </a:lnTo>
                    <a:lnTo>
                      <a:pt x="67" y="134"/>
                    </a:lnTo>
                    <a:lnTo>
                      <a:pt x="77" y="157"/>
                    </a:lnTo>
                    <a:lnTo>
                      <a:pt x="88" y="178"/>
                    </a:lnTo>
                    <a:close/>
                  </a:path>
                </a:pathLst>
              </a:custGeom>
              <a:solidFill>
                <a:srgbClr val="49B507"/>
              </a:solidFill>
              <a:ln w="9525">
                <a:noFill/>
                <a:round/>
                <a:headEnd/>
                <a:tailEnd/>
              </a:ln>
            </p:spPr>
            <p:txBody>
              <a:bodyPr tIns="10800"/>
              <a:lstStyle/>
              <a:p>
                <a:endParaRPr lang="en-US"/>
              </a:p>
            </p:txBody>
          </p:sp>
          <p:sp>
            <p:nvSpPr>
              <p:cNvPr id="185409" name="Freeform 139"/>
              <p:cNvSpPr>
                <a:spLocks/>
              </p:cNvSpPr>
              <p:nvPr/>
            </p:nvSpPr>
            <p:spPr bwMode="auto">
              <a:xfrm>
                <a:off x="941" y="3002"/>
                <a:ext cx="1" cy="1"/>
              </a:xfrm>
              <a:custGeom>
                <a:avLst/>
                <a:gdLst>
                  <a:gd name="T0" fmla="*/ 0 w 2"/>
                  <a:gd name="T1" fmla="*/ 0 h 1"/>
                  <a:gd name="T2" fmla="*/ 1 w 2"/>
                  <a:gd name="T3" fmla="*/ 0 h 1"/>
                  <a:gd name="T4" fmla="*/ 1 w 2"/>
                  <a:gd name="T5" fmla="*/ 0 h 1"/>
                  <a:gd name="T6" fmla="*/ 1 w 2"/>
                  <a:gd name="T7" fmla="*/ 0 h 1"/>
                  <a:gd name="T8" fmla="*/ 1 w 2"/>
                  <a:gd name="T9" fmla="*/ 1 h 1"/>
                  <a:gd name="T10" fmla="*/ 1 w 2"/>
                  <a:gd name="T11" fmla="*/ 1 h 1"/>
                  <a:gd name="T12" fmla="*/ 1 w 2"/>
                  <a:gd name="T13" fmla="*/ 1 h 1"/>
                  <a:gd name="T14" fmla="*/ 1 w 2"/>
                  <a:gd name="T15" fmla="*/ 1 h 1"/>
                  <a:gd name="T16" fmla="*/ 1 w 2"/>
                  <a:gd name="T17" fmla="*/ 1 h 1"/>
                  <a:gd name="T18" fmla="*/ 1 w 2"/>
                  <a:gd name="T19" fmla="*/ 0 h 1"/>
                  <a:gd name="T20" fmla="*/ 1 w 2"/>
                  <a:gd name="T21" fmla="*/ 0 h 1"/>
                  <a:gd name="T22" fmla="*/ 1 w 2"/>
                  <a:gd name="T23" fmla="*/ 0 h 1"/>
                  <a:gd name="T24" fmla="*/ 0 w 2"/>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1"/>
                  <a:gd name="T41" fmla="*/ 2 w 2"/>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1">
                    <a:moveTo>
                      <a:pt x="0" y="0"/>
                    </a:moveTo>
                    <a:lnTo>
                      <a:pt x="1" y="0"/>
                    </a:lnTo>
                    <a:lnTo>
                      <a:pt x="2" y="1"/>
                    </a:lnTo>
                    <a:lnTo>
                      <a:pt x="1" y="0"/>
                    </a:lnTo>
                    <a:lnTo>
                      <a:pt x="0" y="0"/>
                    </a:lnTo>
                    <a:close/>
                  </a:path>
                </a:pathLst>
              </a:custGeom>
              <a:solidFill>
                <a:srgbClr val="B25B00"/>
              </a:solidFill>
              <a:ln w="9525">
                <a:noFill/>
                <a:round/>
                <a:headEnd/>
                <a:tailEnd/>
              </a:ln>
            </p:spPr>
            <p:txBody>
              <a:bodyPr tIns="10800"/>
              <a:lstStyle/>
              <a:p>
                <a:endParaRPr lang="en-US"/>
              </a:p>
            </p:txBody>
          </p:sp>
          <p:sp>
            <p:nvSpPr>
              <p:cNvPr id="185410" name="Freeform 140"/>
              <p:cNvSpPr>
                <a:spLocks/>
              </p:cNvSpPr>
              <p:nvPr/>
            </p:nvSpPr>
            <p:spPr bwMode="auto">
              <a:xfrm>
                <a:off x="950" y="2896"/>
                <a:ext cx="61" cy="122"/>
              </a:xfrm>
              <a:custGeom>
                <a:avLst/>
                <a:gdLst>
                  <a:gd name="T0" fmla="*/ 1 w 182"/>
                  <a:gd name="T1" fmla="*/ 1 h 366"/>
                  <a:gd name="T2" fmla="*/ 1 w 182"/>
                  <a:gd name="T3" fmla="*/ 2 h 366"/>
                  <a:gd name="T4" fmla="*/ 1 w 182"/>
                  <a:gd name="T5" fmla="*/ 2 h 366"/>
                  <a:gd name="T6" fmla="*/ 1 w 182"/>
                  <a:gd name="T7" fmla="*/ 1 h 366"/>
                  <a:gd name="T8" fmla="*/ 1 w 182"/>
                  <a:gd name="T9" fmla="*/ 1 h 366"/>
                  <a:gd name="T10" fmla="*/ 1 w 182"/>
                  <a:gd name="T11" fmla="*/ 1 h 366"/>
                  <a:gd name="T12" fmla="*/ 0 w 182"/>
                  <a:gd name="T13" fmla="*/ 1 h 366"/>
                  <a:gd name="T14" fmla="*/ 0 w 182"/>
                  <a:gd name="T15" fmla="*/ 1 h 366"/>
                  <a:gd name="T16" fmla="*/ 0 w 182"/>
                  <a:gd name="T17" fmla="*/ 1 h 366"/>
                  <a:gd name="T18" fmla="*/ 0 w 182"/>
                  <a:gd name="T19" fmla="*/ 1 h 366"/>
                  <a:gd name="T20" fmla="*/ 0 w 182"/>
                  <a:gd name="T21" fmla="*/ 1 h 366"/>
                  <a:gd name="T22" fmla="*/ 0 w 182"/>
                  <a:gd name="T23" fmla="*/ 1 h 366"/>
                  <a:gd name="T24" fmla="*/ 0 w 182"/>
                  <a:gd name="T25" fmla="*/ 1 h 366"/>
                  <a:gd name="T26" fmla="*/ 0 w 182"/>
                  <a:gd name="T27" fmla="*/ 1 h 366"/>
                  <a:gd name="T28" fmla="*/ 0 w 182"/>
                  <a:gd name="T29" fmla="*/ 1 h 366"/>
                  <a:gd name="T30" fmla="*/ 0 w 182"/>
                  <a:gd name="T31" fmla="*/ 1 h 366"/>
                  <a:gd name="T32" fmla="*/ 0 w 182"/>
                  <a:gd name="T33" fmla="*/ 1 h 366"/>
                  <a:gd name="T34" fmla="*/ 1 w 182"/>
                  <a:gd name="T35" fmla="*/ 1 h 366"/>
                  <a:gd name="T36" fmla="*/ 1 w 182"/>
                  <a:gd name="T37" fmla="*/ 1 h 366"/>
                  <a:gd name="T38" fmla="*/ 1 w 182"/>
                  <a:gd name="T39" fmla="*/ 1 h 366"/>
                  <a:gd name="T40" fmla="*/ 1 w 182"/>
                  <a:gd name="T41" fmla="*/ 1 h 366"/>
                  <a:gd name="T42" fmla="*/ 1 w 182"/>
                  <a:gd name="T43" fmla="*/ 1 h 366"/>
                  <a:gd name="T44" fmla="*/ 0 w 182"/>
                  <a:gd name="T45" fmla="*/ 1 h 366"/>
                  <a:gd name="T46" fmla="*/ 0 w 182"/>
                  <a:gd name="T47" fmla="*/ 1 h 366"/>
                  <a:gd name="T48" fmla="*/ 0 w 182"/>
                  <a:gd name="T49" fmla="*/ 1 h 366"/>
                  <a:gd name="T50" fmla="*/ 0 w 182"/>
                  <a:gd name="T51" fmla="*/ 0 h 366"/>
                  <a:gd name="T52" fmla="*/ 0 w 182"/>
                  <a:gd name="T53" fmla="*/ 0 h 366"/>
                  <a:gd name="T54" fmla="*/ 0 w 182"/>
                  <a:gd name="T55" fmla="*/ 0 h 366"/>
                  <a:gd name="T56" fmla="*/ 0 w 182"/>
                  <a:gd name="T57" fmla="*/ 0 h 366"/>
                  <a:gd name="T58" fmla="*/ 0 w 182"/>
                  <a:gd name="T59" fmla="*/ 0 h 366"/>
                  <a:gd name="T60" fmla="*/ 0 w 182"/>
                  <a:gd name="T61" fmla="*/ 0 h 366"/>
                  <a:gd name="T62" fmla="*/ 0 w 182"/>
                  <a:gd name="T63" fmla="*/ 0 h 366"/>
                  <a:gd name="T64" fmla="*/ 0 w 182"/>
                  <a:gd name="T65" fmla="*/ 0 h 366"/>
                  <a:gd name="T66" fmla="*/ 1 w 182"/>
                  <a:gd name="T67" fmla="*/ 1 h 366"/>
                  <a:gd name="T68" fmla="*/ 1 w 182"/>
                  <a:gd name="T69" fmla="*/ 1 h 366"/>
                  <a:gd name="T70" fmla="*/ 1 w 182"/>
                  <a:gd name="T71" fmla="*/ 1 h 366"/>
                  <a:gd name="T72" fmla="*/ 1 w 182"/>
                  <a:gd name="T73" fmla="*/ 1 h 3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366"/>
                  <a:gd name="T113" fmla="*/ 182 w 182"/>
                  <a:gd name="T114" fmla="*/ 366 h 3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366">
                    <a:moveTo>
                      <a:pt x="182" y="363"/>
                    </a:moveTo>
                    <a:lnTo>
                      <a:pt x="172" y="366"/>
                    </a:lnTo>
                    <a:lnTo>
                      <a:pt x="160" y="365"/>
                    </a:lnTo>
                    <a:lnTo>
                      <a:pt x="148" y="362"/>
                    </a:lnTo>
                    <a:lnTo>
                      <a:pt x="135" y="356"/>
                    </a:lnTo>
                    <a:lnTo>
                      <a:pt x="122" y="351"/>
                    </a:lnTo>
                    <a:lnTo>
                      <a:pt x="109" y="344"/>
                    </a:lnTo>
                    <a:lnTo>
                      <a:pt x="98" y="338"/>
                    </a:lnTo>
                    <a:lnTo>
                      <a:pt x="89" y="334"/>
                    </a:lnTo>
                    <a:lnTo>
                      <a:pt x="87" y="332"/>
                    </a:lnTo>
                    <a:lnTo>
                      <a:pt x="86" y="329"/>
                    </a:lnTo>
                    <a:lnTo>
                      <a:pt x="85" y="326"/>
                    </a:lnTo>
                    <a:lnTo>
                      <a:pt x="83" y="323"/>
                    </a:lnTo>
                    <a:lnTo>
                      <a:pt x="90" y="325"/>
                    </a:lnTo>
                    <a:lnTo>
                      <a:pt x="98" y="327"/>
                    </a:lnTo>
                    <a:lnTo>
                      <a:pt x="108" y="330"/>
                    </a:lnTo>
                    <a:lnTo>
                      <a:pt x="116" y="333"/>
                    </a:lnTo>
                    <a:lnTo>
                      <a:pt x="123" y="334"/>
                    </a:lnTo>
                    <a:lnTo>
                      <a:pt x="129" y="334"/>
                    </a:lnTo>
                    <a:lnTo>
                      <a:pt x="133" y="332"/>
                    </a:lnTo>
                    <a:lnTo>
                      <a:pt x="134" y="326"/>
                    </a:lnTo>
                    <a:lnTo>
                      <a:pt x="129" y="282"/>
                    </a:lnTo>
                    <a:lnTo>
                      <a:pt x="116" y="239"/>
                    </a:lnTo>
                    <a:lnTo>
                      <a:pt x="98" y="198"/>
                    </a:lnTo>
                    <a:lnTo>
                      <a:pt x="78" y="156"/>
                    </a:lnTo>
                    <a:lnTo>
                      <a:pt x="56" y="115"/>
                    </a:lnTo>
                    <a:lnTo>
                      <a:pt x="35" y="76"/>
                    </a:lnTo>
                    <a:lnTo>
                      <a:pt x="16" y="37"/>
                    </a:lnTo>
                    <a:lnTo>
                      <a:pt x="0" y="0"/>
                    </a:lnTo>
                    <a:lnTo>
                      <a:pt x="7" y="3"/>
                    </a:lnTo>
                    <a:lnTo>
                      <a:pt x="26" y="23"/>
                    </a:lnTo>
                    <a:lnTo>
                      <a:pt x="55" y="58"/>
                    </a:lnTo>
                    <a:lnTo>
                      <a:pt x="89" y="105"/>
                    </a:lnTo>
                    <a:lnTo>
                      <a:pt x="123" y="160"/>
                    </a:lnTo>
                    <a:lnTo>
                      <a:pt x="153" y="224"/>
                    </a:lnTo>
                    <a:lnTo>
                      <a:pt x="174" y="293"/>
                    </a:lnTo>
                    <a:lnTo>
                      <a:pt x="182" y="363"/>
                    </a:lnTo>
                    <a:close/>
                  </a:path>
                </a:pathLst>
              </a:custGeom>
              <a:solidFill>
                <a:srgbClr val="49B507"/>
              </a:solidFill>
              <a:ln w="9525">
                <a:noFill/>
                <a:round/>
                <a:headEnd/>
                <a:tailEnd/>
              </a:ln>
            </p:spPr>
            <p:txBody>
              <a:bodyPr tIns="10800"/>
              <a:lstStyle/>
              <a:p>
                <a:endParaRPr lang="en-US"/>
              </a:p>
            </p:txBody>
          </p:sp>
          <p:sp>
            <p:nvSpPr>
              <p:cNvPr id="185411" name="Freeform 141"/>
              <p:cNvSpPr>
                <a:spLocks/>
              </p:cNvSpPr>
              <p:nvPr/>
            </p:nvSpPr>
            <p:spPr bwMode="auto">
              <a:xfrm>
                <a:off x="1149" y="2906"/>
                <a:ext cx="10" cy="97"/>
              </a:xfrm>
              <a:custGeom>
                <a:avLst/>
                <a:gdLst>
                  <a:gd name="T0" fmla="*/ 0 w 32"/>
                  <a:gd name="T1" fmla="*/ 1 h 291"/>
                  <a:gd name="T2" fmla="*/ 0 w 32"/>
                  <a:gd name="T3" fmla="*/ 1 h 291"/>
                  <a:gd name="T4" fmla="*/ 0 w 32"/>
                  <a:gd name="T5" fmla="*/ 1 h 291"/>
                  <a:gd name="T6" fmla="*/ 0 w 32"/>
                  <a:gd name="T7" fmla="*/ 1 h 291"/>
                  <a:gd name="T8" fmla="*/ 0 w 32"/>
                  <a:gd name="T9" fmla="*/ 1 h 291"/>
                  <a:gd name="T10" fmla="*/ 0 w 32"/>
                  <a:gd name="T11" fmla="*/ 0 h 291"/>
                  <a:gd name="T12" fmla="*/ 0 w 32"/>
                  <a:gd name="T13" fmla="*/ 0 h 291"/>
                  <a:gd name="T14" fmla="*/ 0 w 32"/>
                  <a:gd name="T15" fmla="*/ 0 h 291"/>
                  <a:gd name="T16" fmla="*/ 0 w 32"/>
                  <a:gd name="T17" fmla="*/ 0 h 291"/>
                  <a:gd name="T18" fmla="*/ 0 w 32"/>
                  <a:gd name="T19" fmla="*/ 0 h 291"/>
                  <a:gd name="T20" fmla="*/ 0 w 32"/>
                  <a:gd name="T21" fmla="*/ 0 h 291"/>
                  <a:gd name="T22" fmla="*/ 0 w 32"/>
                  <a:gd name="T23" fmla="*/ 0 h 291"/>
                  <a:gd name="T24" fmla="*/ 0 w 32"/>
                  <a:gd name="T25" fmla="*/ 1 h 291"/>
                  <a:gd name="T26" fmla="*/ 0 w 32"/>
                  <a:gd name="T27" fmla="*/ 1 h 291"/>
                  <a:gd name="T28" fmla="*/ 0 w 32"/>
                  <a:gd name="T29" fmla="*/ 1 h 291"/>
                  <a:gd name="T30" fmla="*/ 0 w 32"/>
                  <a:gd name="T31" fmla="*/ 1 h 291"/>
                  <a:gd name="T32" fmla="*/ 0 w 32"/>
                  <a:gd name="T33" fmla="*/ 1 h 2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291"/>
                  <a:gd name="T53" fmla="*/ 32 w 32"/>
                  <a:gd name="T54" fmla="*/ 291 h 2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291">
                    <a:moveTo>
                      <a:pt x="32" y="291"/>
                    </a:moveTo>
                    <a:lnTo>
                      <a:pt x="14" y="261"/>
                    </a:lnTo>
                    <a:lnTo>
                      <a:pt x="4" y="227"/>
                    </a:lnTo>
                    <a:lnTo>
                      <a:pt x="0" y="189"/>
                    </a:lnTo>
                    <a:lnTo>
                      <a:pt x="0" y="152"/>
                    </a:lnTo>
                    <a:lnTo>
                      <a:pt x="1" y="112"/>
                    </a:lnTo>
                    <a:lnTo>
                      <a:pt x="4" y="73"/>
                    </a:lnTo>
                    <a:lnTo>
                      <a:pt x="4" y="36"/>
                    </a:lnTo>
                    <a:lnTo>
                      <a:pt x="1" y="0"/>
                    </a:lnTo>
                    <a:lnTo>
                      <a:pt x="16" y="32"/>
                    </a:lnTo>
                    <a:lnTo>
                      <a:pt x="25" y="66"/>
                    </a:lnTo>
                    <a:lnTo>
                      <a:pt x="29" y="102"/>
                    </a:lnTo>
                    <a:lnTo>
                      <a:pt x="29" y="139"/>
                    </a:lnTo>
                    <a:lnTo>
                      <a:pt x="26" y="178"/>
                    </a:lnTo>
                    <a:lnTo>
                      <a:pt x="26" y="217"/>
                    </a:lnTo>
                    <a:lnTo>
                      <a:pt x="26" y="254"/>
                    </a:lnTo>
                    <a:lnTo>
                      <a:pt x="32" y="291"/>
                    </a:lnTo>
                    <a:close/>
                  </a:path>
                </a:pathLst>
              </a:custGeom>
              <a:solidFill>
                <a:srgbClr val="007C00"/>
              </a:solidFill>
              <a:ln w="9525">
                <a:noFill/>
                <a:round/>
                <a:headEnd/>
                <a:tailEnd/>
              </a:ln>
            </p:spPr>
            <p:txBody>
              <a:bodyPr tIns="10800"/>
              <a:lstStyle/>
              <a:p>
                <a:endParaRPr lang="en-US"/>
              </a:p>
            </p:txBody>
          </p:sp>
          <p:sp>
            <p:nvSpPr>
              <p:cNvPr id="185412" name="Freeform 142"/>
              <p:cNvSpPr>
                <a:spLocks/>
              </p:cNvSpPr>
              <p:nvPr/>
            </p:nvSpPr>
            <p:spPr bwMode="auto">
              <a:xfrm>
                <a:off x="917" y="2902"/>
                <a:ext cx="56" cy="90"/>
              </a:xfrm>
              <a:custGeom>
                <a:avLst/>
                <a:gdLst>
                  <a:gd name="T0" fmla="*/ 1 w 168"/>
                  <a:gd name="T1" fmla="*/ 1 h 269"/>
                  <a:gd name="T2" fmla="*/ 1 w 168"/>
                  <a:gd name="T3" fmla="*/ 1 h 269"/>
                  <a:gd name="T4" fmla="*/ 0 w 168"/>
                  <a:gd name="T5" fmla="*/ 1 h 269"/>
                  <a:gd name="T6" fmla="*/ 0 w 168"/>
                  <a:gd name="T7" fmla="*/ 1 h 269"/>
                  <a:gd name="T8" fmla="*/ 0 w 168"/>
                  <a:gd name="T9" fmla="*/ 1 h 269"/>
                  <a:gd name="T10" fmla="*/ 0 w 168"/>
                  <a:gd name="T11" fmla="*/ 0 h 269"/>
                  <a:gd name="T12" fmla="*/ 0 w 168"/>
                  <a:gd name="T13" fmla="*/ 0 h 269"/>
                  <a:gd name="T14" fmla="*/ 0 w 168"/>
                  <a:gd name="T15" fmla="*/ 0 h 269"/>
                  <a:gd name="T16" fmla="*/ 0 w 168"/>
                  <a:gd name="T17" fmla="*/ 0 h 269"/>
                  <a:gd name="T18" fmla="*/ 0 w 168"/>
                  <a:gd name="T19" fmla="*/ 0 h 269"/>
                  <a:gd name="T20" fmla="*/ 0 w 168"/>
                  <a:gd name="T21" fmla="*/ 0 h 269"/>
                  <a:gd name="T22" fmla="*/ 0 w 168"/>
                  <a:gd name="T23" fmla="*/ 0 h 269"/>
                  <a:gd name="T24" fmla="*/ 0 w 168"/>
                  <a:gd name="T25" fmla="*/ 1 h 269"/>
                  <a:gd name="T26" fmla="*/ 0 w 168"/>
                  <a:gd name="T27" fmla="*/ 1 h 269"/>
                  <a:gd name="T28" fmla="*/ 1 w 168"/>
                  <a:gd name="T29" fmla="*/ 1 h 269"/>
                  <a:gd name="T30" fmla="*/ 1 w 168"/>
                  <a:gd name="T31" fmla="*/ 1 h 269"/>
                  <a:gd name="T32" fmla="*/ 1 w 168"/>
                  <a:gd name="T33" fmla="*/ 1 h 2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8"/>
                  <a:gd name="T52" fmla="*/ 0 h 269"/>
                  <a:gd name="T53" fmla="*/ 168 w 168"/>
                  <a:gd name="T54" fmla="*/ 269 h 2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8" h="269">
                    <a:moveTo>
                      <a:pt x="168" y="269"/>
                    </a:moveTo>
                    <a:lnTo>
                      <a:pt x="135" y="255"/>
                    </a:lnTo>
                    <a:lnTo>
                      <a:pt x="109" y="231"/>
                    </a:lnTo>
                    <a:lnTo>
                      <a:pt x="87" y="197"/>
                    </a:lnTo>
                    <a:lnTo>
                      <a:pt x="68" y="157"/>
                    </a:lnTo>
                    <a:lnTo>
                      <a:pt x="52" y="115"/>
                    </a:lnTo>
                    <a:lnTo>
                      <a:pt x="35" y="72"/>
                    </a:lnTo>
                    <a:lnTo>
                      <a:pt x="19" y="33"/>
                    </a:lnTo>
                    <a:lnTo>
                      <a:pt x="0" y="0"/>
                    </a:lnTo>
                    <a:lnTo>
                      <a:pt x="35" y="26"/>
                    </a:lnTo>
                    <a:lnTo>
                      <a:pt x="63" y="57"/>
                    </a:lnTo>
                    <a:lnTo>
                      <a:pt x="85" y="91"/>
                    </a:lnTo>
                    <a:lnTo>
                      <a:pt x="101" y="128"/>
                    </a:lnTo>
                    <a:lnTo>
                      <a:pt x="116" y="166"/>
                    </a:lnTo>
                    <a:lnTo>
                      <a:pt x="131" y="203"/>
                    </a:lnTo>
                    <a:lnTo>
                      <a:pt x="148" y="238"/>
                    </a:lnTo>
                    <a:lnTo>
                      <a:pt x="168" y="269"/>
                    </a:lnTo>
                    <a:close/>
                  </a:path>
                </a:pathLst>
              </a:custGeom>
              <a:solidFill>
                <a:srgbClr val="007C00"/>
              </a:solidFill>
              <a:ln w="9525">
                <a:noFill/>
                <a:round/>
                <a:headEnd/>
                <a:tailEnd/>
              </a:ln>
            </p:spPr>
            <p:txBody>
              <a:bodyPr tIns="10800"/>
              <a:lstStyle/>
              <a:p>
                <a:endParaRPr lang="en-US"/>
              </a:p>
            </p:txBody>
          </p:sp>
          <p:sp>
            <p:nvSpPr>
              <p:cNvPr id="185413" name="Freeform 143"/>
              <p:cNvSpPr>
                <a:spLocks/>
              </p:cNvSpPr>
              <p:nvPr/>
            </p:nvSpPr>
            <p:spPr bwMode="auto">
              <a:xfrm>
                <a:off x="1325" y="2844"/>
                <a:ext cx="51" cy="84"/>
              </a:xfrm>
              <a:custGeom>
                <a:avLst/>
                <a:gdLst>
                  <a:gd name="T0" fmla="*/ 0 w 153"/>
                  <a:gd name="T1" fmla="*/ 1 h 250"/>
                  <a:gd name="T2" fmla="*/ 0 w 153"/>
                  <a:gd name="T3" fmla="*/ 1 h 250"/>
                  <a:gd name="T4" fmla="*/ 0 w 153"/>
                  <a:gd name="T5" fmla="*/ 1 h 250"/>
                  <a:gd name="T6" fmla="*/ 0 w 153"/>
                  <a:gd name="T7" fmla="*/ 1 h 250"/>
                  <a:gd name="T8" fmla="*/ 0 w 153"/>
                  <a:gd name="T9" fmla="*/ 1 h 250"/>
                  <a:gd name="T10" fmla="*/ 0 w 153"/>
                  <a:gd name="T11" fmla="*/ 0 h 250"/>
                  <a:gd name="T12" fmla="*/ 0 w 153"/>
                  <a:gd name="T13" fmla="*/ 0 h 250"/>
                  <a:gd name="T14" fmla="*/ 1 w 153"/>
                  <a:gd name="T15" fmla="*/ 0 h 250"/>
                  <a:gd name="T16" fmla="*/ 1 w 153"/>
                  <a:gd name="T17" fmla="*/ 0 h 250"/>
                  <a:gd name="T18" fmla="*/ 0 w 153"/>
                  <a:gd name="T19" fmla="*/ 0 h 250"/>
                  <a:gd name="T20" fmla="*/ 0 w 153"/>
                  <a:gd name="T21" fmla="*/ 0 h 250"/>
                  <a:gd name="T22" fmla="*/ 0 w 153"/>
                  <a:gd name="T23" fmla="*/ 0 h 250"/>
                  <a:gd name="T24" fmla="*/ 0 w 153"/>
                  <a:gd name="T25" fmla="*/ 0 h 250"/>
                  <a:gd name="T26" fmla="*/ 0 w 153"/>
                  <a:gd name="T27" fmla="*/ 1 h 250"/>
                  <a:gd name="T28" fmla="*/ 0 w 153"/>
                  <a:gd name="T29" fmla="*/ 1 h 250"/>
                  <a:gd name="T30" fmla="*/ 0 w 153"/>
                  <a:gd name="T31" fmla="*/ 1 h 250"/>
                  <a:gd name="T32" fmla="*/ 0 w 153"/>
                  <a:gd name="T33" fmla="*/ 1 h 2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3"/>
                  <a:gd name="T52" fmla="*/ 0 h 250"/>
                  <a:gd name="T53" fmla="*/ 153 w 153"/>
                  <a:gd name="T54" fmla="*/ 250 h 2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3" h="250">
                    <a:moveTo>
                      <a:pt x="0" y="250"/>
                    </a:moveTo>
                    <a:lnTo>
                      <a:pt x="29" y="231"/>
                    </a:lnTo>
                    <a:lnTo>
                      <a:pt x="53" y="203"/>
                    </a:lnTo>
                    <a:lnTo>
                      <a:pt x="73" y="173"/>
                    </a:lnTo>
                    <a:lnTo>
                      <a:pt x="90" y="137"/>
                    </a:lnTo>
                    <a:lnTo>
                      <a:pt x="103" y="101"/>
                    </a:lnTo>
                    <a:lnTo>
                      <a:pt x="118" y="65"/>
                    </a:lnTo>
                    <a:lnTo>
                      <a:pt x="135" y="31"/>
                    </a:lnTo>
                    <a:lnTo>
                      <a:pt x="153" y="0"/>
                    </a:lnTo>
                    <a:lnTo>
                      <a:pt x="121" y="18"/>
                    </a:lnTo>
                    <a:lnTo>
                      <a:pt x="96" y="43"/>
                    </a:lnTo>
                    <a:lnTo>
                      <a:pt x="79" y="75"/>
                    </a:lnTo>
                    <a:lnTo>
                      <a:pt x="64" y="109"/>
                    </a:lnTo>
                    <a:lnTo>
                      <a:pt x="50" y="147"/>
                    </a:lnTo>
                    <a:lnTo>
                      <a:pt x="36" y="183"/>
                    </a:lnTo>
                    <a:lnTo>
                      <a:pt x="21" y="218"/>
                    </a:lnTo>
                    <a:lnTo>
                      <a:pt x="0" y="250"/>
                    </a:lnTo>
                    <a:close/>
                  </a:path>
                </a:pathLst>
              </a:custGeom>
              <a:solidFill>
                <a:srgbClr val="49B507"/>
              </a:solidFill>
              <a:ln w="9525">
                <a:noFill/>
                <a:round/>
                <a:headEnd/>
                <a:tailEnd/>
              </a:ln>
            </p:spPr>
            <p:txBody>
              <a:bodyPr tIns="10800"/>
              <a:lstStyle/>
              <a:p>
                <a:endParaRPr lang="en-US"/>
              </a:p>
            </p:txBody>
          </p:sp>
          <p:sp>
            <p:nvSpPr>
              <p:cNvPr id="185414" name="Freeform 144"/>
              <p:cNvSpPr>
                <a:spLocks/>
              </p:cNvSpPr>
              <p:nvPr/>
            </p:nvSpPr>
            <p:spPr bwMode="auto">
              <a:xfrm>
                <a:off x="1141" y="2788"/>
                <a:ext cx="162" cy="137"/>
              </a:xfrm>
              <a:custGeom>
                <a:avLst/>
                <a:gdLst>
                  <a:gd name="T0" fmla="*/ 2 w 485"/>
                  <a:gd name="T1" fmla="*/ 0 h 411"/>
                  <a:gd name="T2" fmla="*/ 2 w 485"/>
                  <a:gd name="T3" fmla="*/ 0 h 411"/>
                  <a:gd name="T4" fmla="*/ 2 w 485"/>
                  <a:gd name="T5" fmla="*/ 0 h 411"/>
                  <a:gd name="T6" fmla="*/ 2 w 485"/>
                  <a:gd name="T7" fmla="*/ 0 h 411"/>
                  <a:gd name="T8" fmla="*/ 2 w 485"/>
                  <a:gd name="T9" fmla="*/ 0 h 411"/>
                  <a:gd name="T10" fmla="*/ 2 w 485"/>
                  <a:gd name="T11" fmla="*/ 0 h 411"/>
                  <a:gd name="T12" fmla="*/ 2 w 485"/>
                  <a:gd name="T13" fmla="*/ 0 h 411"/>
                  <a:gd name="T14" fmla="*/ 1 w 485"/>
                  <a:gd name="T15" fmla="*/ 0 h 411"/>
                  <a:gd name="T16" fmla="*/ 1 w 485"/>
                  <a:gd name="T17" fmla="*/ 0 h 411"/>
                  <a:gd name="T18" fmla="*/ 1 w 485"/>
                  <a:gd name="T19" fmla="*/ 0 h 411"/>
                  <a:gd name="T20" fmla="*/ 1 w 485"/>
                  <a:gd name="T21" fmla="*/ 0 h 411"/>
                  <a:gd name="T22" fmla="*/ 1 w 485"/>
                  <a:gd name="T23" fmla="*/ 1 h 411"/>
                  <a:gd name="T24" fmla="*/ 1 w 485"/>
                  <a:gd name="T25" fmla="*/ 1 h 411"/>
                  <a:gd name="T26" fmla="*/ 1 w 485"/>
                  <a:gd name="T27" fmla="*/ 1 h 411"/>
                  <a:gd name="T28" fmla="*/ 1 w 485"/>
                  <a:gd name="T29" fmla="*/ 1 h 411"/>
                  <a:gd name="T30" fmla="*/ 1 w 485"/>
                  <a:gd name="T31" fmla="*/ 1 h 411"/>
                  <a:gd name="T32" fmla="*/ 1 w 485"/>
                  <a:gd name="T33" fmla="*/ 1 h 411"/>
                  <a:gd name="T34" fmla="*/ 1 w 485"/>
                  <a:gd name="T35" fmla="*/ 1 h 411"/>
                  <a:gd name="T36" fmla="*/ 1 w 485"/>
                  <a:gd name="T37" fmla="*/ 1 h 411"/>
                  <a:gd name="T38" fmla="*/ 1 w 485"/>
                  <a:gd name="T39" fmla="*/ 1 h 411"/>
                  <a:gd name="T40" fmla="*/ 1 w 485"/>
                  <a:gd name="T41" fmla="*/ 2 h 411"/>
                  <a:gd name="T42" fmla="*/ 1 w 485"/>
                  <a:gd name="T43" fmla="*/ 1 h 411"/>
                  <a:gd name="T44" fmla="*/ 1 w 485"/>
                  <a:gd name="T45" fmla="*/ 1 h 411"/>
                  <a:gd name="T46" fmla="*/ 1 w 485"/>
                  <a:gd name="T47" fmla="*/ 1 h 411"/>
                  <a:gd name="T48" fmla="*/ 0 w 485"/>
                  <a:gd name="T49" fmla="*/ 1 h 411"/>
                  <a:gd name="T50" fmla="*/ 0 w 485"/>
                  <a:gd name="T51" fmla="*/ 1 h 411"/>
                  <a:gd name="T52" fmla="*/ 0 w 485"/>
                  <a:gd name="T53" fmla="*/ 0 h 411"/>
                  <a:gd name="T54" fmla="*/ 0 w 485"/>
                  <a:gd name="T55" fmla="*/ 0 h 411"/>
                  <a:gd name="T56" fmla="*/ 0 w 485"/>
                  <a:gd name="T57" fmla="*/ 0 h 411"/>
                  <a:gd name="T58" fmla="*/ 0 w 485"/>
                  <a:gd name="T59" fmla="*/ 0 h 411"/>
                  <a:gd name="T60" fmla="*/ 0 w 485"/>
                  <a:gd name="T61" fmla="*/ 0 h 411"/>
                  <a:gd name="T62" fmla="*/ 0 w 485"/>
                  <a:gd name="T63" fmla="*/ 1 h 411"/>
                  <a:gd name="T64" fmla="*/ 0 w 485"/>
                  <a:gd name="T65" fmla="*/ 1 h 411"/>
                  <a:gd name="T66" fmla="*/ 0 w 485"/>
                  <a:gd name="T67" fmla="*/ 1 h 411"/>
                  <a:gd name="T68" fmla="*/ 1 w 485"/>
                  <a:gd name="T69" fmla="*/ 1 h 411"/>
                  <a:gd name="T70" fmla="*/ 1 w 485"/>
                  <a:gd name="T71" fmla="*/ 1 h 411"/>
                  <a:gd name="T72" fmla="*/ 1 w 485"/>
                  <a:gd name="T73" fmla="*/ 2 h 411"/>
                  <a:gd name="T74" fmla="*/ 1 w 485"/>
                  <a:gd name="T75" fmla="*/ 2 h 411"/>
                  <a:gd name="T76" fmla="*/ 1 w 485"/>
                  <a:gd name="T77" fmla="*/ 2 h 411"/>
                  <a:gd name="T78" fmla="*/ 1 w 485"/>
                  <a:gd name="T79" fmla="*/ 2 h 411"/>
                  <a:gd name="T80" fmla="*/ 1 w 485"/>
                  <a:gd name="T81" fmla="*/ 2 h 411"/>
                  <a:gd name="T82" fmla="*/ 1 w 485"/>
                  <a:gd name="T83" fmla="*/ 2 h 411"/>
                  <a:gd name="T84" fmla="*/ 1 w 485"/>
                  <a:gd name="T85" fmla="*/ 1 h 411"/>
                  <a:gd name="T86" fmla="*/ 1 w 485"/>
                  <a:gd name="T87" fmla="*/ 1 h 411"/>
                  <a:gd name="T88" fmla="*/ 1 w 485"/>
                  <a:gd name="T89" fmla="*/ 1 h 411"/>
                  <a:gd name="T90" fmla="*/ 1 w 485"/>
                  <a:gd name="T91" fmla="*/ 1 h 411"/>
                  <a:gd name="T92" fmla="*/ 1 w 485"/>
                  <a:gd name="T93" fmla="*/ 1 h 411"/>
                  <a:gd name="T94" fmla="*/ 1 w 485"/>
                  <a:gd name="T95" fmla="*/ 1 h 411"/>
                  <a:gd name="T96" fmla="*/ 2 w 485"/>
                  <a:gd name="T97" fmla="*/ 1 h 411"/>
                  <a:gd name="T98" fmla="*/ 2 w 485"/>
                  <a:gd name="T99" fmla="*/ 0 h 411"/>
                  <a:gd name="T100" fmla="*/ 2 w 485"/>
                  <a:gd name="T101" fmla="*/ 0 h 411"/>
                  <a:gd name="T102" fmla="*/ 2 w 485"/>
                  <a:gd name="T103" fmla="*/ 0 h 411"/>
                  <a:gd name="T104" fmla="*/ 2 w 485"/>
                  <a:gd name="T105" fmla="*/ 0 h 411"/>
                  <a:gd name="T106" fmla="*/ 2 w 485"/>
                  <a:gd name="T107" fmla="*/ 0 h 411"/>
                  <a:gd name="T108" fmla="*/ 2 w 485"/>
                  <a:gd name="T109" fmla="*/ 0 h 411"/>
                  <a:gd name="T110" fmla="*/ 2 w 485"/>
                  <a:gd name="T111" fmla="*/ 0 h 411"/>
                  <a:gd name="T112" fmla="*/ 2 w 485"/>
                  <a:gd name="T113" fmla="*/ 0 h 4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85"/>
                  <a:gd name="T172" fmla="*/ 0 h 411"/>
                  <a:gd name="T173" fmla="*/ 485 w 485"/>
                  <a:gd name="T174" fmla="*/ 411 h 41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85" h="411">
                    <a:moveTo>
                      <a:pt x="485" y="0"/>
                    </a:moveTo>
                    <a:lnTo>
                      <a:pt x="463" y="9"/>
                    </a:lnTo>
                    <a:lnTo>
                      <a:pt x="441" y="19"/>
                    </a:lnTo>
                    <a:lnTo>
                      <a:pt x="422" y="29"/>
                    </a:lnTo>
                    <a:lnTo>
                      <a:pt x="403" y="38"/>
                    </a:lnTo>
                    <a:lnTo>
                      <a:pt x="385" y="49"/>
                    </a:lnTo>
                    <a:lnTo>
                      <a:pt x="367" y="60"/>
                    </a:lnTo>
                    <a:lnTo>
                      <a:pt x="351" y="73"/>
                    </a:lnTo>
                    <a:lnTo>
                      <a:pt x="336" y="87"/>
                    </a:lnTo>
                    <a:lnTo>
                      <a:pt x="321" y="102"/>
                    </a:lnTo>
                    <a:lnTo>
                      <a:pt x="307" y="118"/>
                    </a:lnTo>
                    <a:lnTo>
                      <a:pt x="293" y="138"/>
                    </a:lnTo>
                    <a:lnTo>
                      <a:pt x="281" y="157"/>
                    </a:lnTo>
                    <a:lnTo>
                      <a:pt x="269" y="181"/>
                    </a:lnTo>
                    <a:lnTo>
                      <a:pt x="258" y="205"/>
                    </a:lnTo>
                    <a:lnTo>
                      <a:pt x="248" y="232"/>
                    </a:lnTo>
                    <a:lnTo>
                      <a:pt x="239" y="262"/>
                    </a:lnTo>
                    <a:lnTo>
                      <a:pt x="230" y="294"/>
                    </a:lnTo>
                    <a:lnTo>
                      <a:pt x="225" y="322"/>
                    </a:lnTo>
                    <a:lnTo>
                      <a:pt x="221" y="349"/>
                    </a:lnTo>
                    <a:lnTo>
                      <a:pt x="217" y="377"/>
                    </a:lnTo>
                    <a:lnTo>
                      <a:pt x="188" y="335"/>
                    </a:lnTo>
                    <a:lnTo>
                      <a:pt x="158" y="291"/>
                    </a:lnTo>
                    <a:lnTo>
                      <a:pt x="128" y="248"/>
                    </a:lnTo>
                    <a:lnTo>
                      <a:pt x="97" y="203"/>
                    </a:lnTo>
                    <a:lnTo>
                      <a:pt x="69" y="157"/>
                    </a:lnTo>
                    <a:lnTo>
                      <a:pt x="43" y="110"/>
                    </a:lnTo>
                    <a:lnTo>
                      <a:pt x="19" y="63"/>
                    </a:lnTo>
                    <a:lnTo>
                      <a:pt x="0" y="16"/>
                    </a:lnTo>
                    <a:lnTo>
                      <a:pt x="6" y="67"/>
                    </a:lnTo>
                    <a:lnTo>
                      <a:pt x="18" y="117"/>
                    </a:lnTo>
                    <a:lnTo>
                      <a:pt x="36" y="167"/>
                    </a:lnTo>
                    <a:lnTo>
                      <a:pt x="60" y="214"/>
                    </a:lnTo>
                    <a:lnTo>
                      <a:pt x="91" y="261"/>
                    </a:lnTo>
                    <a:lnTo>
                      <a:pt x="126" y="308"/>
                    </a:lnTo>
                    <a:lnTo>
                      <a:pt x="166" y="353"/>
                    </a:lnTo>
                    <a:lnTo>
                      <a:pt x="210" y="398"/>
                    </a:lnTo>
                    <a:lnTo>
                      <a:pt x="222" y="406"/>
                    </a:lnTo>
                    <a:lnTo>
                      <a:pt x="232" y="410"/>
                    </a:lnTo>
                    <a:lnTo>
                      <a:pt x="239" y="411"/>
                    </a:lnTo>
                    <a:lnTo>
                      <a:pt x="244" y="407"/>
                    </a:lnTo>
                    <a:lnTo>
                      <a:pt x="254" y="369"/>
                    </a:lnTo>
                    <a:lnTo>
                      <a:pt x="266" y="330"/>
                    </a:lnTo>
                    <a:lnTo>
                      <a:pt x="281" y="293"/>
                    </a:lnTo>
                    <a:lnTo>
                      <a:pt x="300" y="255"/>
                    </a:lnTo>
                    <a:lnTo>
                      <a:pt x="319" y="219"/>
                    </a:lnTo>
                    <a:lnTo>
                      <a:pt x="341" y="186"/>
                    </a:lnTo>
                    <a:lnTo>
                      <a:pt x="362" y="153"/>
                    </a:lnTo>
                    <a:lnTo>
                      <a:pt x="384" y="124"/>
                    </a:lnTo>
                    <a:lnTo>
                      <a:pt x="406" y="96"/>
                    </a:lnTo>
                    <a:lnTo>
                      <a:pt x="425" y="71"/>
                    </a:lnTo>
                    <a:lnTo>
                      <a:pt x="443" y="49"/>
                    </a:lnTo>
                    <a:lnTo>
                      <a:pt x="459" y="31"/>
                    </a:lnTo>
                    <a:lnTo>
                      <a:pt x="472" y="18"/>
                    </a:lnTo>
                    <a:lnTo>
                      <a:pt x="480" y="7"/>
                    </a:lnTo>
                    <a:lnTo>
                      <a:pt x="485" y="1"/>
                    </a:lnTo>
                    <a:lnTo>
                      <a:pt x="485" y="0"/>
                    </a:lnTo>
                    <a:close/>
                  </a:path>
                </a:pathLst>
              </a:custGeom>
              <a:solidFill>
                <a:srgbClr val="007C00"/>
              </a:solidFill>
              <a:ln w="9525">
                <a:noFill/>
                <a:round/>
                <a:headEnd/>
                <a:tailEnd/>
              </a:ln>
            </p:spPr>
            <p:txBody>
              <a:bodyPr tIns="10800"/>
              <a:lstStyle/>
              <a:p>
                <a:endParaRPr lang="en-US"/>
              </a:p>
            </p:txBody>
          </p:sp>
          <p:sp>
            <p:nvSpPr>
              <p:cNvPr id="185415" name="Freeform 145"/>
              <p:cNvSpPr>
                <a:spLocks/>
              </p:cNvSpPr>
              <p:nvPr/>
            </p:nvSpPr>
            <p:spPr bwMode="auto">
              <a:xfrm>
                <a:off x="1160" y="2936"/>
                <a:ext cx="25" cy="84"/>
              </a:xfrm>
              <a:custGeom>
                <a:avLst/>
                <a:gdLst>
                  <a:gd name="T0" fmla="*/ 0 w 77"/>
                  <a:gd name="T1" fmla="*/ 1 h 253"/>
                  <a:gd name="T2" fmla="*/ 0 w 77"/>
                  <a:gd name="T3" fmla="*/ 1 h 253"/>
                  <a:gd name="T4" fmla="*/ 0 w 77"/>
                  <a:gd name="T5" fmla="*/ 1 h 253"/>
                  <a:gd name="T6" fmla="*/ 0 w 77"/>
                  <a:gd name="T7" fmla="*/ 1 h 253"/>
                  <a:gd name="T8" fmla="*/ 0 w 77"/>
                  <a:gd name="T9" fmla="*/ 1 h 253"/>
                  <a:gd name="T10" fmla="*/ 0 w 77"/>
                  <a:gd name="T11" fmla="*/ 1 h 253"/>
                  <a:gd name="T12" fmla="*/ 0 w 77"/>
                  <a:gd name="T13" fmla="*/ 1 h 253"/>
                  <a:gd name="T14" fmla="*/ 0 w 77"/>
                  <a:gd name="T15" fmla="*/ 1 h 253"/>
                  <a:gd name="T16" fmla="*/ 0 w 77"/>
                  <a:gd name="T17" fmla="*/ 1 h 253"/>
                  <a:gd name="T18" fmla="*/ 0 w 77"/>
                  <a:gd name="T19" fmla="*/ 0 h 253"/>
                  <a:gd name="T20" fmla="*/ 0 w 77"/>
                  <a:gd name="T21" fmla="*/ 0 h 253"/>
                  <a:gd name="T22" fmla="*/ 0 w 77"/>
                  <a:gd name="T23" fmla="*/ 0 h 253"/>
                  <a:gd name="T24" fmla="*/ 0 w 77"/>
                  <a:gd name="T25" fmla="*/ 0 h 253"/>
                  <a:gd name="T26" fmla="*/ 0 w 77"/>
                  <a:gd name="T27" fmla="*/ 0 h 253"/>
                  <a:gd name="T28" fmla="*/ 0 w 77"/>
                  <a:gd name="T29" fmla="*/ 0 h 253"/>
                  <a:gd name="T30" fmla="*/ 0 w 77"/>
                  <a:gd name="T31" fmla="*/ 0 h 253"/>
                  <a:gd name="T32" fmla="*/ 0 w 77"/>
                  <a:gd name="T33" fmla="*/ 0 h 253"/>
                  <a:gd name="T34" fmla="*/ 0 w 77"/>
                  <a:gd name="T35" fmla="*/ 1 h 253"/>
                  <a:gd name="T36" fmla="*/ 0 w 77"/>
                  <a:gd name="T37" fmla="*/ 1 h 253"/>
                  <a:gd name="T38" fmla="*/ 0 w 77"/>
                  <a:gd name="T39" fmla="*/ 1 h 253"/>
                  <a:gd name="T40" fmla="*/ 0 w 77"/>
                  <a:gd name="T41" fmla="*/ 1 h 2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7"/>
                  <a:gd name="T64" fmla="*/ 0 h 253"/>
                  <a:gd name="T65" fmla="*/ 77 w 77"/>
                  <a:gd name="T66" fmla="*/ 253 h 2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7" h="253">
                    <a:moveTo>
                      <a:pt x="31" y="253"/>
                    </a:moveTo>
                    <a:lnTo>
                      <a:pt x="19" y="251"/>
                    </a:lnTo>
                    <a:lnTo>
                      <a:pt x="9" y="248"/>
                    </a:lnTo>
                    <a:lnTo>
                      <a:pt x="4" y="244"/>
                    </a:lnTo>
                    <a:lnTo>
                      <a:pt x="0" y="240"/>
                    </a:lnTo>
                    <a:lnTo>
                      <a:pt x="5" y="213"/>
                    </a:lnTo>
                    <a:lnTo>
                      <a:pt x="15" y="186"/>
                    </a:lnTo>
                    <a:lnTo>
                      <a:pt x="25" y="160"/>
                    </a:lnTo>
                    <a:lnTo>
                      <a:pt x="36" y="132"/>
                    </a:lnTo>
                    <a:lnTo>
                      <a:pt x="48" y="102"/>
                    </a:lnTo>
                    <a:lnTo>
                      <a:pt x="59" y="72"/>
                    </a:lnTo>
                    <a:lnTo>
                      <a:pt x="68" y="37"/>
                    </a:lnTo>
                    <a:lnTo>
                      <a:pt x="75" y="0"/>
                    </a:lnTo>
                    <a:lnTo>
                      <a:pt x="77" y="7"/>
                    </a:lnTo>
                    <a:lnTo>
                      <a:pt x="75" y="26"/>
                    </a:lnTo>
                    <a:lnTo>
                      <a:pt x="74" y="55"/>
                    </a:lnTo>
                    <a:lnTo>
                      <a:pt x="70" y="90"/>
                    </a:lnTo>
                    <a:lnTo>
                      <a:pt x="64" y="130"/>
                    </a:lnTo>
                    <a:lnTo>
                      <a:pt x="56" y="172"/>
                    </a:lnTo>
                    <a:lnTo>
                      <a:pt x="45" y="214"/>
                    </a:lnTo>
                    <a:lnTo>
                      <a:pt x="31" y="253"/>
                    </a:lnTo>
                    <a:close/>
                  </a:path>
                </a:pathLst>
              </a:custGeom>
              <a:solidFill>
                <a:srgbClr val="49B507"/>
              </a:solidFill>
              <a:ln w="9525">
                <a:noFill/>
                <a:round/>
                <a:headEnd/>
                <a:tailEnd/>
              </a:ln>
            </p:spPr>
            <p:txBody>
              <a:bodyPr tIns="10800"/>
              <a:lstStyle/>
              <a:p>
                <a:endParaRPr lang="en-US"/>
              </a:p>
            </p:txBody>
          </p:sp>
          <p:sp>
            <p:nvSpPr>
              <p:cNvPr id="185416" name="Freeform 146"/>
              <p:cNvSpPr>
                <a:spLocks/>
              </p:cNvSpPr>
              <p:nvPr/>
            </p:nvSpPr>
            <p:spPr bwMode="auto">
              <a:xfrm>
                <a:off x="1163" y="2887"/>
                <a:ext cx="134" cy="141"/>
              </a:xfrm>
              <a:custGeom>
                <a:avLst/>
                <a:gdLst>
                  <a:gd name="T0" fmla="*/ 1 w 404"/>
                  <a:gd name="T1" fmla="*/ 1 h 422"/>
                  <a:gd name="T2" fmla="*/ 1 w 404"/>
                  <a:gd name="T3" fmla="*/ 1 h 422"/>
                  <a:gd name="T4" fmla="*/ 1 w 404"/>
                  <a:gd name="T5" fmla="*/ 0 h 422"/>
                  <a:gd name="T6" fmla="*/ 1 w 404"/>
                  <a:gd name="T7" fmla="*/ 0 h 422"/>
                  <a:gd name="T8" fmla="*/ 1 w 404"/>
                  <a:gd name="T9" fmla="*/ 0 h 422"/>
                  <a:gd name="T10" fmla="*/ 1 w 404"/>
                  <a:gd name="T11" fmla="*/ 1 h 422"/>
                  <a:gd name="T12" fmla="*/ 2 w 404"/>
                  <a:gd name="T13" fmla="*/ 1 h 422"/>
                  <a:gd name="T14" fmla="*/ 2 w 404"/>
                  <a:gd name="T15" fmla="*/ 2 h 422"/>
                  <a:gd name="T16" fmla="*/ 1 w 404"/>
                  <a:gd name="T17" fmla="*/ 2 h 422"/>
                  <a:gd name="T18" fmla="*/ 1 w 404"/>
                  <a:gd name="T19" fmla="*/ 1 h 422"/>
                  <a:gd name="T20" fmla="*/ 1 w 404"/>
                  <a:gd name="T21" fmla="*/ 1 h 422"/>
                  <a:gd name="T22" fmla="*/ 1 w 404"/>
                  <a:gd name="T23" fmla="*/ 1 h 422"/>
                  <a:gd name="T24" fmla="*/ 1 w 404"/>
                  <a:gd name="T25" fmla="*/ 1 h 422"/>
                  <a:gd name="T26" fmla="*/ 1 w 404"/>
                  <a:gd name="T27" fmla="*/ 1 h 422"/>
                  <a:gd name="T28" fmla="*/ 1 w 404"/>
                  <a:gd name="T29" fmla="*/ 1 h 422"/>
                  <a:gd name="T30" fmla="*/ 1 w 404"/>
                  <a:gd name="T31" fmla="*/ 1 h 422"/>
                  <a:gd name="T32" fmla="*/ 1 w 404"/>
                  <a:gd name="T33" fmla="*/ 1 h 422"/>
                  <a:gd name="T34" fmla="*/ 1 w 404"/>
                  <a:gd name="T35" fmla="*/ 1 h 422"/>
                  <a:gd name="T36" fmla="*/ 1 w 404"/>
                  <a:gd name="T37" fmla="*/ 1 h 422"/>
                  <a:gd name="T38" fmla="*/ 1 w 404"/>
                  <a:gd name="T39" fmla="*/ 1 h 422"/>
                  <a:gd name="T40" fmla="*/ 1 w 404"/>
                  <a:gd name="T41" fmla="*/ 1 h 422"/>
                  <a:gd name="T42" fmla="*/ 1 w 404"/>
                  <a:gd name="T43" fmla="*/ 1 h 422"/>
                  <a:gd name="T44" fmla="*/ 1 w 404"/>
                  <a:gd name="T45" fmla="*/ 1 h 422"/>
                  <a:gd name="T46" fmla="*/ 1 w 404"/>
                  <a:gd name="T47" fmla="*/ 1 h 422"/>
                  <a:gd name="T48" fmla="*/ 1 w 404"/>
                  <a:gd name="T49" fmla="*/ 1 h 422"/>
                  <a:gd name="T50" fmla="*/ 0 w 404"/>
                  <a:gd name="T51" fmla="*/ 0 h 422"/>
                  <a:gd name="T52" fmla="*/ 0 w 404"/>
                  <a:gd name="T53" fmla="*/ 0 h 422"/>
                  <a:gd name="T54" fmla="*/ 0 w 404"/>
                  <a:gd name="T55" fmla="*/ 0 h 422"/>
                  <a:gd name="T56" fmla="*/ 0 w 404"/>
                  <a:gd name="T57" fmla="*/ 0 h 422"/>
                  <a:gd name="T58" fmla="*/ 0 w 404"/>
                  <a:gd name="T59" fmla="*/ 0 h 422"/>
                  <a:gd name="T60" fmla="*/ 1 w 404"/>
                  <a:gd name="T61" fmla="*/ 1 h 422"/>
                  <a:gd name="T62" fmla="*/ 1 w 404"/>
                  <a:gd name="T63" fmla="*/ 1 h 422"/>
                  <a:gd name="T64" fmla="*/ 1 w 404"/>
                  <a:gd name="T65" fmla="*/ 1 h 422"/>
                  <a:gd name="T66" fmla="*/ 1 w 404"/>
                  <a:gd name="T67" fmla="*/ 1 h 422"/>
                  <a:gd name="T68" fmla="*/ 1 w 404"/>
                  <a:gd name="T69" fmla="*/ 1 h 4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04"/>
                  <a:gd name="T106" fmla="*/ 0 h 422"/>
                  <a:gd name="T107" fmla="*/ 404 w 404"/>
                  <a:gd name="T108" fmla="*/ 422 h 4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04" h="422">
                    <a:moveTo>
                      <a:pt x="228" y="269"/>
                    </a:moveTo>
                    <a:lnTo>
                      <a:pt x="239" y="229"/>
                    </a:lnTo>
                    <a:lnTo>
                      <a:pt x="253" y="185"/>
                    </a:lnTo>
                    <a:lnTo>
                      <a:pt x="268" y="139"/>
                    </a:lnTo>
                    <a:lnTo>
                      <a:pt x="284" y="95"/>
                    </a:lnTo>
                    <a:lnTo>
                      <a:pt x="299" y="56"/>
                    </a:lnTo>
                    <a:lnTo>
                      <a:pt x="313" y="25"/>
                    </a:lnTo>
                    <a:lnTo>
                      <a:pt x="324" y="5"/>
                    </a:lnTo>
                    <a:lnTo>
                      <a:pt x="332" y="0"/>
                    </a:lnTo>
                    <a:lnTo>
                      <a:pt x="340" y="52"/>
                    </a:lnTo>
                    <a:lnTo>
                      <a:pt x="350" y="105"/>
                    </a:lnTo>
                    <a:lnTo>
                      <a:pt x="360" y="157"/>
                    </a:lnTo>
                    <a:lnTo>
                      <a:pt x="369" y="211"/>
                    </a:lnTo>
                    <a:lnTo>
                      <a:pt x="379" y="264"/>
                    </a:lnTo>
                    <a:lnTo>
                      <a:pt x="388" y="316"/>
                    </a:lnTo>
                    <a:lnTo>
                      <a:pt x="397" y="369"/>
                    </a:lnTo>
                    <a:lnTo>
                      <a:pt x="404" y="422"/>
                    </a:lnTo>
                    <a:lnTo>
                      <a:pt x="357" y="405"/>
                    </a:lnTo>
                    <a:lnTo>
                      <a:pt x="351" y="369"/>
                    </a:lnTo>
                    <a:lnTo>
                      <a:pt x="347" y="334"/>
                    </a:lnTo>
                    <a:lnTo>
                      <a:pt x="340" y="298"/>
                    </a:lnTo>
                    <a:lnTo>
                      <a:pt x="335" y="264"/>
                    </a:lnTo>
                    <a:lnTo>
                      <a:pt x="329" y="228"/>
                    </a:lnTo>
                    <a:lnTo>
                      <a:pt x="323" y="193"/>
                    </a:lnTo>
                    <a:lnTo>
                      <a:pt x="317" y="157"/>
                    </a:lnTo>
                    <a:lnTo>
                      <a:pt x="310" y="123"/>
                    </a:lnTo>
                    <a:lnTo>
                      <a:pt x="305" y="150"/>
                    </a:lnTo>
                    <a:lnTo>
                      <a:pt x="299" y="178"/>
                    </a:lnTo>
                    <a:lnTo>
                      <a:pt x="292" y="207"/>
                    </a:lnTo>
                    <a:lnTo>
                      <a:pt x="287" y="235"/>
                    </a:lnTo>
                    <a:lnTo>
                      <a:pt x="280" y="262"/>
                    </a:lnTo>
                    <a:lnTo>
                      <a:pt x="272" y="290"/>
                    </a:lnTo>
                    <a:lnTo>
                      <a:pt x="265" y="317"/>
                    </a:lnTo>
                    <a:lnTo>
                      <a:pt x="257" y="345"/>
                    </a:lnTo>
                    <a:lnTo>
                      <a:pt x="251" y="342"/>
                    </a:lnTo>
                    <a:lnTo>
                      <a:pt x="246" y="340"/>
                    </a:lnTo>
                    <a:lnTo>
                      <a:pt x="240" y="337"/>
                    </a:lnTo>
                    <a:lnTo>
                      <a:pt x="235" y="333"/>
                    </a:lnTo>
                    <a:lnTo>
                      <a:pt x="229" y="330"/>
                    </a:lnTo>
                    <a:lnTo>
                      <a:pt x="224" y="327"/>
                    </a:lnTo>
                    <a:lnTo>
                      <a:pt x="218" y="324"/>
                    </a:lnTo>
                    <a:lnTo>
                      <a:pt x="213" y="322"/>
                    </a:lnTo>
                    <a:lnTo>
                      <a:pt x="213" y="320"/>
                    </a:lnTo>
                    <a:lnTo>
                      <a:pt x="207" y="311"/>
                    </a:lnTo>
                    <a:lnTo>
                      <a:pt x="192" y="286"/>
                    </a:lnTo>
                    <a:lnTo>
                      <a:pt x="169" y="250"/>
                    </a:lnTo>
                    <a:lnTo>
                      <a:pt x="140" y="208"/>
                    </a:lnTo>
                    <a:lnTo>
                      <a:pt x="107" y="163"/>
                    </a:lnTo>
                    <a:lnTo>
                      <a:pt x="73" y="120"/>
                    </a:lnTo>
                    <a:lnTo>
                      <a:pt x="36" y="83"/>
                    </a:lnTo>
                    <a:lnTo>
                      <a:pt x="0" y="55"/>
                    </a:lnTo>
                    <a:lnTo>
                      <a:pt x="18" y="62"/>
                    </a:lnTo>
                    <a:lnTo>
                      <a:pt x="36" y="70"/>
                    </a:lnTo>
                    <a:lnTo>
                      <a:pt x="53" y="80"/>
                    </a:lnTo>
                    <a:lnTo>
                      <a:pt x="70" y="91"/>
                    </a:lnTo>
                    <a:lnTo>
                      <a:pt x="87" y="102"/>
                    </a:lnTo>
                    <a:lnTo>
                      <a:pt x="103" y="114"/>
                    </a:lnTo>
                    <a:lnTo>
                      <a:pt x="118" y="127"/>
                    </a:lnTo>
                    <a:lnTo>
                      <a:pt x="133" y="141"/>
                    </a:lnTo>
                    <a:lnTo>
                      <a:pt x="147" y="156"/>
                    </a:lnTo>
                    <a:lnTo>
                      <a:pt x="161" y="170"/>
                    </a:lnTo>
                    <a:lnTo>
                      <a:pt x="175" y="186"/>
                    </a:lnTo>
                    <a:lnTo>
                      <a:pt x="187" y="201"/>
                    </a:lnTo>
                    <a:lnTo>
                      <a:pt x="198" y="218"/>
                    </a:lnTo>
                    <a:lnTo>
                      <a:pt x="209" y="235"/>
                    </a:lnTo>
                    <a:lnTo>
                      <a:pt x="218" y="253"/>
                    </a:lnTo>
                    <a:lnTo>
                      <a:pt x="228" y="269"/>
                    </a:lnTo>
                    <a:close/>
                  </a:path>
                </a:pathLst>
              </a:custGeom>
              <a:solidFill>
                <a:srgbClr val="49B507"/>
              </a:solidFill>
              <a:ln w="9525">
                <a:noFill/>
                <a:round/>
                <a:headEnd/>
                <a:tailEnd/>
              </a:ln>
            </p:spPr>
            <p:txBody>
              <a:bodyPr tIns="10800"/>
              <a:lstStyle/>
              <a:p>
                <a:endParaRPr lang="en-US"/>
              </a:p>
            </p:txBody>
          </p:sp>
          <p:sp>
            <p:nvSpPr>
              <p:cNvPr id="185417" name="Freeform 147"/>
              <p:cNvSpPr>
                <a:spLocks/>
              </p:cNvSpPr>
              <p:nvPr/>
            </p:nvSpPr>
            <p:spPr bwMode="auto">
              <a:xfrm>
                <a:off x="1299" y="2836"/>
                <a:ext cx="74" cy="140"/>
              </a:xfrm>
              <a:custGeom>
                <a:avLst/>
                <a:gdLst>
                  <a:gd name="T0" fmla="*/ 1 w 221"/>
                  <a:gd name="T1" fmla="*/ 1 h 419"/>
                  <a:gd name="T2" fmla="*/ 1 w 221"/>
                  <a:gd name="T3" fmla="*/ 1 h 419"/>
                  <a:gd name="T4" fmla="*/ 1 w 221"/>
                  <a:gd name="T5" fmla="*/ 1 h 419"/>
                  <a:gd name="T6" fmla="*/ 1 w 221"/>
                  <a:gd name="T7" fmla="*/ 1 h 419"/>
                  <a:gd name="T8" fmla="*/ 0 w 221"/>
                  <a:gd name="T9" fmla="*/ 1 h 419"/>
                  <a:gd name="T10" fmla="*/ 0 w 221"/>
                  <a:gd name="T11" fmla="*/ 1 h 419"/>
                  <a:gd name="T12" fmla="*/ 0 w 221"/>
                  <a:gd name="T13" fmla="*/ 1 h 419"/>
                  <a:gd name="T14" fmla="*/ 0 w 221"/>
                  <a:gd name="T15" fmla="*/ 1 h 419"/>
                  <a:gd name="T16" fmla="*/ 0 w 221"/>
                  <a:gd name="T17" fmla="*/ 1 h 419"/>
                  <a:gd name="T18" fmla="*/ 0 w 221"/>
                  <a:gd name="T19" fmla="*/ 1 h 419"/>
                  <a:gd name="T20" fmla="*/ 0 w 221"/>
                  <a:gd name="T21" fmla="*/ 1 h 419"/>
                  <a:gd name="T22" fmla="*/ 0 w 221"/>
                  <a:gd name="T23" fmla="*/ 1 h 419"/>
                  <a:gd name="T24" fmla="*/ 0 w 221"/>
                  <a:gd name="T25" fmla="*/ 1 h 419"/>
                  <a:gd name="T26" fmla="*/ 0 w 221"/>
                  <a:gd name="T27" fmla="*/ 1 h 419"/>
                  <a:gd name="T28" fmla="*/ 0 w 221"/>
                  <a:gd name="T29" fmla="*/ 0 h 419"/>
                  <a:gd name="T30" fmla="*/ 0 w 221"/>
                  <a:gd name="T31" fmla="*/ 0 h 419"/>
                  <a:gd name="T32" fmla="*/ 0 w 221"/>
                  <a:gd name="T33" fmla="*/ 0 h 419"/>
                  <a:gd name="T34" fmla="*/ 0 w 221"/>
                  <a:gd name="T35" fmla="*/ 0 h 419"/>
                  <a:gd name="T36" fmla="*/ 0 w 221"/>
                  <a:gd name="T37" fmla="*/ 0 h 419"/>
                  <a:gd name="T38" fmla="*/ 0 w 221"/>
                  <a:gd name="T39" fmla="*/ 0 h 419"/>
                  <a:gd name="T40" fmla="*/ 0 w 221"/>
                  <a:gd name="T41" fmla="*/ 0 h 419"/>
                  <a:gd name="T42" fmla="*/ 0 w 221"/>
                  <a:gd name="T43" fmla="*/ 0 h 419"/>
                  <a:gd name="T44" fmla="*/ 0 w 221"/>
                  <a:gd name="T45" fmla="*/ 0 h 419"/>
                  <a:gd name="T46" fmla="*/ 0 w 221"/>
                  <a:gd name="T47" fmla="*/ 0 h 419"/>
                  <a:gd name="T48" fmla="*/ 0 w 221"/>
                  <a:gd name="T49" fmla="*/ 0 h 419"/>
                  <a:gd name="T50" fmla="*/ 0 w 221"/>
                  <a:gd name="T51" fmla="*/ 0 h 419"/>
                  <a:gd name="T52" fmla="*/ 0 w 221"/>
                  <a:gd name="T53" fmla="*/ 1 h 419"/>
                  <a:gd name="T54" fmla="*/ 0 w 221"/>
                  <a:gd name="T55" fmla="*/ 1 h 419"/>
                  <a:gd name="T56" fmla="*/ 0 w 221"/>
                  <a:gd name="T57" fmla="*/ 1 h 419"/>
                  <a:gd name="T58" fmla="*/ 0 w 221"/>
                  <a:gd name="T59" fmla="*/ 1 h 419"/>
                  <a:gd name="T60" fmla="*/ 0 w 221"/>
                  <a:gd name="T61" fmla="*/ 1 h 419"/>
                  <a:gd name="T62" fmla="*/ 0 w 221"/>
                  <a:gd name="T63" fmla="*/ 2 h 419"/>
                  <a:gd name="T64" fmla="*/ 0 w 221"/>
                  <a:gd name="T65" fmla="*/ 2 h 419"/>
                  <a:gd name="T66" fmla="*/ 0 w 221"/>
                  <a:gd name="T67" fmla="*/ 2 h 419"/>
                  <a:gd name="T68" fmla="*/ 0 w 221"/>
                  <a:gd name="T69" fmla="*/ 2 h 419"/>
                  <a:gd name="T70" fmla="*/ 0 w 221"/>
                  <a:gd name="T71" fmla="*/ 2 h 419"/>
                  <a:gd name="T72" fmla="*/ 0 w 221"/>
                  <a:gd name="T73" fmla="*/ 2 h 419"/>
                  <a:gd name="T74" fmla="*/ 0 w 221"/>
                  <a:gd name="T75" fmla="*/ 2 h 419"/>
                  <a:gd name="T76" fmla="*/ 0 w 221"/>
                  <a:gd name="T77" fmla="*/ 1 h 419"/>
                  <a:gd name="T78" fmla="*/ 0 w 221"/>
                  <a:gd name="T79" fmla="*/ 1 h 419"/>
                  <a:gd name="T80" fmla="*/ 0 w 221"/>
                  <a:gd name="T81" fmla="*/ 1 h 419"/>
                  <a:gd name="T82" fmla="*/ 1 w 221"/>
                  <a:gd name="T83" fmla="*/ 1 h 419"/>
                  <a:gd name="T84" fmla="*/ 1 w 221"/>
                  <a:gd name="T85" fmla="*/ 1 h 419"/>
                  <a:gd name="T86" fmla="*/ 1 w 221"/>
                  <a:gd name="T87" fmla="*/ 1 h 419"/>
                  <a:gd name="T88" fmla="*/ 1 w 221"/>
                  <a:gd name="T89" fmla="*/ 1 h 419"/>
                  <a:gd name="T90" fmla="*/ 1 w 221"/>
                  <a:gd name="T91" fmla="*/ 1 h 419"/>
                  <a:gd name="T92" fmla="*/ 1 w 221"/>
                  <a:gd name="T93" fmla="*/ 1 h 419"/>
                  <a:gd name="T94" fmla="*/ 1 w 221"/>
                  <a:gd name="T95" fmla="*/ 1 h 419"/>
                  <a:gd name="T96" fmla="*/ 1 w 221"/>
                  <a:gd name="T97" fmla="*/ 1 h 4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1"/>
                  <a:gd name="T148" fmla="*/ 0 h 419"/>
                  <a:gd name="T149" fmla="*/ 221 w 221"/>
                  <a:gd name="T150" fmla="*/ 419 h 41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1" h="419">
                    <a:moveTo>
                      <a:pt x="221" y="264"/>
                    </a:moveTo>
                    <a:lnTo>
                      <a:pt x="192" y="261"/>
                    </a:lnTo>
                    <a:lnTo>
                      <a:pt x="166" y="263"/>
                    </a:lnTo>
                    <a:lnTo>
                      <a:pt x="142" y="270"/>
                    </a:lnTo>
                    <a:lnTo>
                      <a:pt x="118" y="282"/>
                    </a:lnTo>
                    <a:lnTo>
                      <a:pt x="98" y="297"/>
                    </a:lnTo>
                    <a:lnTo>
                      <a:pt x="80" y="315"/>
                    </a:lnTo>
                    <a:lnTo>
                      <a:pt x="63" y="336"/>
                    </a:lnTo>
                    <a:lnTo>
                      <a:pt x="48" y="358"/>
                    </a:lnTo>
                    <a:lnTo>
                      <a:pt x="54" y="318"/>
                    </a:lnTo>
                    <a:lnTo>
                      <a:pt x="59" y="275"/>
                    </a:lnTo>
                    <a:lnTo>
                      <a:pt x="65" y="230"/>
                    </a:lnTo>
                    <a:lnTo>
                      <a:pt x="72" y="184"/>
                    </a:lnTo>
                    <a:lnTo>
                      <a:pt x="78" y="138"/>
                    </a:lnTo>
                    <a:lnTo>
                      <a:pt x="85" y="91"/>
                    </a:lnTo>
                    <a:lnTo>
                      <a:pt x="94" y="46"/>
                    </a:lnTo>
                    <a:lnTo>
                      <a:pt x="103" y="0"/>
                    </a:lnTo>
                    <a:lnTo>
                      <a:pt x="98" y="6"/>
                    </a:lnTo>
                    <a:lnTo>
                      <a:pt x="91" y="13"/>
                    </a:lnTo>
                    <a:lnTo>
                      <a:pt x="85" y="22"/>
                    </a:lnTo>
                    <a:lnTo>
                      <a:pt x="78" y="32"/>
                    </a:lnTo>
                    <a:lnTo>
                      <a:pt x="73" y="43"/>
                    </a:lnTo>
                    <a:lnTo>
                      <a:pt x="68" y="53"/>
                    </a:lnTo>
                    <a:lnTo>
                      <a:pt x="63" y="61"/>
                    </a:lnTo>
                    <a:lnTo>
                      <a:pt x="62" y="68"/>
                    </a:lnTo>
                    <a:lnTo>
                      <a:pt x="51" y="112"/>
                    </a:lnTo>
                    <a:lnTo>
                      <a:pt x="41" y="156"/>
                    </a:lnTo>
                    <a:lnTo>
                      <a:pt x="32" y="199"/>
                    </a:lnTo>
                    <a:lnTo>
                      <a:pt x="24" y="243"/>
                    </a:lnTo>
                    <a:lnTo>
                      <a:pt x="15" y="288"/>
                    </a:lnTo>
                    <a:lnTo>
                      <a:pt x="9" y="331"/>
                    </a:lnTo>
                    <a:lnTo>
                      <a:pt x="4" y="375"/>
                    </a:lnTo>
                    <a:lnTo>
                      <a:pt x="0" y="419"/>
                    </a:lnTo>
                    <a:lnTo>
                      <a:pt x="21" y="413"/>
                    </a:lnTo>
                    <a:lnTo>
                      <a:pt x="40" y="405"/>
                    </a:lnTo>
                    <a:lnTo>
                      <a:pt x="55" y="394"/>
                    </a:lnTo>
                    <a:lnTo>
                      <a:pt x="70" y="380"/>
                    </a:lnTo>
                    <a:lnTo>
                      <a:pt x="84" y="365"/>
                    </a:lnTo>
                    <a:lnTo>
                      <a:pt x="96" y="348"/>
                    </a:lnTo>
                    <a:lnTo>
                      <a:pt x="107" y="331"/>
                    </a:lnTo>
                    <a:lnTo>
                      <a:pt x="120" y="314"/>
                    </a:lnTo>
                    <a:lnTo>
                      <a:pt x="128" y="306"/>
                    </a:lnTo>
                    <a:lnTo>
                      <a:pt x="142" y="297"/>
                    </a:lnTo>
                    <a:lnTo>
                      <a:pt x="158" y="289"/>
                    </a:lnTo>
                    <a:lnTo>
                      <a:pt x="176" y="281"/>
                    </a:lnTo>
                    <a:lnTo>
                      <a:pt x="192" y="274"/>
                    </a:lnTo>
                    <a:lnTo>
                      <a:pt x="207" y="268"/>
                    </a:lnTo>
                    <a:lnTo>
                      <a:pt x="217" y="266"/>
                    </a:lnTo>
                    <a:lnTo>
                      <a:pt x="221" y="264"/>
                    </a:lnTo>
                    <a:close/>
                  </a:path>
                </a:pathLst>
              </a:custGeom>
              <a:solidFill>
                <a:srgbClr val="007C00"/>
              </a:solidFill>
              <a:ln w="9525">
                <a:noFill/>
                <a:round/>
                <a:headEnd/>
                <a:tailEnd/>
              </a:ln>
            </p:spPr>
            <p:txBody>
              <a:bodyPr tIns="10800"/>
              <a:lstStyle/>
              <a:p>
                <a:endParaRPr lang="en-US"/>
              </a:p>
            </p:txBody>
          </p:sp>
          <p:sp>
            <p:nvSpPr>
              <p:cNvPr id="185418" name="Freeform 148"/>
              <p:cNvSpPr>
                <a:spLocks/>
              </p:cNvSpPr>
              <p:nvPr/>
            </p:nvSpPr>
            <p:spPr bwMode="auto">
              <a:xfrm>
                <a:off x="796" y="2820"/>
                <a:ext cx="121" cy="157"/>
              </a:xfrm>
              <a:custGeom>
                <a:avLst/>
                <a:gdLst>
                  <a:gd name="T0" fmla="*/ 1 w 362"/>
                  <a:gd name="T1" fmla="*/ 2 h 471"/>
                  <a:gd name="T2" fmla="*/ 1 w 362"/>
                  <a:gd name="T3" fmla="*/ 2 h 471"/>
                  <a:gd name="T4" fmla="*/ 1 w 362"/>
                  <a:gd name="T5" fmla="*/ 2 h 471"/>
                  <a:gd name="T6" fmla="*/ 1 w 362"/>
                  <a:gd name="T7" fmla="*/ 2 h 471"/>
                  <a:gd name="T8" fmla="*/ 1 w 362"/>
                  <a:gd name="T9" fmla="*/ 1 h 471"/>
                  <a:gd name="T10" fmla="*/ 1 w 362"/>
                  <a:gd name="T11" fmla="*/ 1 h 471"/>
                  <a:gd name="T12" fmla="*/ 1 w 362"/>
                  <a:gd name="T13" fmla="*/ 1 h 471"/>
                  <a:gd name="T14" fmla="*/ 1 w 362"/>
                  <a:gd name="T15" fmla="*/ 1 h 471"/>
                  <a:gd name="T16" fmla="*/ 1 w 362"/>
                  <a:gd name="T17" fmla="*/ 1 h 471"/>
                  <a:gd name="T18" fmla="*/ 1 w 362"/>
                  <a:gd name="T19" fmla="*/ 1 h 471"/>
                  <a:gd name="T20" fmla="*/ 0 w 362"/>
                  <a:gd name="T21" fmla="*/ 1 h 471"/>
                  <a:gd name="T22" fmla="*/ 0 w 362"/>
                  <a:gd name="T23" fmla="*/ 1 h 471"/>
                  <a:gd name="T24" fmla="*/ 0 w 362"/>
                  <a:gd name="T25" fmla="*/ 0 h 471"/>
                  <a:gd name="T26" fmla="*/ 0 w 362"/>
                  <a:gd name="T27" fmla="*/ 0 h 471"/>
                  <a:gd name="T28" fmla="*/ 0 w 362"/>
                  <a:gd name="T29" fmla="*/ 0 h 471"/>
                  <a:gd name="T30" fmla="*/ 0 w 362"/>
                  <a:gd name="T31" fmla="*/ 0 h 471"/>
                  <a:gd name="T32" fmla="*/ 0 w 362"/>
                  <a:gd name="T33" fmla="*/ 0 h 471"/>
                  <a:gd name="T34" fmla="*/ 0 w 362"/>
                  <a:gd name="T35" fmla="*/ 0 h 471"/>
                  <a:gd name="T36" fmla="*/ 0 w 362"/>
                  <a:gd name="T37" fmla="*/ 0 h 471"/>
                  <a:gd name="T38" fmla="*/ 0 w 362"/>
                  <a:gd name="T39" fmla="*/ 0 h 471"/>
                  <a:gd name="T40" fmla="*/ 0 w 362"/>
                  <a:gd name="T41" fmla="*/ 0 h 471"/>
                  <a:gd name="T42" fmla="*/ 0 w 362"/>
                  <a:gd name="T43" fmla="*/ 0 h 471"/>
                  <a:gd name="T44" fmla="*/ 0 w 362"/>
                  <a:gd name="T45" fmla="*/ 0 h 471"/>
                  <a:gd name="T46" fmla="*/ 1 w 362"/>
                  <a:gd name="T47" fmla="*/ 1 h 471"/>
                  <a:gd name="T48" fmla="*/ 1 w 362"/>
                  <a:gd name="T49" fmla="*/ 1 h 471"/>
                  <a:gd name="T50" fmla="*/ 1 w 362"/>
                  <a:gd name="T51" fmla="*/ 1 h 471"/>
                  <a:gd name="T52" fmla="*/ 1 w 362"/>
                  <a:gd name="T53" fmla="*/ 1 h 471"/>
                  <a:gd name="T54" fmla="*/ 1 w 362"/>
                  <a:gd name="T55" fmla="*/ 1 h 471"/>
                  <a:gd name="T56" fmla="*/ 1 w 362"/>
                  <a:gd name="T57" fmla="*/ 1 h 471"/>
                  <a:gd name="T58" fmla="*/ 1 w 362"/>
                  <a:gd name="T59" fmla="*/ 1 h 471"/>
                  <a:gd name="T60" fmla="*/ 1 w 362"/>
                  <a:gd name="T61" fmla="*/ 1 h 471"/>
                  <a:gd name="T62" fmla="*/ 1 w 362"/>
                  <a:gd name="T63" fmla="*/ 1 h 471"/>
                  <a:gd name="T64" fmla="*/ 1 w 362"/>
                  <a:gd name="T65" fmla="*/ 1 h 471"/>
                  <a:gd name="T66" fmla="*/ 1 w 362"/>
                  <a:gd name="T67" fmla="*/ 1 h 471"/>
                  <a:gd name="T68" fmla="*/ 1 w 362"/>
                  <a:gd name="T69" fmla="*/ 1 h 471"/>
                  <a:gd name="T70" fmla="*/ 1 w 362"/>
                  <a:gd name="T71" fmla="*/ 0 h 471"/>
                  <a:gd name="T72" fmla="*/ 1 w 362"/>
                  <a:gd name="T73" fmla="*/ 0 h 471"/>
                  <a:gd name="T74" fmla="*/ 1 w 362"/>
                  <a:gd name="T75" fmla="*/ 0 h 471"/>
                  <a:gd name="T76" fmla="*/ 1 w 362"/>
                  <a:gd name="T77" fmla="*/ 1 h 471"/>
                  <a:gd name="T78" fmla="*/ 1 w 362"/>
                  <a:gd name="T79" fmla="*/ 1 h 471"/>
                  <a:gd name="T80" fmla="*/ 1 w 362"/>
                  <a:gd name="T81" fmla="*/ 1 h 471"/>
                  <a:gd name="T82" fmla="*/ 1 w 362"/>
                  <a:gd name="T83" fmla="*/ 1 h 471"/>
                  <a:gd name="T84" fmla="*/ 1 w 362"/>
                  <a:gd name="T85" fmla="*/ 1 h 471"/>
                  <a:gd name="T86" fmla="*/ 1 w 362"/>
                  <a:gd name="T87" fmla="*/ 1 h 471"/>
                  <a:gd name="T88" fmla="*/ 1 w 362"/>
                  <a:gd name="T89" fmla="*/ 2 h 471"/>
                  <a:gd name="T90" fmla="*/ 1 w 362"/>
                  <a:gd name="T91" fmla="*/ 2 h 471"/>
                  <a:gd name="T92" fmla="*/ 1 w 362"/>
                  <a:gd name="T93" fmla="*/ 1 h 471"/>
                  <a:gd name="T94" fmla="*/ 1 w 362"/>
                  <a:gd name="T95" fmla="*/ 1 h 471"/>
                  <a:gd name="T96" fmla="*/ 1 w 362"/>
                  <a:gd name="T97" fmla="*/ 1 h 471"/>
                  <a:gd name="T98" fmla="*/ 1 w 362"/>
                  <a:gd name="T99" fmla="*/ 1 h 471"/>
                  <a:gd name="T100" fmla="*/ 1 w 362"/>
                  <a:gd name="T101" fmla="*/ 1 h 471"/>
                  <a:gd name="T102" fmla="*/ 1 w 362"/>
                  <a:gd name="T103" fmla="*/ 1 h 471"/>
                  <a:gd name="T104" fmla="*/ 1 w 362"/>
                  <a:gd name="T105" fmla="*/ 2 h 471"/>
                  <a:gd name="T106" fmla="*/ 1 w 362"/>
                  <a:gd name="T107" fmla="*/ 2 h 471"/>
                  <a:gd name="T108" fmla="*/ 1 w 362"/>
                  <a:gd name="T109" fmla="*/ 2 h 47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62"/>
                  <a:gd name="T166" fmla="*/ 0 h 471"/>
                  <a:gd name="T167" fmla="*/ 362 w 362"/>
                  <a:gd name="T168" fmla="*/ 471 h 47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62" h="471">
                    <a:moveTo>
                      <a:pt x="259" y="462"/>
                    </a:moveTo>
                    <a:lnTo>
                      <a:pt x="255" y="452"/>
                    </a:lnTo>
                    <a:lnTo>
                      <a:pt x="246" y="425"/>
                    </a:lnTo>
                    <a:lnTo>
                      <a:pt x="230" y="384"/>
                    </a:lnTo>
                    <a:lnTo>
                      <a:pt x="211" y="339"/>
                    </a:lnTo>
                    <a:lnTo>
                      <a:pt x="192" y="292"/>
                    </a:lnTo>
                    <a:lnTo>
                      <a:pt x="174" y="249"/>
                    </a:lnTo>
                    <a:lnTo>
                      <a:pt x="158" y="214"/>
                    </a:lnTo>
                    <a:lnTo>
                      <a:pt x="147" y="194"/>
                    </a:lnTo>
                    <a:lnTo>
                      <a:pt x="136" y="180"/>
                    </a:lnTo>
                    <a:lnTo>
                      <a:pt x="118" y="155"/>
                    </a:lnTo>
                    <a:lnTo>
                      <a:pt x="93" y="125"/>
                    </a:lnTo>
                    <a:lnTo>
                      <a:pt x="67" y="90"/>
                    </a:lnTo>
                    <a:lnTo>
                      <a:pt x="43" y="57"/>
                    </a:lnTo>
                    <a:lnTo>
                      <a:pt x="21" y="28"/>
                    </a:lnTo>
                    <a:lnTo>
                      <a:pt x="6" y="7"/>
                    </a:lnTo>
                    <a:lnTo>
                      <a:pt x="0" y="0"/>
                    </a:lnTo>
                    <a:lnTo>
                      <a:pt x="22" y="13"/>
                    </a:lnTo>
                    <a:lnTo>
                      <a:pt x="43" y="28"/>
                    </a:lnTo>
                    <a:lnTo>
                      <a:pt x="63" y="46"/>
                    </a:lnTo>
                    <a:lnTo>
                      <a:pt x="84" y="64"/>
                    </a:lnTo>
                    <a:lnTo>
                      <a:pt x="103" y="85"/>
                    </a:lnTo>
                    <a:lnTo>
                      <a:pt x="121" y="107"/>
                    </a:lnTo>
                    <a:lnTo>
                      <a:pt x="139" y="129"/>
                    </a:lnTo>
                    <a:lnTo>
                      <a:pt x="156" y="152"/>
                    </a:lnTo>
                    <a:lnTo>
                      <a:pt x="170" y="170"/>
                    </a:lnTo>
                    <a:lnTo>
                      <a:pt x="182" y="188"/>
                    </a:lnTo>
                    <a:lnTo>
                      <a:pt x="195" y="205"/>
                    </a:lnTo>
                    <a:lnTo>
                      <a:pt x="206" y="221"/>
                    </a:lnTo>
                    <a:lnTo>
                      <a:pt x="215" y="238"/>
                    </a:lnTo>
                    <a:lnTo>
                      <a:pt x="226" y="255"/>
                    </a:lnTo>
                    <a:lnTo>
                      <a:pt x="235" y="273"/>
                    </a:lnTo>
                    <a:lnTo>
                      <a:pt x="244" y="290"/>
                    </a:lnTo>
                    <a:lnTo>
                      <a:pt x="254" y="224"/>
                    </a:lnTo>
                    <a:lnTo>
                      <a:pt x="262" y="145"/>
                    </a:lnTo>
                    <a:lnTo>
                      <a:pt x="269" y="83"/>
                    </a:lnTo>
                    <a:lnTo>
                      <a:pt x="276" y="64"/>
                    </a:lnTo>
                    <a:lnTo>
                      <a:pt x="293" y="100"/>
                    </a:lnTo>
                    <a:lnTo>
                      <a:pt x="309" y="138"/>
                    </a:lnTo>
                    <a:lnTo>
                      <a:pt x="322" y="180"/>
                    </a:lnTo>
                    <a:lnTo>
                      <a:pt x="333" y="221"/>
                    </a:lnTo>
                    <a:lnTo>
                      <a:pt x="343" y="266"/>
                    </a:lnTo>
                    <a:lnTo>
                      <a:pt x="351" y="308"/>
                    </a:lnTo>
                    <a:lnTo>
                      <a:pt x="357" y="350"/>
                    </a:lnTo>
                    <a:lnTo>
                      <a:pt x="362" y="389"/>
                    </a:lnTo>
                    <a:lnTo>
                      <a:pt x="315" y="372"/>
                    </a:lnTo>
                    <a:lnTo>
                      <a:pt x="310" y="331"/>
                    </a:lnTo>
                    <a:lnTo>
                      <a:pt x="304" y="290"/>
                    </a:lnTo>
                    <a:lnTo>
                      <a:pt x="296" y="252"/>
                    </a:lnTo>
                    <a:lnTo>
                      <a:pt x="285" y="212"/>
                    </a:lnTo>
                    <a:lnTo>
                      <a:pt x="288" y="259"/>
                    </a:lnTo>
                    <a:lnTo>
                      <a:pt x="291" y="313"/>
                    </a:lnTo>
                    <a:lnTo>
                      <a:pt x="292" y="380"/>
                    </a:lnTo>
                    <a:lnTo>
                      <a:pt x="293" y="471"/>
                    </a:lnTo>
                    <a:lnTo>
                      <a:pt x="259" y="462"/>
                    </a:lnTo>
                    <a:close/>
                  </a:path>
                </a:pathLst>
              </a:custGeom>
              <a:solidFill>
                <a:srgbClr val="007C00"/>
              </a:solidFill>
              <a:ln w="9525">
                <a:noFill/>
                <a:round/>
                <a:headEnd/>
                <a:tailEnd/>
              </a:ln>
            </p:spPr>
            <p:txBody>
              <a:bodyPr tIns="10800"/>
              <a:lstStyle/>
              <a:p>
                <a:endParaRPr lang="en-US"/>
              </a:p>
            </p:txBody>
          </p:sp>
          <p:sp>
            <p:nvSpPr>
              <p:cNvPr id="185419" name="Freeform 149"/>
              <p:cNvSpPr>
                <a:spLocks/>
              </p:cNvSpPr>
              <p:nvPr/>
            </p:nvSpPr>
            <p:spPr bwMode="auto">
              <a:xfrm>
                <a:off x="679" y="2773"/>
                <a:ext cx="112" cy="186"/>
              </a:xfrm>
              <a:custGeom>
                <a:avLst/>
                <a:gdLst>
                  <a:gd name="T0" fmla="*/ 1 w 336"/>
                  <a:gd name="T1" fmla="*/ 2 h 558"/>
                  <a:gd name="T2" fmla="*/ 1 w 336"/>
                  <a:gd name="T3" fmla="*/ 2 h 558"/>
                  <a:gd name="T4" fmla="*/ 1 w 336"/>
                  <a:gd name="T5" fmla="*/ 1 h 558"/>
                  <a:gd name="T6" fmla="*/ 1 w 336"/>
                  <a:gd name="T7" fmla="*/ 1 h 558"/>
                  <a:gd name="T8" fmla="*/ 1 w 336"/>
                  <a:gd name="T9" fmla="*/ 1 h 558"/>
                  <a:gd name="T10" fmla="*/ 1 w 336"/>
                  <a:gd name="T11" fmla="*/ 2 h 558"/>
                  <a:gd name="T12" fmla="*/ 1 w 336"/>
                  <a:gd name="T13" fmla="*/ 2 h 558"/>
                  <a:gd name="T14" fmla="*/ 1 w 336"/>
                  <a:gd name="T15" fmla="*/ 2 h 558"/>
                  <a:gd name="T16" fmla="*/ 1 w 336"/>
                  <a:gd name="T17" fmla="*/ 2 h 558"/>
                  <a:gd name="T18" fmla="*/ 1 w 336"/>
                  <a:gd name="T19" fmla="*/ 2 h 558"/>
                  <a:gd name="T20" fmla="*/ 1 w 336"/>
                  <a:gd name="T21" fmla="*/ 2 h 558"/>
                  <a:gd name="T22" fmla="*/ 1 w 336"/>
                  <a:gd name="T23" fmla="*/ 2 h 558"/>
                  <a:gd name="T24" fmla="*/ 1 w 336"/>
                  <a:gd name="T25" fmla="*/ 2 h 558"/>
                  <a:gd name="T26" fmla="*/ 0 w 336"/>
                  <a:gd name="T27" fmla="*/ 2 h 558"/>
                  <a:gd name="T28" fmla="*/ 0 w 336"/>
                  <a:gd name="T29" fmla="*/ 2 h 558"/>
                  <a:gd name="T30" fmla="*/ 0 w 336"/>
                  <a:gd name="T31" fmla="*/ 2 h 558"/>
                  <a:gd name="T32" fmla="*/ 0 w 336"/>
                  <a:gd name="T33" fmla="*/ 2 h 558"/>
                  <a:gd name="T34" fmla="*/ 0 w 336"/>
                  <a:gd name="T35" fmla="*/ 2 h 558"/>
                  <a:gd name="T36" fmla="*/ 0 w 336"/>
                  <a:gd name="T37" fmla="*/ 2 h 558"/>
                  <a:gd name="T38" fmla="*/ 0 w 336"/>
                  <a:gd name="T39" fmla="*/ 2 h 558"/>
                  <a:gd name="T40" fmla="*/ 0 w 336"/>
                  <a:gd name="T41" fmla="*/ 2 h 558"/>
                  <a:gd name="T42" fmla="*/ 0 w 336"/>
                  <a:gd name="T43" fmla="*/ 1 h 558"/>
                  <a:gd name="T44" fmla="*/ 0 w 336"/>
                  <a:gd name="T45" fmla="*/ 0 h 558"/>
                  <a:gd name="T46" fmla="*/ 0 w 336"/>
                  <a:gd name="T47" fmla="*/ 0 h 558"/>
                  <a:gd name="T48" fmla="*/ 0 w 336"/>
                  <a:gd name="T49" fmla="*/ 1 h 558"/>
                  <a:gd name="T50" fmla="*/ 0 w 336"/>
                  <a:gd name="T51" fmla="*/ 1 h 558"/>
                  <a:gd name="T52" fmla="*/ 0 w 336"/>
                  <a:gd name="T53" fmla="*/ 2 h 558"/>
                  <a:gd name="T54" fmla="*/ 0 w 336"/>
                  <a:gd name="T55" fmla="*/ 2 h 558"/>
                  <a:gd name="T56" fmla="*/ 0 w 336"/>
                  <a:gd name="T57" fmla="*/ 1 h 558"/>
                  <a:gd name="T58" fmla="*/ 0 w 336"/>
                  <a:gd name="T59" fmla="*/ 1 h 558"/>
                  <a:gd name="T60" fmla="*/ 0 w 336"/>
                  <a:gd name="T61" fmla="*/ 1 h 558"/>
                  <a:gd name="T62" fmla="*/ 1 w 336"/>
                  <a:gd name="T63" fmla="*/ 1 h 558"/>
                  <a:gd name="T64" fmla="*/ 1 w 336"/>
                  <a:gd name="T65" fmla="*/ 1 h 558"/>
                  <a:gd name="T66" fmla="*/ 1 w 336"/>
                  <a:gd name="T67" fmla="*/ 1 h 558"/>
                  <a:gd name="T68" fmla="*/ 1 w 336"/>
                  <a:gd name="T69" fmla="*/ 1 h 558"/>
                  <a:gd name="T70" fmla="*/ 1 w 336"/>
                  <a:gd name="T71" fmla="*/ 1 h 558"/>
                  <a:gd name="T72" fmla="*/ 1 w 336"/>
                  <a:gd name="T73" fmla="*/ 1 h 558"/>
                  <a:gd name="T74" fmla="*/ 1 w 336"/>
                  <a:gd name="T75" fmla="*/ 1 h 558"/>
                  <a:gd name="T76" fmla="*/ 1 w 336"/>
                  <a:gd name="T77" fmla="*/ 2 h 558"/>
                  <a:gd name="T78" fmla="*/ 1 w 336"/>
                  <a:gd name="T79" fmla="*/ 1 h 558"/>
                  <a:gd name="T80" fmla="*/ 1 w 336"/>
                  <a:gd name="T81" fmla="*/ 1 h 5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36"/>
                  <a:gd name="T124" fmla="*/ 0 h 558"/>
                  <a:gd name="T125" fmla="*/ 336 w 336"/>
                  <a:gd name="T126" fmla="*/ 558 h 5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36" h="558">
                    <a:moveTo>
                      <a:pt x="336" y="455"/>
                    </a:moveTo>
                    <a:lnTo>
                      <a:pt x="319" y="442"/>
                    </a:lnTo>
                    <a:lnTo>
                      <a:pt x="300" y="426"/>
                    </a:lnTo>
                    <a:lnTo>
                      <a:pt x="278" y="406"/>
                    </a:lnTo>
                    <a:lnTo>
                      <a:pt x="256" y="386"/>
                    </a:lnTo>
                    <a:lnTo>
                      <a:pt x="233" y="363"/>
                    </a:lnTo>
                    <a:lnTo>
                      <a:pt x="212" y="344"/>
                    </a:lnTo>
                    <a:lnTo>
                      <a:pt x="193" y="326"/>
                    </a:lnTo>
                    <a:lnTo>
                      <a:pt x="178" y="311"/>
                    </a:lnTo>
                    <a:lnTo>
                      <a:pt x="182" y="343"/>
                    </a:lnTo>
                    <a:lnTo>
                      <a:pt x="188" y="386"/>
                    </a:lnTo>
                    <a:lnTo>
                      <a:pt x="194" y="427"/>
                    </a:lnTo>
                    <a:lnTo>
                      <a:pt x="199" y="453"/>
                    </a:lnTo>
                    <a:lnTo>
                      <a:pt x="193" y="450"/>
                    </a:lnTo>
                    <a:lnTo>
                      <a:pt x="186" y="448"/>
                    </a:lnTo>
                    <a:lnTo>
                      <a:pt x="181" y="445"/>
                    </a:lnTo>
                    <a:lnTo>
                      <a:pt x="175" y="442"/>
                    </a:lnTo>
                    <a:lnTo>
                      <a:pt x="168" y="439"/>
                    </a:lnTo>
                    <a:lnTo>
                      <a:pt x="163" y="435"/>
                    </a:lnTo>
                    <a:lnTo>
                      <a:pt x="156" y="432"/>
                    </a:lnTo>
                    <a:lnTo>
                      <a:pt x="151" y="430"/>
                    </a:lnTo>
                    <a:lnTo>
                      <a:pt x="148" y="420"/>
                    </a:lnTo>
                    <a:lnTo>
                      <a:pt x="142" y="401"/>
                    </a:lnTo>
                    <a:lnTo>
                      <a:pt x="136" y="380"/>
                    </a:lnTo>
                    <a:lnTo>
                      <a:pt x="133" y="369"/>
                    </a:lnTo>
                    <a:lnTo>
                      <a:pt x="126" y="392"/>
                    </a:lnTo>
                    <a:lnTo>
                      <a:pt x="119" y="416"/>
                    </a:lnTo>
                    <a:lnTo>
                      <a:pt x="112" y="439"/>
                    </a:lnTo>
                    <a:lnTo>
                      <a:pt x="105" y="463"/>
                    </a:lnTo>
                    <a:lnTo>
                      <a:pt x="99" y="488"/>
                    </a:lnTo>
                    <a:lnTo>
                      <a:pt x="90" y="511"/>
                    </a:lnTo>
                    <a:lnTo>
                      <a:pt x="83" y="535"/>
                    </a:lnTo>
                    <a:lnTo>
                      <a:pt x="77" y="558"/>
                    </a:lnTo>
                    <a:lnTo>
                      <a:pt x="70" y="555"/>
                    </a:lnTo>
                    <a:lnTo>
                      <a:pt x="63" y="551"/>
                    </a:lnTo>
                    <a:lnTo>
                      <a:pt x="56" y="549"/>
                    </a:lnTo>
                    <a:lnTo>
                      <a:pt x="49" y="546"/>
                    </a:lnTo>
                    <a:lnTo>
                      <a:pt x="42" y="543"/>
                    </a:lnTo>
                    <a:lnTo>
                      <a:pt x="35" y="539"/>
                    </a:lnTo>
                    <a:lnTo>
                      <a:pt x="29" y="536"/>
                    </a:lnTo>
                    <a:lnTo>
                      <a:pt x="22" y="533"/>
                    </a:lnTo>
                    <a:lnTo>
                      <a:pt x="8" y="455"/>
                    </a:lnTo>
                    <a:lnTo>
                      <a:pt x="9" y="374"/>
                    </a:lnTo>
                    <a:lnTo>
                      <a:pt x="14" y="292"/>
                    </a:lnTo>
                    <a:lnTo>
                      <a:pt x="12" y="211"/>
                    </a:lnTo>
                    <a:lnTo>
                      <a:pt x="0" y="0"/>
                    </a:lnTo>
                    <a:lnTo>
                      <a:pt x="20" y="55"/>
                    </a:lnTo>
                    <a:lnTo>
                      <a:pt x="33" y="112"/>
                    </a:lnTo>
                    <a:lnTo>
                      <a:pt x="40" y="171"/>
                    </a:lnTo>
                    <a:lnTo>
                      <a:pt x="42" y="231"/>
                    </a:lnTo>
                    <a:lnTo>
                      <a:pt x="44" y="292"/>
                    </a:lnTo>
                    <a:lnTo>
                      <a:pt x="44" y="352"/>
                    </a:lnTo>
                    <a:lnTo>
                      <a:pt x="46" y="410"/>
                    </a:lnTo>
                    <a:lnTo>
                      <a:pt x="52" y="468"/>
                    </a:lnTo>
                    <a:lnTo>
                      <a:pt x="60" y="439"/>
                    </a:lnTo>
                    <a:lnTo>
                      <a:pt x="70" y="403"/>
                    </a:lnTo>
                    <a:lnTo>
                      <a:pt x="81" y="363"/>
                    </a:lnTo>
                    <a:lnTo>
                      <a:pt x="93" y="322"/>
                    </a:lnTo>
                    <a:lnTo>
                      <a:pt x="103" y="283"/>
                    </a:lnTo>
                    <a:lnTo>
                      <a:pt x="111" y="249"/>
                    </a:lnTo>
                    <a:lnTo>
                      <a:pt x="118" y="224"/>
                    </a:lnTo>
                    <a:lnTo>
                      <a:pt x="120" y="211"/>
                    </a:lnTo>
                    <a:lnTo>
                      <a:pt x="127" y="216"/>
                    </a:lnTo>
                    <a:lnTo>
                      <a:pt x="134" y="224"/>
                    </a:lnTo>
                    <a:lnTo>
                      <a:pt x="144" y="235"/>
                    </a:lnTo>
                    <a:lnTo>
                      <a:pt x="152" y="246"/>
                    </a:lnTo>
                    <a:lnTo>
                      <a:pt x="162" y="258"/>
                    </a:lnTo>
                    <a:lnTo>
                      <a:pt x="168" y="271"/>
                    </a:lnTo>
                    <a:lnTo>
                      <a:pt x="173" y="280"/>
                    </a:lnTo>
                    <a:lnTo>
                      <a:pt x="175" y="289"/>
                    </a:lnTo>
                    <a:lnTo>
                      <a:pt x="192" y="298"/>
                    </a:lnTo>
                    <a:lnTo>
                      <a:pt x="207" y="308"/>
                    </a:lnTo>
                    <a:lnTo>
                      <a:pt x="223" y="318"/>
                    </a:lnTo>
                    <a:lnTo>
                      <a:pt x="238" y="327"/>
                    </a:lnTo>
                    <a:lnTo>
                      <a:pt x="253" y="339"/>
                    </a:lnTo>
                    <a:lnTo>
                      <a:pt x="269" y="348"/>
                    </a:lnTo>
                    <a:lnTo>
                      <a:pt x="284" y="361"/>
                    </a:lnTo>
                    <a:lnTo>
                      <a:pt x="297" y="373"/>
                    </a:lnTo>
                    <a:lnTo>
                      <a:pt x="292" y="289"/>
                    </a:lnTo>
                    <a:lnTo>
                      <a:pt x="297" y="209"/>
                    </a:lnTo>
                    <a:lnTo>
                      <a:pt x="307" y="149"/>
                    </a:lnTo>
                    <a:lnTo>
                      <a:pt x="312" y="126"/>
                    </a:lnTo>
                    <a:lnTo>
                      <a:pt x="336" y="455"/>
                    </a:lnTo>
                    <a:close/>
                  </a:path>
                </a:pathLst>
              </a:custGeom>
              <a:solidFill>
                <a:srgbClr val="007C00"/>
              </a:solidFill>
              <a:ln w="9525">
                <a:noFill/>
                <a:round/>
                <a:headEnd/>
                <a:tailEnd/>
              </a:ln>
            </p:spPr>
            <p:txBody>
              <a:bodyPr tIns="10800"/>
              <a:lstStyle/>
              <a:p>
                <a:endParaRPr lang="en-US"/>
              </a:p>
            </p:txBody>
          </p:sp>
          <p:sp>
            <p:nvSpPr>
              <p:cNvPr id="185420" name="Freeform 150"/>
              <p:cNvSpPr>
                <a:spLocks/>
              </p:cNvSpPr>
              <p:nvPr/>
            </p:nvSpPr>
            <p:spPr bwMode="auto">
              <a:xfrm>
                <a:off x="790" y="2807"/>
                <a:ext cx="81" cy="59"/>
              </a:xfrm>
              <a:custGeom>
                <a:avLst/>
                <a:gdLst>
                  <a:gd name="T0" fmla="*/ 1 w 244"/>
                  <a:gd name="T1" fmla="*/ 1 h 176"/>
                  <a:gd name="T2" fmla="*/ 1 w 244"/>
                  <a:gd name="T3" fmla="*/ 1 h 176"/>
                  <a:gd name="T4" fmla="*/ 1 w 244"/>
                  <a:gd name="T5" fmla="*/ 0 h 176"/>
                  <a:gd name="T6" fmla="*/ 1 w 244"/>
                  <a:gd name="T7" fmla="*/ 0 h 176"/>
                  <a:gd name="T8" fmla="*/ 0 w 244"/>
                  <a:gd name="T9" fmla="*/ 0 h 176"/>
                  <a:gd name="T10" fmla="*/ 0 w 244"/>
                  <a:gd name="T11" fmla="*/ 0 h 176"/>
                  <a:gd name="T12" fmla="*/ 0 w 244"/>
                  <a:gd name="T13" fmla="*/ 0 h 176"/>
                  <a:gd name="T14" fmla="*/ 0 w 244"/>
                  <a:gd name="T15" fmla="*/ 0 h 176"/>
                  <a:gd name="T16" fmla="*/ 0 w 244"/>
                  <a:gd name="T17" fmla="*/ 0 h 176"/>
                  <a:gd name="T18" fmla="*/ 0 w 244"/>
                  <a:gd name="T19" fmla="*/ 0 h 176"/>
                  <a:gd name="T20" fmla="*/ 0 w 244"/>
                  <a:gd name="T21" fmla="*/ 0 h 176"/>
                  <a:gd name="T22" fmla="*/ 0 w 244"/>
                  <a:gd name="T23" fmla="*/ 0 h 176"/>
                  <a:gd name="T24" fmla="*/ 1 w 244"/>
                  <a:gd name="T25" fmla="*/ 0 h 176"/>
                  <a:gd name="T26" fmla="*/ 1 w 244"/>
                  <a:gd name="T27" fmla="*/ 0 h 176"/>
                  <a:gd name="T28" fmla="*/ 1 w 244"/>
                  <a:gd name="T29" fmla="*/ 0 h 176"/>
                  <a:gd name="T30" fmla="*/ 1 w 244"/>
                  <a:gd name="T31" fmla="*/ 1 h 176"/>
                  <a:gd name="T32" fmla="*/ 1 w 244"/>
                  <a:gd name="T33" fmla="*/ 1 h 176"/>
                  <a:gd name="T34" fmla="*/ 1 w 244"/>
                  <a:gd name="T35" fmla="*/ 1 h 176"/>
                  <a:gd name="T36" fmla="*/ 1 w 244"/>
                  <a:gd name="T37" fmla="*/ 1 h 1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4"/>
                  <a:gd name="T58" fmla="*/ 0 h 176"/>
                  <a:gd name="T59" fmla="*/ 244 w 244"/>
                  <a:gd name="T60" fmla="*/ 176 h 1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4" h="176">
                    <a:moveTo>
                      <a:pt x="199" y="159"/>
                    </a:moveTo>
                    <a:lnTo>
                      <a:pt x="181" y="132"/>
                    </a:lnTo>
                    <a:lnTo>
                      <a:pt x="159" y="109"/>
                    </a:lnTo>
                    <a:lnTo>
                      <a:pt x="134" y="89"/>
                    </a:lnTo>
                    <a:lnTo>
                      <a:pt x="108" y="71"/>
                    </a:lnTo>
                    <a:lnTo>
                      <a:pt x="81" y="54"/>
                    </a:lnTo>
                    <a:lnTo>
                      <a:pt x="52" y="38"/>
                    </a:lnTo>
                    <a:lnTo>
                      <a:pt x="25" y="20"/>
                    </a:lnTo>
                    <a:lnTo>
                      <a:pt x="0" y="0"/>
                    </a:lnTo>
                    <a:lnTo>
                      <a:pt x="45" y="18"/>
                    </a:lnTo>
                    <a:lnTo>
                      <a:pt x="74" y="33"/>
                    </a:lnTo>
                    <a:lnTo>
                      <a:pt x="101" y="49"/>
                    </a:lnTo>
                    <a:lnTo>
                      <a:pt x="130" y="65"/>
                    </a:lnTo>
                    <a:lnTo>
                      <a:pt x="158" y="83"/>
                    </a:lnTo>
                    <a:lnTo>
                      <a:pt x="184" y="103"/>
                    </a:lnTo>
                    <a:lnTo>
                      <a:pt x="207" y="123"/>
                    </a:lnTo>
                    <a:lnTo>
                      <a:pt x="227" y="148"/>
                    </a:lnTo>
                    <a:lnTo>
                      <a:pt x="244" y="176"/>
                    </a:lnTo>
                    <a:lnTo>
                      <a:pt x="199" y="159"/>
                    </a:lnTo>
                    <a:close/>
                  </a:path>
                </a:pathLst>
              </a:custGeom>
              <a:solidFill>
                <a:srgbClr val="007C00"/>
              </a:solidFill>
              <a:ln w="9525">
                <a:noFill/>
                <a:round/>
                <a:headEnd/>
                <a:tailEnd/>
              </a:ln>
            </p:spPr>
            <p:txBody>
              <a:bodyPr tIns="10800"/>
              <a:lstStyle/>
              <a:p>
                <a:endParaRPr lang="en-US"/>
              </a:p>
            </p:txBody>
          </p:sp>
          <p:sp>
            <p:nvSpPr>
              <p:cNvPr id="185421" name="Freeform 151"/>
              <p:cNvSpPr>
                <a:spLocks/>
              </p:cNvSpPr>
              <p:nvPr/>
            </p:nvSpPr>
            <p:spPr bwMode="auto">
              <a:xfrm>
                <a:off x="1018" y="2749"/>
                <a:ext cx="49" cy="183"/>
              </a:xfrm>
              <a:custGeom>
                <a:avLst/>
                <a:gdLst>
                  <a:gd name="T0" fmla="*/ 1 w 147"/>
                  <a:gd name="T1" fmla="*/ 0 h 550"/>
                  <a:gd name="T2" fmla="*/ 1 w 147"/>
                  <a:gd name="T3" fmla="*/ 0 h 550"/>
                  <a:gd name="T4" fmla="*/ 1 w 147"/>
                  <a:gd name="T5" fmla="*/ 0 h 550"/>
                  <a:gd name="T6" fmla="*/ 0 w 147"/>
                  <a:gd name="T7" fmla="*/ 0 h 550"/>
                  <a:gd name="T8" fmla="*/ 0 w 147"/>
                  <a:gd name="T9" fmla="*/ 0 h 550"/>
                  <a:gd name="T10" fmla="*/ 0 w 147"/>
                  <a:gd name="T11" fmla="*/ 0 h 550"/>
                  <a:gd name="T12" fmla="*/ 0 w 147"/>
                  <a:gd name="T13" fmla="*/ 0 h 550"/>
                  <a:gd name="T14" fmla="*/ 0 w 147"/>
                  <a:gd name="T15" fmla="*/ 0 h 550"/>
                  <a:gd name="T16" fmla="*/ 0 w 147"/>
                  <a:gd name="T17" fmla="*/ 0 h 550"/>
                  <a:gd name="T18" fmla="*/ 0 w 147"/>
                  <a:gd name="T19" fmla="*/ 0 h 550"/>
                  <a:gd name="T20" fmla="*/ 0 w 147"/>
                  <a:gd name="T21" fmla="*/ 0 h 550"/>
                  <a:gd name="T22" fmla="*/ 0 w 147"/>
                  <a:gd name="T23" fmla="*/ 0 h 550"/>
                  <a:gd name="T24" fmla="*/ 0 w 147"/>
                  <a:gd name="T25" fmla="*/ 0 h 550"/>
                  <a:gd name="T26" fmla="*/ 0 w 147"/>
                  <a:gd name="T27" fmla="*/ 0 h 550"/>
                  <a:gd name="T28" fmla="*/ 0 w 147"/>
                  <a:gd name="T29" fmla="*/ 1 h 550"/>
                  <a:gd name="T30" fmla="*/ 0 w 147"/>
                  <a:gd name="T31" fmla="*/ 1 h 550"/>
                  <a:gd name="T32" fmla="*/ 0 w 147"/>
                  <a:gd name="T33" fmla="*/ 1 h 550"/>
                  <a:gd name="T34" fmla="*/ 0 w 147"/>
                  <a:gd name="T35" fmla="*/ 1 h 550"/>
                  <a:gd name="T36" fmla="*/ 0 w 147"/>
                  <a:gd name="T37" fmla="*/ 2 h 550"/>
                  <a:gd name="T38" fmla="*/ 0 w 147"/>
                  <a:gd name="T39" fmla="*/ 2 h 550"/>
                  <a:gd name="T40" fmla="*/ 0 w 147"/>
                  <a:gd name="T41" fmla="*/ 2 h 550"/>
                  <a:gd name="T42" fmla="*/ 0 w 147"/>
                  <a:gd name="T43" fmla="*/ 2 h 550"/>
                  <a:gd name="T44" fmla="*/ 0 w 147"/>
                  <a:gd name="T45" fmla="*/ 2 h 550"/>
                  <a:gd name="T46" fmla="*/ 0 w 147"/>
                  <a:gd name="T47" fmla="*/ 2 h 550"/>
                  <a:gd name="T48" fmla="*/ 0 w 147"/>
                  <a:gd name="T49" fmla="*/ 1 h 550"/>
                  <a:gd name="T50" fmla="*/ 0 w 147"/>
                  <a:gd name="T51" fmla="*/ 1 h 550"/>
                  <a:gd name="T52" fmla="*/ 0 w 147"/>
                  <a:gd name="T53" fmla="*/ 1 h 550"/>
                  <a:gd name="T54" fmla="*/ 0 w 147"/>
                  <a:gd name="T55" fmla="*/ 1 h 550"/>
                  <a:gd name="T56" fmla="*/ 0 w 147"/>
                  <a:gd name="T57" fmla="*/ 1 h 550"/>
                  <a:gd name="T58" fmla="*/ 0 w 147"/>
                  <a:gd name="T59" fmla="*/ 0 h 550"/>
                  <a:gd name="T60" fmla="*/ 0 w 147"/>
                  <a:gd name="T61" fmla="*/ 0 h 550"/>
                  <a:gd name="T62" fmla="*/ 0 w 147"/>
                  <a:gd name="T63" fmla="*/ 0 h 550"/>
                  <a:gd name="T64" fmla="*/ 0 w 147"/>
                  <a:gd name="T65" fmla="*/ 0 h 550"/>
                  <a:gd name="T66" fmla="*/ 0 w 147"/>
                  <a:gd name="T67" fmla="*/ 0 h 550"/>
                  <a:gd name="T68" fmla="*/ 0 w 147"/>
                  <a:gd name="T69" fmla="*/ 0 h 550"/>
                  <a:gd name="T70" fmla="*/ 0 w 147"/>
                  <a:gd name="T71" fmla="*/ 0 h 550"/>
                  <a:gd name="T72" fmla="*/ 0 w 147"/>
                  <a:gd name="T73" fmla="*/ 0 h 550"/>
                  <a:gd name="T74" fmla="*/ 0 w 147"/>
                  <a:gd name="T75" fmla="*/ 0 h 550"/>
                  <a:gd name="T76" fmla="*/ 0 w 147"/>
                  <a:gd name="T77" fmla="*/ 1 h 550"/>
                  <a:gd name="T78" fmla="*/ 0 w 147"/>
                  <a:gd name="T79" fmla="*/ 1 h 550"/>
                  <a:gd name="T80" fmla="*/ 0 w 147"/>
                  <a:gd name="T81" fmla="*/ 1 h 550"/>
                  <a:gd name="T82" fmla="*/ 0 w 147"/>
                  <a:gd name="T83" fmla="*/ 1 h 550"/>
                  <a:gd name="T84" fmla="*/ 0 w 147"/>
                  <a:gd name="T85" fmla="*/ 1 h 550"/>
                  <a:gd name="T86" fmla="*/ 0 w 147"/>
                  <a:gd name="T87" fmla="*/ 1 h 550"/>
                  <a:gd name="T88" fmla="*/ 0 w 147"/>
                  <a:gd name="T89" fmla="*/ 1 h 550"/>
                  <a:gd name="T90" fmla="*/ 0 w 147"/>
                  <a:gd name="T91" fmla="*/ 1 h 550"/>
                  <a:gd name="T92" fmla="*/ 0 w 147"/>
                  <a:gd name="T93" fmla="*/ 1 h 550"/>
                  <a:gd name="T94" fmla="*/ 0 w 147"/>
                  <a:gd name="T95" fmla="*/ 1 h 550"/>
                  <a:gd name="T96" fmla="*/ 0 w 147"/>
                  <a:gd name="T97" fmla="*/ 1 h 550"/>
                  <a:gd name="T98" fmla="*/ 0 w 147"/>
                  <a:gd name="T99" fmla="*/ 1 h 550"/>
                  <a:gd name="T100" fmla="*/ 0 w 147"/>
                  <a:gd name="T101" fmla="*/ 1 h 550"/>
                  <a:gd name="T102" fmla="*/ 0 w 147"/>
                  <a:gd name="T103" fmla="*/ 1 h 550"/>
                  <a:gd name="T104" fmla="*/ 0 w 147"/>
                  <a:gd name="T105" fmla="*/ 1 h 550"/>
                  <a:gd name="T106" fmla="*/ 0 w 147"/>
                  <a:gd name="T107" fmla="*/ 1 h 550"/>
                  <a:gd name="T108" fmla="*/ 0 w 147"/>
                  <a:gd name="T109" fmla="*/ 1 h 550"/>
                  <a:gd name="T110" fmla="*/ 0 w 147"/>
                  <a:gd name="T111" fmla="*/ 1 h 550"/>
                  <a:gd name="T112" fmla="*/ 0 w 147"/>
                  <a:gd name="T113" fmla="*/ 1 h 550"/>
                  <a:gd name="T114" fmla="*/ 1 w 147"/>
                  <a:gd name="T115" fmla="*/ 1 h 550"/>
                  <a:gd name="T116" fmla="*/ 1 w 147"/>
                  <a:gd name="T117" fmla="*/ 1 h 550"/>
                  <a:gd name="T118" fmla="*/ 1 w 147"/>
                  <a:gd name="T119" fmla="*/ 1 h 550"/>
                  <a:gd name="T120" fmla="*/ 1 w 147"/>
                  <a:gd name="T121" fmla="*/ 0 h 550"/>
                  <a:gd name="T122" fmla="*/ 1 w 147"/>
                  <a:gd name="T123" fmla="*/ 0 h 5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7"/>
                  <a:gd name="T187" fmla="*/ 0 h 550"/>
                  <a:gd name="T188" fmla="*/ 147 w 147"/>
                  <a:gd name="T189" fmla="*/ 550 h 5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7" h="550">
                    <a:moveTo>
                      <a:pt x="137" y="51"/>
                    </a:moveTo>
                    <a:lnTo>
                      <a:pt x="130" y="34"/>
                    </a:lnTo>
                    <a:lnTo>
                      <a:pt x="122" y="19"/>
                    </a:lnTo>
                    <a:lnTo>
                      <a:pt x="112" y="5"/>
                    </a:lnTo>
                    <a:lnTo>
                      <a:pt x="110" y="0"/>
                    </a:lnTo>
                    <a:lnTo>
                      <a:pt x="107" y="1"/>
                    </a:lnTo>
                    <a:lnTo>
                      <a:pt x="101" y="3"/>
                    </a:lnTo>
                    <a:lnTo>
                      <a:pt x="93" y="5"/>
                    </a:lnTo>
                    <a:lnTo>
                      <a:pt x="84" y="9"/>
                    </a:lnTo>
                    <a:lnTo>
                      <a:pt x="73" y="15"/>
                    </a:lnTo>
                    <a:lnTo>
                      <a:pt x="64" y="19"/>
                    </a:lnTo>
                    <a:lnTo>
                      <a:pt x="56" y="26"/>
                    </a:lnTo>
                    <a:lnTo>
                      <a:pt x="51" y="33"/>
                    </a:lnTo>
                    <a:lnTo>
                      <a:pt x="25" y="94"/>
                    </a:lnTo>
                    <a:lnTo>
                      <a:pt x="8" y="157"/>
                    </a:lnTo>
                    <a:lnTo>
                      <a:pt x="1" y="221"/>
                    </a:lnTo>
                    <a:lnTo>
                      <a:pt x="0" y="287"/>
                    </a:lnTo>
                    <a:lnTo>
                      <a:pt x="3" y="352"/>
                    </a:lnTo>
                    <a:lnTo>
                      <a:pt x="5" y="418"/>
                    </a:lnTo>
                    <a:lnTo>
                      <a:pt x="7" y="485"/>
                    </a:lnTo>
                    <a:lnTo>
                      <a:pt x="5" y="550"/>
                    </a:lnTo>
                    <a:lnTo>
                      <a:pt x="41" y="536"/>
                    </a:lnTo>
                    <a:lnTo>
                      <a:pt x="40" y="454"/>
                    </a:lnTo>
                    <a:lnTo>
                      <a:pt x="36" y="374"/>
                    </a:lnTo>
                    <a:lnTo>
                      <a:pt x="30" y="293"/>
                    </a:lnTo>
                    <a:lnTo>
                      <a:pt x="26" y="213"/>
                    </a:lnTo>
                    <a:lnTo>
                      <a:pt x="30" y="188"/>
                    </a:lnTo>
                    <a:lnTo>
                      <a:pt x="34" y="163"/>
                    </a:lnTo>
                    <a:lnTo>
                      <a:pt x="38" y="135"/>
                    </a:lnTo>
                    <a:lnTo>
                      <a:pt x="44" y="109"/>
                    </a:lnTo>
                    <a:lnTo>
                      <a:pt x="51" y="84"/>
                    </a:lnTo>
                    <a:lnTo>
                      <a:pt x="59" y="61"/>
                    </a:lnTo>
                    <a:lnTo>
                      <a:pt x="71" y="40"/>
                    </a:lnTo>
                    <a:lnTo>
                      <a:pt x="85" y="23"/>
                    </a:lnTo>
                    <a:lnTo>
                      <a:pt x="99" y="37"/>
                    </a:lnTo>
                    <a:lnTo>
                      <a:pt x="110" y="55"/>
                    </a:lnTo>
                    <a:lnTo>
                      <a:pt x="116" y="76"/>
                    </a:lnTo>
                    <a:lnTo>
                      <a:pt x="121" y="101"/>
                    </a:lnTo>
                    <a:lnTo>
                      <a:pt x="121" y="128"/>
                    </a:lnTo>
                    <a:lnTo>
                      <a:pt x="116" y="159"/>
                    </a:lnTo>
                    <a:lnTo>
                      <a:pt x="110" y="190"/>
                    </a:lnTo>
                    <a:lnTo>
                      <a:pt x="99" y="225"/>
                    </a:lnTo>
                    <a:lnTo>
                      <a:pt x="96" y="222"/>
                    </a:lnTo>
                    <a:lnTo>
                      <a:pt x="90" y="218"/>
                    </a:lnTo>
                    <a:lnTo>
                      <a:pt x="84" y="214"/>
                    </a:lnTo>
                    <a:lnTo>
                      <a:pt x="77" y="210"/>
                    </a:lnTo>
                    <a:lnTo>
                      <a:pt x="68" y="207"/>
                    </a:lnTo>
                    <a:lnTo>
                      <a:pt x="63" y="204"/>
                    </a:lnTo>
                    <a:lnTo>
                      <a:pt x="58" y="202"/>
                    </a:lnTo>
                    <a:lnTo>
                      <a:pt x="56" y="202"/>
                    </a:lnTo>
                    <a:lnTo>
                      <a:pt x="64" y="217"/>
                    </a:lnTo>
                    <a:lnTo>
                      <a:pt x="75" y="235"/>
                    </a:lnTo>
                    <a:lnTo>
                      <a:pt x="84" y="248"/>
                    </a:lnTo>
                    <a:lnTo>
                      <a:pt x="88" y="254"/>
                    </a:lnTo>
                    <a:lnTo>
                      <a:pt x="92" y="251"/>
                    </a:lnTo>
                    <a:lnTo>
                      <a:pt x="103" y="246"/>
                    </a:lnTo>
                    <a:lnTo>
                      <a:pt x="115" y="240"/>
                    </a:lnTo>
                    <a:lnTo>
                      <a:pt x="122" y="235"/>
                    </a:lnTo>
                    <a:lnTo>
                      <a:pt x="140" y="190"/>
                    </a:lnTo>
                    <a:lnTo>
                      <a:pt x="147" y="145"/>
                    </a:lnTo>
                    <a:lnTo>
                      <a:pt x="145" y="98"/>
                    </a:lnTo>
                    <a:lnTo>
                      <a:pt x="137" y="51"/>
                    </a:lnTo>
                    <a:close/>
                  </a:path>
                </a:pathLst>
              </a:custGeom>
              <a:solidFill>
                <a:srgbClr val="BA8772"/>
              </a:solidFill>
              <a:ln w="9525">
                <a:noFill/>
                <a:round/>
                <a:headEnd/>
                <a:tailEnd/>
              </a:ln>
            </p:spPr>
            <p:txBody>
              <a:bodyPr tIns="10800"/>
              <a:lstStyle/>
              <a:p>
                <a:endParaRPr lang="en-US"/>
              </a:p>
            </p:txBody>
          </p:sp>
          <p:sp>
            <p:nvSpPr>
              <p:cNvPr id="185422" name="Freeform 152"/>
              <p:cNvSpPr>
                <a:spLocks/>
              </p:cNvSpPr>
              <p:nvPr/>
            </p:nvSpPr>
            <p:spPr bwMode="auto">
              <a:xfrm>
                <a:off x="1040" y="2709"/>
                <a:ext cx="47" cy="152"/>
              </a:xfrm>
              <a:custGeom>
                <a:avLst/>
                <a:gdLst>
                  <a:gd name="T0" fmla="*/ 1 w 140"/>
                  <a:gd name="T1" fmla="*/ 0 h 457"/>
                  <a:gd name="T2" fmla="*/ 1 w 140"/>
                  <a:gd name="T3" fmla="*/ 0 h 457"/>
                  <a:gd name="T4" fmla="*/ 1 w 140"/>
                  <a:gd name="T5" fmla="*/ 0 h 457"/>
                  <a:gd name="T6" fmla="*/ 1 w 140"/>
                  <a:gd name="T7" fmla="*/ 0 h 457"/>
                  <a:gd name="T8" fmla="*/ 0 w 140"/>
                  <a:gd name="T9" fmla="*/ 0 h 457"/>
                  <a:gd name="T10" fmla="*/ 0 w 140"/>
                  <a:gd name="T11" fmla="*/ 0 h 457"/>
                  <a:gd name="T12" fmla="*/ 0 w 140"/>
                  <a:gd name="T13" fmla="*/ 0 h 457"/>
                  <a:gd name="T14" fmla="*/ 0 w 140"/>
                  <a:gd name="T15" fmla="*/ 0 h 457"/>
                  <a:gd name="T16" fmla="*/ 0 w 140"/>
                  <a:gd name="T17" fmla="*/ 0 h 457"/>
                  <a:gd name="T18" fmla="*/ 0 w 140"/>
                  <a:gd name="T19" fmla="*/ 0 h 457"/>
                  <a:gd name="T20" fmla="*/ 0 w 140"/>
                  <a:gd name="T21" fmla="*/ 0 h 457"/>
                  <a:gd name="T22" fmla="*/ 0 w 140"/>
                  <a:gd name="T23" fmla="*/ 0 h 457"/>
                  <a:gd name="T24" fmla="*/ 0 w 140"/>
                  <a:gd name="T25" fmla="*/ 0 h 457"/>
                  <a:gd name="T26" fmla="*/ 0 w 140"/>
                  <a:gd name="T27" fmla="*/ 0 h 457"/>
                  <a:gd name="T28" fmla="*/ 0 w 140"/>
                  <a:gd name="T29" fmla="*/ 0 h 457"/>
                  <a:gd name="T30" fmla="*/ 0 w 140"/>
                  <a:gd name="T31" fmla="*/ 0 h 457"/>
                  <a:gd name="T32" fmla="*/ 0 w 140"/>
                  <a:gd name="T33" fmla="*/ 0 h 457"/>
                  <a:gd name="T34" fmla="*/ 0 w 140"/>
                  <a:gd name="T35" fmla="*/ 0 h 457"/>
                  <a:gd name="T36" fmla="*/ 0 w 140"/>
                  <a:gd name="T37" fmla="*/ 0 h 457"/>
                  <a:gd name="T38" fmla="*/ 0 w 140"/>
                  <a:gd name="T39" fmla="*/ 0 h 457"/>
                  <a:gd name="T40" fmla="*/ 0 w 140"/>
                  <a:gd name="T41" fmla="*/ 0 h 457"/>
                  <a:gd name="T42" fmla="*/ 0 w 140"/>
                  <a:gd name="T43" fmla="*/ 0 h 457"/>
                  <a:gd name="T44" fmla="*/ 0 w 140"/>
                  <a:gd name="T45" fmla="*/ 0 h 457"/>
                  <a:gd name="T46" fmla="*/ 0 w 140"/>
                  <a:gd name="T47" fmla="*/ 0 h 457"/>
                  <a:gd name="T48" fmla="*/ 0 w 140"/>
                  <a:gd name="T49" fmla="*/ 0 h 457"/>
                  <a:gd name="T50" fmla="*/ 0 w 140"/>
                  <a:gd name="T51" fmla="*/ 1 h 457"/>
                  <a:gd name="T52" fmla="*/ 0 w 140"/>
                  <a:gd name="T53" fmla="*/ 1 h 457"/>
                  <a:gd name="T54" fmla="*/ 0 w 140"/>
                  <a:gd name="T55" fmla="*/ 1 h 457"/>
                  <a:gd name="T56" fmla="*/ 0 w 140"/>
                  <a:gd name="T57" fmla="*/ 1 h 457"/>
                  <a:gd name="T58" fmla="*/ 0 w 140"/>
                  <a:gd name="T59" fmla="*/ 1 h 457"/>
                  <a:gd name="T60" fmla="*/ 0 w 140"/>
                  <a:gd name="T61" fmla="*/ 1 h 457"/>
                  <a:gd name="T62" fmla="*/ 0 w 140"/>
                  <a:gd name="T63" fmla="*/ 2 h 457"/>
                  <a:gd name="T64" fmla="*/ 0 w 140"/>
                  <a:gd name="T65" fmla="*/ 2 h 457"/>
                  <a:gd name="T66" fmla="*/ 0 w 140"/>
                  <a:gd name="T67" fmla="*/ 2 h 457"/>
                  <a:gd name="T68" fmla="*/ 0 w 140"/>
                  <a:gd name="T69" fmla="*/ 2 h 457"/>
                  <a:gd name="T70" fmla="*/ 0 w 140"/>
                  <a:gd name="T71" fmla="*/ 2 h 457"/>
                  <a:gd name="T72" fmla="*/ 0 w 140"/>
                  <a:gd name="T73" fmla="*/ 2 h 457"/>
                  <a:gd name="T74" fmla="*/ 0 w 140"/>
                  <a:gd name="T75" fmla="*/ 2 h 457"/>
                  <a:gd name="T76" fmla="*/ 0 w 140"/>
                  <a:gd name="T77" fmla="*/ 2 h 457"/>
                  <a:gd name="T78" fmla="*/ 0 w 140"/>
                  <a:gd name="T79" fmla="*/ 2 h 457"/>
                  <a:gd name="T80" fmla="*/ 0 w 140"/>
                  <a:gd name="T81" fmla="*/ 2 h 457"/>
                  <a:gd name="T82" fmla="*/ 0 w 140"/>
                  <a:gd name="T83" fmla="*/ 2 h 457"/>
                  <a:gd name="T84" fmla="*/ 0 w 140"/>
                  <a:gd name="T85" fmla="*/ 1 h 457"/>
                  <a:gd name="T86" fmla="*/ 1 w 140"/>
                  <a:gd name="T87" fmla="*/ 1 h 457"/>
                  <a:gd name="T88" fmla="*/ 1 w 140"/>
                  <a:gd name="T89" fmla="*/ 1 h 457"/>
                  <a:gd name="T90" fmla="*/ 1 w 140"/>
                  <a:gd name="T91" fmla="*/ 1 h 457"/>
                  <a:gd name="T92" fmla="*/ 1 w 140"/>
                  <a:gd name="T93" fmla="*/ 1 h 457"/>
                  <a:gd name="T94" fmla="*/ 1 w 140"/>
                  <a:gd name="T95" fmla="*/ 1 h 457"/>
                  <a:gd name="T96" fmla="*/ 1 w 140"/>
                  <a:gd name="T97" fmla="*/ 1 h 457"/>
                  <a:gd name="T98" fmla="*/ 1 w 140"/>
                  <a:gd name="T99" fmla="*/ 0 h 45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0"/>
                  <a:gd name="T151" fmla="*/ 0 h 457"/>
                  <a:gd name="T152" fmla="*/ 140 w 140"/>
                  <a:gd name="T153" fmla="*/ 457 h 45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0" h="457">
                    <a:moveTo>
                      <a:pt x="133" y="91"/>
                    </a:moveTo>
                    <a:lnTo>
                      <a:pt x="131" y="77"/>
                    </a:lnTo>
                    <a:lnTo>
                      <a:pt x="127" y="64"/>
                    </a:lnTo>
                    <a:lnTo>
                      <a:pt x="123" y="50"/>
                    </a:lnTo>
                    <a:lnTo>
                      <a:pt x="118" y="37"/>
                    </a:lnTo>
                    <a:lnTo>
                      <a:pt x="109" y="26"/>
                    </a:lnTo>
                    <a:lnTo>
                      <a:pt x="100" y="17"/>
                    </a:lnTo>
                    <a:lnTo>
                      <a:pt x="89" y="8"/>
                    </a:lnTo>
                    <a:lnTo>
                      <a:pt x="77" y="1"/>
                    </a:lnTo>
                    <a:lnTo>
                      <a:pt x="67" y="0"/>
                    </a:lnTo>
                    <a:lnTo>
                      <a:pt x="56" y="0"/>
                    </a:lnTo>
                    <a:lnTo>
                      <a:pt x="44" y="1"/>
                    </a:lnTo>
                    <a:lnTo>
                      <a:pt x="31" y="4"/>
                    </a:lnTo>
                    <a:lnTo>
                      <a:pt x="20" y="7"/>
                    </a:lnTo>
                    <a:lnTo>
                      <a:pt x="11" y="11"/>
                    </a:lnTo>
                    <a:lnTo>
                      <a:pt x="4" y="15"/>
                    </a:lnTo>
                    <a:lnTo>
                      <a:pt x="1" y="18"/>
                    </a:lnTo>
                    <a:lnTo>
                      <a:pt x="5" y="17"/>
                    </a:lnTo>
                    <a:lnTo>
                      <a:pt x="16" y="15"/>
                    </a:lnTo>
                    <a:lnTo>
                      <a:pt x="31" y="15"/>
                    </a:lnTo>
                    <a:lnTo>
                      <a:pt x="49" y="19"/>
                    </a:lnTo>
                    <a:lnTo>
                      <a:pt x="68" y="28"/>
                    </a:lnTo>
                    <a:lnTo>
                      <a:pt x="86" y="44"/>
                    </a:lnTo>
                    <a:lnTo>
                      <a:pt x="100" y="70"/>
                    </a:lnTo>
                    <a:lnTo>
                      <a:pt x="108" y="108"/>
                    </a:lnTo>
                    <a:lnTo>
                      <a:pt x="112" y="149"/>
                    </a:lnTo>
                    <a:lnTo>
                      <a:pt x="115" y="191"/>
                    </a:lnTo>
                    <a:lnTo>
                      <a:pt x="116" y="231"/>
                    </a:lnTo>
                    <a:lnTo>
                      <a:pt x="114" y="271"/>
                    </a:lnTo>
                    <a:lnTo>
                      <a:pt x="107" y="311"/>
                    </a:lnTo>
                    <a:lnTo>
                      <a:pt x="93" y="351"/>
                    </a:lnTo>
                    <a:lnTo>
                      <a:pt x="74" y="391"/>
                    </a:lnTo>
                    <a:lnTo>
                      <a:pt x="48" y="432"/>
                    </a:lnTo>
                    <a:lnTo>
                      <a:pt x="0" y="456"/>
                    </a:lnTo>
                    <a:lnTo>
                      <a:pt x="16" y="457"/>
                    </a:lnTo>
                    <a:lnTo>
                      <a:pt x="31" y="455"/>
                    </a:lnTo>
                    <a:lnTo>
                      <a:pt x="48" y="446"/>
                    </a:lnTo>
                    <a:lnTo>
                      <a:pt x="61" y="438"/>
                    </a:lnTo>
                    <a:lnTo>
                      <a:pt x="74" y="427"/>
                    </a:lnTo>
                    <a:lnTo>
                      <a:pt x="85" y="416"/>
                    </a:lnTo>
                    <a:lnTo>
                      <a:pt x="92" y="406"/>
                    </a:lnTo>
                    <a:lnTo>
                      <a:pt x="97" y="399"/>
                    </a:lnTo>
                    <a:lnTo>
                      <a:pt x="115" y="356"/>
                    </a:lnTo>
                    <a:lnTo>
                      <a:pt x="129" y="316"/>
                    </a:lnTo>
                    <a:lnTo>
                      <a:pt x="135" y="278"/>
                    </a:lnTo>
                    <a:lnTo>
                      <a:pt x="140" y="240"/>
                    </a:lnTo>
                    <a:lnTo>
                      <a:pt x="140" y="203"/>
                    </a:lnTo>
                    <a:lnTo>
                      <a:pt x="138" y="167"/>
                    </a:lnTo>
                    <a:lnTo>
                      <a:pt x="135" y="130"/>
                    </a:lnTo>
                    <a:lnTo>
                      <a:pt x="133" y="91"/>
                    </a:lnTo>
                    <a:close/>
                  </a:path>
                </a:pathLst>
              </a:custGeom>
              <a:solidFill>
                <a:srgbClr val="BA8772"/>
              </a:solidFill>
              <a:ln w="9525">
                <a:noFill/>
                <a:round/>
                <a:headEnd/>
                <a:tailEnd/>
              </a:ln>
            </p:spPr>
            <p:txBody>
              <a:bodyPr tIns="10800"/>
              <a:lstStyle/>
              <a:p>
                <a:endParaRPr lang="en-US"/>
              </a:p>
            </p:txBody>
          </p:sp>
          <p:sp>
            <p:nvSpPr>
              <p:cNvPr id="185423" name="Freeform 153"/>
              <p:cNvSpPr>
                <a:spLocks/>
              </p:cNvSpPr>
              <p:nvPr/>
            </p:nvSpPr>
            <p:spPr bwMode="auto">
              <a:xfrm>
                <a:off x="1049" y="2866"/>
                <a:ext cx="11" cy="82"/>
              </a:xfrm>
              <a:custGeom>
                <a:avLst/>
                <a:gdLst>
                  <a:gd name="T0" fmla="*/ 0 w 34"/>
                  <a:gd name="T1" fmla="*/ 0 h 244"/>
                  <a:gd name="T2" fmla="*/ 0 w 34"/>
                  <a:gd name="T3" fmla="*/ 0 h 244"/>
                  <a:gd name="T4" fmla="*/ 0 w 34"/>
                  <a:gd name="T5" fmla="*/ 1 h 244"/>
                  <a:gd name="T6" fmla="*/ 0 w 34"/>
                  <a:gd name="T7" fmla="*/ 1 h 244"/>
                  <a:gd name="T8" fmla="*/ 0 w 34"/>
                  <a:gd name="T9" fmla="*/ 1 h 244"/>
                  <a:gd name="T10" fmla="*/ 0 w 34"/>
                  <a:gd name="T11" fmla="*/ 1 h 244"/>
                  <a:gd name="T12" fmla="*/ 0 w 34"/>
                  <a:gd name="T13" fmla="*/ 1 h 244"/>
                  <a:gd name="T14" fmla="*/ 0 w 34"/>
                  <a:gd name="T15" fmla="*/ 1 h 244"/>
                  <a:gd name="T16" fmla="*/ 0 w 34"/>
                  <a:gd name="T17" fmla="*/ 0 h 244"/>
                  <a:gd name="T18" fmla="*/ 0 w 34"/>
                  <a:gd name="T19" fmla="*/ 0 h 244"/>
                  <a:gd name="T20" fmla="*/ 0 w 34"/>
                  <a:gd name="T21" fmla="*/ 0 h 2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244"/>
                  <a:gd name="T35" fmla="*/ 34 w 34"/>
                  <a:gd name="T36" fmla="*/ 244 h 2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244">
                    <a:moveTo>
                      <a:pt x="34" y="0"/>
                    </a:moveTo>
                    <a:lnTo>
                      <a:pt x="27" y="68"/>
                    </a:lnTo>
                    <a:lnTo>
                      <a:pt x="23" y="128"/>
                    </a:lnTo>
                    <a:lnTo>
                      <a:pt x="24" y="183"/>
                    </a:lnTo>
                    <a:lnTo>
                      <a:pt x="33" y="241"/>
                    </a:lnTo>
                    <a:lnTo>
                      <a:pt x="3" y="244"/>
                    </a:lnTo>
                    <a:lnTo>
                      <a:pt x="0" y="181"/>
                    </a:lnTo>
                    <a:lnTo>
                      <a:pt x="0" y="129"/>
                    </a:lnTo>
                    <a:lnTo>
                      <a:pt x="1" y="79"/>
                    </a:lnTo>
                    <a:lnTo>
                      <a:pt x="5" y="23"/>
                    </a:lnTo>
                    <a:lnTo>
                      <a:pt x="34" y="0"/>
                    </a:lnTo>
                    <a:close/>
                  </a:path>
                </a:pathLst>
              </a:custGeom>
              <a:solidFill>
                <a:srgbClr val="BA8772"/>
              </a:solidFill>
              <a:ln w="9525">
                <a:noFill/>
                <a:round/>
                <a:headEnd/>
                <a:tailEnd/>
              </a:ln>
            </p:spPr>
            <p:txBody>
              <a:bodyPr tIns="10800"/>
              <a:lstStyle/>
              <a:p>
                <a:endParaRPr lang="en-US"/>
              </a:p>
            </p:txBody>
          </p:sp>
          <p:sp>
            <p:nvSpPr>
              <p:cNvPr id="185424" name="Freeform 154"/>
              <p:cNvSpPr>
                <a:spLocks/>
              </p:cNvSpPr>
              <p:nvPr/>
            </p:nvSpPr>
            <p:spPr bwMode="auto">
              <a:xfrm>
                <a:off x="1018" y="2681"/>
                <a:ext cx="14" cy="80"/>
              </a:xfrm>
              <a:custGeom>
                <a:avLst/>
                <a:gdLst>
                  <a:gd name="T0" fmla="*/ 0 w 42"/>
                  <a:gd name="T1" fmla="*/ 0 h 239"/>
                  <a:gd name="T2" fmla="*/ 0 w 42"/>
                  <a:gd name="T3" fmla="*/ 0 h 239"/>
                  <a:gd name="T4" fmla="*/ 0 w 42"/>
                  <a:gd name="T5" fmla="*/ 0 h 239"/>
                  <a:gd name="T6" fmla="*/ 0 w 42"/>
                  <a:gd name="T7" fmla="*/ 1 h 239"/>
                  <a:gd name="T8" fmla="*/ 0 w 42"/>
                  <a:gd name="T9" fmla="*/ 1 h 239"/>
                  <a:gd name="T10" fmla="*/ 0 w 42"/>
                  <a:gd name="T11" fmla="*/ 1 h 239"/>
                  <a:gd name="T12" fmla="*/ 0 w 42"/>
                  <a:gd name="T13" fmla="*/ 1 h 239"/>
                  <a:gd name="T14" fmla="*/ 0 w 42"/>
                  <a:gd name="T15" fmla="*/ 0 h 239"/>
                  <a:gd name="T16" fmla="*/ 0 w 42"/>
                  <a:gd name="T17" fmla="*/ 0 h 239"/>
                  <a:gd name="T18" fmla="*/ 0 w 42"/>
                  <a:gd name="T19" fmla="*/ 0 h 239"/>
                  <a:gd name="T20" fmla="*/ 0 w 42"/>
                  <a:gd name="T21" fmla="*/ 0 h 2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239"/>
                  <a:gd name="T35" fmla="*/ 42 w 42"/>
                  <a:gd name="T36" fmla="*/ 239 h 2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239">
                    <a:moveTo>
                      <a:pt x="42" y="0"/>
                    </a:moveTo>
                    <a:lnTo>
                      <a:pt x="34" y="47"/>
                    </a:lnTo>
                    <a:lnTo>
                      <a:pt x="33" y="92"/>
                    </a:lnTo>
                    <a:lnTo>
                      <a:pt x="33" y="141"/>
                    </a:lnTo>
                    <a:lnTo>
                      <a:pt x="26" y="197"/>
                    </a:lnTo>
                    <a:lnTo>
                      <a:pt x="0" y="239"/>
                    </a:lnTo>
                    <a:lnTo>
                      <a:pt x="10" y="168"/>
                    </a:lnTo>
                    <a:lnTo>
                      <a:pt x="10" y="110"/>
                    </a:lnTo>
                    <a:lnTo>
                      <a:pt x="7" y="59"/>
                    </a:lnTo>
                    <a:lnTo>
                      <a:pt x="14" y="9"/>
                    </a:lnTo>
                    <a:lnTo>
                      <a:pt x="42" y="0"/>
                    </a:lnTo>
                    <a:close/>
                  </a:path>
                </a:pathLst>
              </a:custGeom>
              <a:solidFill>
                <a:srgbClr val="BA8772"/>
              </a:solidFill>
              <a:ln w="9525">
                <a:noFill/>
                <a:round/>
                <a:headEnd/>
                <a:tailEnd/>
              </a:ln>
            </p:spPr>
            <p:txBody>
              <a:bodyPr tIns="10800"/>
              <a:lstStyle/>
              <a:p>
                <a:endParaRPr lang="en-US"/>
              </a:p>
            </p:txBody>
          </p:sp>
          <p:sp>
            <p:nvSpPr>
              <p:cNvPr id="185425" name="Freeform 155"/>
              <p:cNvSpPr>
                <a:spLocks/>
              </p:cNvSpPr>
              <p:nvPr/>
            </p:nvSpPr>
            <p:spPr bwMode="auto">
              <a:xfrm>
                <a:off x="706" y="2871"/>
                <a:ext cx="162" cy="136"/>
              </a:xfrm>
              <a:custGeom>
                <a:avLst/>
                <a:gdLst>
                  <a:gd name="T0" fmla="*/ 0 w 485"/>
                  <a:gd name="T1" fmla="*/ 0 h 410"/>
                  <a:gd name="T2" fmla="*/ 0 w 485"/>
                  <a:gd name="T3" fmla="*/ 0 h 410"/>
                  <a:gd name="T4" fmla="*/ 0 w 485"/>
                  <a:gd name="T5" fmla="*/ 0 h 410"/>
                  <a:gd name="T6" fmla="*/ 0 w 485"/>
                  <a:gd name="T7" fmla="*/ 0 h 410"/>
                  <a:gd name="T8" fmla="*/ 0 w 485"/>
                  <a:gd name="T9" fmla="*/ 0 h 410"/>
                  <a:gd name="T10" fmla="*/ 0 w 485"/>
                  <a:gd name="T11" fmla="*/ 0 h 410"/>
                  <a:gd name="T12" fmla="*/ 0 w 485"/>
                  <a:gd name="T13" fmla="*/ 0 h 410"/>
                  <a:gd name="T14" fmla="*/ 1 w 485"/>
                  <a:gd name="T15" fmla="*/ 0 h 410"/>
                  <a:gd name="T16" fmla="*/ 1 w 485"/>
                  <a:gd name="T17" fmla="*/ 0 h 410"/>
                  <a:gd name="T18" fmla="*/ 1 w 485"/>
                  <a:gd name="T19" fmla="*/ 0 h 410"/>
                  <a:gd name="T20" fmla="*/ 1 w 485"/>
                  <a:gd name="T21" fmla="*/ 0 h 410"/>
                  <a:gd name="T22" fmla="*/ 1 w 485"/>
                  <a:gd name="T23" fmla="*/ 1 h 410"/>
                  <a:gd name="T24" fmla="*/ 1 w 485"/>
                  <a:gd name="T25" fmla="*/ 1 h 410"/>
                  <a:gd name="T26" fmla="*/ 1 w 485"/>
                  <a:gd name="T27" fmla="*/ 1 h 410"/>
                  <a:gd name="T28" fmla="*/ 1 w 485"/>
                  <a:gd name="T29" fmla="*/ 1 h 410"/>
                  <a:gd name="T30" fmla="*/ 1 w 485"/>
                  <a:gd name="T31" fmla="*/ 1 h 410"/>
                  <a:gd name="T32" fmla="*/ 1 w 485"/>
                  <a:gd name="T33" fmla="*/ 1 h 410"/>
                  <a:gd name="T34" fmla="*/ 1 w 485"/>
                  <a:gd name="T35" fmla="*/ 1 h 410"/>
                  <a:gd name="T36" fmla="*/ 1 w 485"/>
                  <a:gd name="T37" fmla="*/ 1 h 410"/>
                  <a:gd name="T38" fmla="*/ 1 w 485"/>
                  <a:gd name="T39" fmla="*/ 1 h 410"/>
                  <a:gd name="T40" fmla="*/ 1 w 485"/>
                  <a:gd name="T41" fmla="*/ 2 h 410"/>
                  <a:gd name="T42" fmla="*/ 1 w 485"/>
                  <a:gd name="T43" fmla="*/ 1 h 410"/>
                  <a:gd name="T44" fmla="*/ 1 w 485"/>
                  <a:gd name="T45" fmla="*/ 1 h 410"/>
                  <a:gd name="T46" fmla="*/ 1 w 485"/>
                  <a:gd name="T47" fmla="*/ 1 h 410"/>
                  <a:gd name="T48" fmla="*/ 2 w 485"/>
                  <a:gd name="T49" fmla="*/ 1 h 410"/>
                  <a:gd name="T50" fmla="*/ 2 w 485"/>
                  <a:gd name="T51" fmla="*/ 1 h 410"/>
                  <a:gd name="T52" fmla="*/ 2 w 485"/>
                  <a:gd name="T53" fmla="*/ 0 h 410"/>
                  <a:gd name="T54" fmla="*/ 2 w 485"/>
                  <a:gd name="T55" fmla="*/ 0 h 410"/>
                  <a:gd name="T56" fmla="*/ 2 w 485"/>
                  <a:gd name="T57" fmla="*/ 0 h 410"/>
                  <a:gd name="T58" fmla="*/ 2 w 485"/>
                  <a:gd name="T59" fmla="*/ 0 h 410"/>
                  <a:gd name="T60" fmla="*/ 2 w 485"/>
                  <a:gd name="T61" fmla="*/ 0 h 410"/>
                  <a:gd name="T62" fmla="*/ 2 w 485"/>
                  <a:gd name="T63" fmla="*/ 1 h 410"/>
                  <a:gd name="T64" fmla="*/ 2 w 485"/>
                  <a:gd name="T65" fmla="*/ 1 h 410"/>
                  <a:gd name="T66" fmla="*/ 2 w 485"/>
                  <a:gd name="T67" fmla="*/ 1 h 410"/>
                  <a:gd name="T68" fmla="*/ 1 w 485"/>
                  <a:gd name="T69" fmla="*/ 1 h 410"/>
                  <a:gd name="T70" fmla="*/ 1 w 485"/>
                  <a:gd name="T71" fmla="*/ 1 h 410"/>
                  <a:gd name="T72" fmla="*/ 1 w 485"/>
                  <a:gd name="T73" fmla="*/ 2 h 410"/>
                  <a:gd name="T74" fmla="*/ 1 w 485"/>
                  <a:gd name="T75" fmla="*/ 2 h 410"/>
                  <a:gd name="T76" fmla="*/ 1 w 485"/>
                  <a:gd name="T77" fmla="*/ 2 h 410"/>
                  <a:gd name="T78" fmla="*/ 1 w 485"/>
                  <a:gd name="T79" fmla="*/ 2 h 410"/>
                  <a:gd name="T80" fmla="*/ 1 w 485"/>
                  <a:gd name="T81" fmla="*/ 2 h 410"/>
                  <a:gd name="T82" fmla="*/ 1 w 485"/>
                  <a:gd name="T83" fmla="*/ 1 h 410"/>
                  <a:gd name="T84" fmla="*/ 1 w 485"/>
                  <a:gd name="T85" fmla="*/ 1 h 410"/>
                  <a:gd name="T86" fmla="*/ 1 w 485"/>
                  <a:gd name="T87" fmla="*/ 1 h 410"/>
                  <a:gd name="T88" fmla="*/ 1 w 485"/>
                  <a:gd name="T89" fmla="*/ 1 h 410"/>
                  <a:gd name="T90" fmla="*/ 1 w 485"/>
                  <a:gd name="T91" fmla="*/ 1 h 410"/>
                  <a:gd name="T92" fmla="*/ 1 w 485"/>
                  <a:gd name="T93" fmla="*/ 1 h 410"/>
                  <a:gd name="T94" fmla="*/ 1 w 485"/>
                  <a:gd name="T95" fmla="*/ 1 h 410"/>
                  <a:gd name="T96" fmla="*/ 0 w 485"/>
                  <a:gd name="T97" fmla="*/ 1 h 410"/>
                  <a:gd name="T98" fmla="*/ 0 w 485"/>
                  <a:gd name="T99" fmla="*/ 0 h 410"/>
                  <a:gd name="T100" fmla="*/ 0 w 485"/>
                  <a:gd name="T101" fmla="*/ 0 h 410"/>
                  <a:gd name="T102" fmla="*/ 0 w 485"/>
                  <a:gd name="T103" fmla="*/ 0 h 410"/>
                  <a:gd name="T104" fmla="*/ 0 w 485"/>
                  <a:gd name="T105" fmla="*/ 0 h 410"/>
                  <a:gd name="T106" fmla="*/ 0 w 485"/>
                  <a:gd name="T107" fmla="*/ 0 h 410"/>
                  <a:gd name="T108" fmla="*/ 0 w 485"/>
                  <a:gd name="T109" fmla="*/ 0 h 410"/>
                  <a:gd name="T110" fmla="*/ 0 w 485"/>
                  <a:gd name="T111" fmla="*/ 0 h 410"/>
                  <a:gd name="T112" fmla="*/ 0 w 485"/>
                  <a:gd name="T113" fmla="*/ 0 h 4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85"/>
                  <a:gd name="T172" fmla="*/ 0 h 410"/>
                  <a:gd name="T173" fmla="*/ 485 w 485"/>
                  <a:gd name="T174" fmla="*/ 410 h 4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85" h="410">
                    <a:moveTo>
                      <a:pt x="0" y="0"/>
                    </a:moveTo>
                    <a:lnTo>
                      <a:pt x="22" y="10"/>
                    </a:lnTo>
                    <a:lnTo>
                      <a:pt x="42" y="19"/>
                    </a:lnTo>
                    <a:lnTo>
                      <a:pt x="63" y="29"/>
                    </a:lnTo>
                    <a:lnTo>
                      <a:pt x="82" y="39"/>
                    </a:lnTo>
                    <a:lnTo>
                      <a:pt x="100" y="50"/>
                    </a:lnTo>
                    <a:lnTo>
                      <a:pt x="118" y="61"/>
                    </a:lnTo>
                    <a:lnTo>
                      <a:pt x="134" y="73"/>
                    </a:lnTo>
                    <a:lnTo>
                      <a:pt x="149" y="87"/>
                    </a:lnTo>
                    <a:lnTo>
                      <a:pt x="164" y="102"/>
                    </a:lnTo>
                    <a:lnTo>
                      <a:pt x="178" y="119"/>
                    </a:lnTo>
                    <a:lnTo>
                      <a:pt x="192" y="138"/>
                    </a:lnTo>
                    <a:lnTo>
                      <a:pt x="204" y="157"/>
                    </a:lnTo>
                    <a:lnTo>
                      <a:pt x="215" y="181"/>
                    </a:lnTo>
                    <a:lnTo>
                      <a:pt x="226" y="206"/>
                    </a:lnTo>
                    <a:lnTo>
                      <a:pt x="237" y="232"/>
                    </a:lnTo>
                    <a:lnTo>
                      <a:pt x="246" y="262"/>
                    </a:lnTo>
                    <a:lnTo>
                      <a:pt x="255" y="293"/>
                    </a:lnTo>
                    <a:lnTo>
                      <a:pt x="260" y="322"/>
                    </a:lnTo>
                    <a:lnTo>
                      <a:pt x="264" y="349"/>
                    </a:lnTo>
                    <a:lnTo>
                      <a:pt x="268" y="377"/>
                    </a:lnTo>
                    <a:lnTo>
                      <a:pt x="297" y="336"/>
                    </a:lnTo>
                    <a:lnTo>
                      <a:pt x="327" y="291"/>
                    </a:lnTo>
                    <a:lnTo>
                      <a:pt x="357" y="247"/>
                    </a:lnTo>
                    <a:lnTo>
                      <a:pt x="388" y="203"/>
                    </a:lnTo>
                    <a:lnTo>
                      <a:pt x="416" y="156"/>
                    </a:lnTo>
                    <a:lnTo>
                      <a:pt x="442" y="110"/>
                    </a:lnTo>
                    <a:lnTo>
                      <a:pt x="466" y="63"/>
                    </a:lnTo>
                    <a:lnTo>
                      <a:pt x="485" y="17"/>
                    </a:lnTo>
                    <a:lnTo>
                      <a:pt x="479" y="68"/>
                    </a:lnTo>
                    <a:lnTo>
                      <a:pt x="467" y="117"/>
                    </a:lnTo>
                    <a:lnTo>
                      <a:pt x="448" y="167"/>
                    </a:lnTo>
                    <a:lnTo>
                      <a:pt x="423" y="214"/>
                    </a:lnTo>
                    <a:lnTo>
                      <a:pt x="393" y="261"/>
                    </a:lnTo>
                    <a:lnTo>
                      <a:pt x="359" y="308"/>
                    </a:lnTo>
                    <a:lnTo>
                      <a:pt x="319" y="354"/>
                    </a:lnTo>
                    <a:lnTo>
                      <a:pt x="275" y="398"/>
                    </a:lnTo>
                    <a:lnTo>
                      <a:pt x="263" y="406"/>
                    </a:lnTo>
                    <a:lnTo>
                      <a:pt x="253" y="410"/>
                    </a:lnTo>
                    <a:lnTo>
                      <a:pt x="246" y="410"/>
                    </a:lnTo>
                    <a:lnTo>
                      <a:pt x="241" y="406"/>
                    </a:lnTo>
                    <a:lnTo>
                      <a:pt x="231" y="367"/>
                    </a:lnTo>
                    <a:lnTo>
                      <a:pt x="219" y="329"/>
                    </a:lnTo>
                    <a:lnTo>
                      <a:pt x="204" y="291"/>
                    </a:lnTo>
                    <a:lnTo>
                      <a:pt x="185" y="256"/>
                    </a:lnTo>
                    <a:lnTo>
                      <a:pt x="166" y="220"/>
                    </a:lnTo>
                    <a:lnTo>
                      <a:pt x="144" y="185"/>
                    </a:lnTo>
                    <a:lnTo>
                      <a:pt x="123" y="153"/>
                    </a:lnTo>
                    <a:lnTo>
                      <a:pt x="101" y="124"/>
                    </a:lnTo>
                    <a:lnTo>
                      <a:pt x="79" y="97"/>
                    </a:lnTo>
                    <a:lnTo>
                      <a:pt x="60" y="72"/>
                    </a:lnTo>
                    <a:lnTo>
                      <a:pt x="42" y="50"/>
                    </a:lnTo>
                    <a:lnTo>
                      <a:pt x="26" y="32"/>
                    </a:lnTo>
                    <a:lnTo>
                      <a:pt x="13" y="18"/>
                    </a:lnTo>
                    <a:lnTo>
                      <a:pt x="5" y="7"/>
                    </a:lnTo>
                    <a:lnTo>
                      <a:pt x="0" y="1"/>
                    </a:lnTo>
                    <a:lnTo>
                      <a:pt x="0" y="0"/>
                    </a:lnTo>
                    <a:close/>
                  </a:path>
                </a:pathLst>
              </a:custGeom>
              <a:solidFill>
                <a:srgbClr val="49B507"/>
              </a:solidFill>
              <a:ln w="9525">
                <a:noFill/>
                <a:round/>
                <a:headEnd/>
                <a:tailEnd/>
              </a:ln>
            </p:spPr>
            <p:txBody>
              <a:bodyPr tIns="10800"/>
              <a:lstStyle/>
              <a:p>
                <a:endParaRPr lang="en-US"/>
              </a:p>
            </p:txBody>
          </p:sp>
          <p:sp>
            <p:nvSpPr>
              <p:cNvPr id="185426" name="Freeform 156"/>
              <p:cNvSpPr>
                <a:spLocks/>
              </p:cNvSpPr>
              <p:nvPr/>
            </p:nvSpPr>
            <p:spPr bwMode="auto">
              <a:xfrm>
                <a:off x="953" y="2861"/>
                <a:ext cx="185" cy="157"/>
              </a:xfrm>
              <a:custGeom>
                <a:avLst/>
                <a:gdLst>
                  <a:gd name="T0" fmla="*/ 0 w 554"/>
                  <a:gd name="T1" fmla="*/ 0 h 470"/>
                  <a:gd name="T2" fmla="*/ 0 w 554"/>
                  <a:gd name="T3" fmla="*/ 0 h 470"/>
                  <a:gd name="T4" fmla="*/ 0 w 554"/>
                  <a:gd name="T5" fmla="*/ 0 h 470"/>
                  <a:gd name="T6" fmla="*/ 1 w 554"/>
                  <a:gd name="T7" fmla="*/ 0 h 470"/>
                  <a:gd name="T8" fmla="*/ 1 w 554"/>
                  <a:gd name="T9" fmla="*/ 1 h 470"/>
                  <a:gd name="T10" fmla="*/ 1 w 554"/>
                  <a:gd name="T11" fmla="*/ 1 h 470"/>
                  <a:gd name="T12" fmla="*/ 1 w 554"/>
                  <a:gd name="T13" fmla="*/ 1 h 470"/>
                  <a:gd name="T14" fmla="*/ 1 w 554"/>
                  <a:gd name="T15" fmla="*/ 1 h 470"/>
                  <a:gd name="T16" fmla="*/ 1 w 554"/>
                  <a:gd name="T17" fmla="*/ 1 h 470"/>
                  <a:gd name="T18" fmla="*/ 1 w 554"/>
                  <a:gd name="T19" fmla="*/ 2 h 470"/>
                  <a:gd name="T20" fmla="*/ 1 w 554"/>
                  <a:gd name="T21" fmla="*/ 2 h 470"/>
                  <a:gd name="T22" fmla="*/ 2 w 554"/>
                  <a:gd name="T23" fmla="*/ 2 h 470"/>
                  <a:gd name="T24" fmla="*/ 2 w 554"/>
                  <a:gd name="T25" fmla="*/ 1 h 470"/>
                  <a:gd name="T26" fmla="*/ 2 w 554"/>
                  <a:gd name="T27" fmla="*/ 1 h 470"/>
                  <a:gd name="T28" fmla="*/ 2 w 554"/>
                  <a:gd name="T29" fmla="*/ 1 h 470"/>
                  <a:gd name="T30" fmla="*/ 2 w 554"/>
                  <a:gd name="T31" fmla="*/ 1 h 470"/>
                  <a:gd name="T32" fmla="*/ 2 w 554"/>
                  <a:gd name="T33" fmla="*/ 1 h 470"/>
                  <a:gd name="T34" fmla="*/ 2 w 554"/>
                  <a:gd name="T35" fmla="*/ 0 h 470"/>
                  <a:gd name="T36" fmla="*/ 2 w 554"/>
                  <a:gd name="T37" fmla="*/ 0 h 470"/>
                  <a:gd name="T38" fmla="*/ 2 w 554"/>
                  <a:gd name="T39" fmla="*/ 1 h 470"/>
                  <a:gd name="T40" fmla="*/ 2 w 554"/>
                  <a:gd name="T41" fmla="*/ 1 h 470"/>
                  <a:gd name="T42" fmla="*/ 2 w 554"/>
                  <a:gd name="T43" fmla="*/ 1 h 470"/>
                  <a:gd name="T44" fmla="*/ 2 w 554"/>
                  <a:gd name="T45" fmla="*/ 1 h 470"/>
                  <a:gd name="T46" fmla="*/ 2 w 554"/>
                  <a:gd name="T47" fmla="*/ 1 h 470"/>
                  <a:gd name="T48" fmla="*/ 2 w 554"/>
                  <a:gd name="T49" fmla="*/ 2 h 470"/>
                  <a:gd name="T50" fmla="*/ 1 w 554"/>
                  <a:gd name="T51" fmla="*/ 2 h 470"/>
                  <a:gd name="T52" fmla="*/ 1 w 554"/>
                  <a:gd name="T53" fmla="*/ 2 h 470"/>
                  <a:gd name="T54" fmla="*/ 1 w 554"/>
                  <a:gd name="T55" fmla="*/ 2 h 470"/>
                  <a:gd name="T56" fmla="*/ 1 w 554"/>
                  <a:gd name="T57" fmla="*/ 2 h 470"/>
                  <a:gd name="T58" fmla="*/ 1 w 554"/>
                  <a:gd name="T59" fmla="*/ 1 h 470"/>
                  <a:gd name="T60" fmla="*/ 1 w 554"/>
                  <a:gd name="T61" fmla="*/ 1 h 470"/>
                  <a:gd name="T62" fmla="*/ 1 w 554"/>
                  <a:gd name="T63" fmla="*/ 1 h 470"/>
                  <a:gd name="T64" fmla="*/ 0 w 554"/>
                  <a:gd name="T65" fmla="*/ 0 h 470"/>
                  <a:gd name="T66" fmla="*/ 0 w 554"/>
                  <a:gd name="T67" fmla="*/ 0 h 470"/>
                  <a:gd name="T68" fmla="*/ 0 w 554"/>
                  <a:gd name="T69" fmla="*/ 0 h 470"/>
                  <a:gd name="T70" fmla="*/ 0 w 554"/>
                  <a:gd name="T71" fmla="*/ 0 h 4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4"/>
                  <a:gd name="T109" fmla="*/ 0 h 470"/>
                  <a:gd name="T110" fmla="*/ 554 w 554"/>
                  <a:gd name="T111" fmla="*/ 470 h 47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4" h="470">
                    <a:moveTo>
                      <a:pt x="0" y="0"/>
                    </a:moveTo>
                    <a:lnTo>
                      <a:pt x="26" y="12"/>
                    </a:lnTo>
                    <a:lnTo>
                      <a:pt x="51" y="25"/>
                    </a:lnTo>
                    <a:lnTo>
                      <a:pt x="74" y="39"/>
                    </a:lnTo>
                    <a:lnTo>
                      <a:pt x="96" y="54"/>
                    </a:lnTo>
                    <a:lnTo>
                      <a:pt x="118" y="70"/>
                    </a:lnTo>
                    <a:lnTo>
                      <a:pt x="139" y="88"/>
                    </a:lnTo>
                    <a:lnTo>
                      <a:pt x="158" y="106"/>
                    </a:lnTo>
                    <a:lnTo>
                      <a:pt x="176" y="126"/>
                    </a:lnTo>
                    <a:lnTo>
                      <a:pt x="192" y="146"/>
                    </a:lnTo>
                    <a:lnTo>
                      <a:pt x="209" y="167"/>
                    </a:lnTo>
                    <a:lnTo>
                      <a:pt x="224" y="189"/>
                    </a:lnTo>
                    <a:lnTo>
                      <a:pt x="239" y="213"/>
                    </a:lnTo>
                    <a:lnTo>
                      <a:pt x="253" y="236"/>
                    </a:lnTo>
                    <a:lnTo>
                      <a:pt x="265" y="260"/>
                    </a:lnTo>
                    <a:lnTo>
                      <a:pt x="277" y="285"/>
                    </a:lnTo>
                    <a:lnTo>
                      <a:pt x="288" y="309"/>
                    </a:lnTo>
                    <a:lnTo>
                      <a:pt x="299" y="343"/>
                    </a:lnTo>
                    <a:lnTo>
                      <a:pt x="303" y="377"/>
                    </a:lnTo>
                    <a:lnTo>
                      <a:pt x="307" y="412"/>
                    </a:lnTo>
                    <a:lnTo>
                      <a:pt x="314" y="445"/>
                    </a:lnTo>
                    <a:lnTo>
                      <a:pt x="331" y="420"/>
                    </a:lnTo>
                    <a:lnTo>
                      <a:pt x="347" y="396"/>
                    </a:lnTo>
                    <a:lnTo>
                      <a:pt x="364" y="373"/>
                    </a:lnTo>
                    <a:lnTo>
                      <a:pt x="381" y="349"/>
                    </a:lnTo>
                    <a:lnTo>
                      <a:pt x="398" y="327"/>
                    </a:lnTo>
                    <a:lnTo>
                      <a:pt x="414" y="304"/>
                    </a:lnTo>
                    <a:lnTo>
                      <a:pt x="431" y="282"/>
                    </a:lnTo>
                    <a:lnTo>
                      <a:pt x="446" y="258"/>
                    </a:lnTo>
                    <a:lnTo>
                      <a:pt x="461" y="236"/>
                    </a:lnTo>
                    <a:lnTo>
                      <a:pt x="476" y="213"/>
                    </a:lnTo>
                    <a:lnTo>
                      <a:pt x="491" y="189"/>
                    </a:lnTo>
                    <a:lnTo>
                      <a:pt x="505" y="166"/>
                    </a:lnTo>
                    <a:lnTo>
                      <a:pt x="518" y="142"/>
                    </a:lnTo>
                    <a:lnTo>
                      <a:pt x="531" y="117"/>
                    </a:lnTo>
                    <a:lnTo>
                      <a:pt x="543" y="92"/>
                    </a:lnTo>
                    <a:lnTo>
                      <a:pt x="554" y="66"/>
                    </a:lnTo>
                    <a:lnTo>
                      <a:pt x="551" y="97"/>
                    </a:lnTo>
                    <a:lnTo>
                      <a:pt x="547" y="124"/>
                    </a:lnTo>
                    <a:lnTo>
                      <a:pt x="540" y="152"/>
                    </a:lnTo>
                    <a:lnTo>
                      <a:pt x="532" y="178"/>
                    </a:lnTo>
                    <a:lnTo>
                      <a:pt x="523" y="204"/>
                    </a:lnTo>
                    <a:lnTo>
                      <a:pt x="510" y="229"/>
                    </a:lnTo>
                    <a:lnTo>
                      <a:pt x="498" y="253"/>
                    </a:lnTo>
                    <a:lnTo>
                      <a:pt x="483" y="278"/>
                    </a:lnTo>
                    <a:lnTo>
                      <a:pt x="466" y="301"/>
                    </a:lnTo>
                    <a:lnTo>
                      <a:pt x="449" y="325"/>
                    </a:lnTo>
                    <a:lnTo>
                      <a:pt x="431" y="348"/>
                    </a:lnTo>
                    <a:lnTo>
                      <a:pt x="410" y="372"/>
                    </a:lnTo>
                    <a:lnTo>
                      <a:pt x="390" y="395"/>
                    </a:lnTo>
                    <a:lnTo>
                      <a:pt x="368" y="420"/>
                    </a:lnTo>
                    <a:lnTo>
                      <a:pt x="346" y="445"/>
                    </a:lnTo>
                    <a:lnTo>
                      <a:pt x="322" y="470"/>
                    </a:lnTo>
                    <a:lnTo>
                      <a:pt x="313" y="457"/>
                    </a:lnTo>
                    <a:lnTo>
                      <a:pt x="303" y="446"/>
                    </a:lnTo>
                    <a:lnTo>
                      <a:pt x="295" y="435"/>
                    </a:lnTo>
                    <a:lnTo>
                      <a:pt x="291" y="424"/>
                    </a:lnTo>
                    <a:lnTo>
                      <a:pt x="279" y="381"/>
                    </a:lnTo>
                    <a:lnTo>
                      <a:pt x="262" y="341"/>
                    </a:lnTo>
                    <a:lnTo>
                      <a:pt x="243" y="300"/>
                    </a:lnTo>
                    <a:lnTo>
                      <a:pt x="220" y="261"/>
                    </a:lnTo>
                    <a:lnTo>
                      <a:pt x="196" y="224"/>
                    </a:lnTo>
                    <a:lnTo>
                      <a:pt x="170" y="189"/>
                    </a:lnTo>
                    <a:lnTo>
                      <a:pt x="144" y="156"/>
                    </a:lnTo>
                    <a:lnTo>
                      <a:pt x="120" y="124"/>
                    </a:lnTo>
                    <a:lnTo>
                      <a:pt x="94" y="97"/>
                    </a:lnTo>
                    <a:lnTo>
                      <a:pt x="70" y="72"/>
                    </a:lnTo>
                    <a:lnTo>
                      <a:pt x="50" y="50"/>
                    </a:lnTo>
                    <a:lnTo>
                      <a:pt x="30" y="32"/>
                    </a:lnTo>
                    <a:lnTo>
                      <a:pt x="17" y="18"/>
                    </a:lnTo>
                    <a:lnTo>
                      <a:pt x="6" y="7"/>
                    </a:lnTo>
                    <a:lnTo>
                      <a:pt x="0" y="1"/>
                    </a:lnTo>
                    <a:lnTo>
                      <a:pt x="0" y="0"/>
                    </a:lnTo>
                    <a:close/>
                  </a:path>
                </a:pathLst>
              </a:custGeom>
              <a:solidFill>
                <a:srgbClr val="49B507"/>
              </a:solidFill>
              <a:ln w="9525">
                <a:noFill/>
                <a:round/>
                <a:headEnd/>
                <a:tailEnd/>
              </a:ln>
            </p:spPr>
            <p:txBody>
              <a:bodyPr tIns="10800"/>
              <a:lstStyle/>
              <a:p>
                <a:endParaRPr lang="en-US"/>
              </a:p>
            </p:txBody>
          </p:sp>
        </p:grpSp>
        <p:sp>
          <p:nvSpPr>
            <p:cNvPr id="185397" name="Text Box 157"/>
            <p:cNvSpPr txBox="1">
              <a:spLocks noChangeArrowheads="1"/>
            </p:cNvSpPr>
            <p:nvPr/>
          </p:nvSpPr>
          <p:spPr bwMode="auto">
            <a:xfrm rot="-216738">
              <a:off x="4186" y="3500"/>
              <a:ext cx="611" cy="240"/>
            </a:xfrm>
            <a:prstGeom prst="rect">
              <a:avLst/>
            </a:prstGeom>
            <a:noFill/>
            <a:ln w="9525">
              <a:noFill/>
              <a:miter lim="800000"/>
              <a:headEnd/>
              <a:tailEnd/>
            </a:ln>
          </p:spPr>
          <p:txBody>
            <a:bodyPr wrap="none" tIns="0">
              <a:spAutoFit/>
            </a:bodyPr>
            <a:lstStyle/>
            <a:p>
              <a:pPr algn="ctr"/>
              <a:r>
                <a:rPr lang="en-US" sz="1000" b="1">
                  <a:solidFill>
                    <a:srgbClr val="FF0000"/>
                  </a:solidFill>
                </a:rPr>
                <a:t>New Service:</a:t>
              </a:r>
              <a:endParaRPr lang="en-US" sz="800" b="1">
                <a:solidFill>
                  <a:srgbClr val="FF0000"/>
                </a:solidFill>
              </a:endParaRPr>
            </a:p>
            <a:p>
              <a:pPr algn="ctr"/>
              <a:r>
                <a:rPr lang="en-US" sz="1200" b="1">
                  <a:solidFill>
                    <a:srgbClr val="080808"/>
                  </a:solidFill>
                </a:rPr>
                <a:t>Alitalia</a:t>
              </a:r>
            </a:p>
          </p:txBody>
        </p:sp>
      </p:grpSp>
      <p:grpSp>
        <p:nvGrpSpPr>
          <p:cNvPr id="12" name="Group 192"/>
          <p:cNvGrpSpPr>
            <a:grpSpLocks/>
          </p:cNvGrpSpPr>
          <p:nvPr/>
        </p:nvGrpSpPr>
        <p:grpSpPr bwMode="auto">
          <a:xfrm>
            <a:off x="2555875" y="4075113"/>
            <a:ext cx="1584325" cy="1368425"/>
            <a:chOff x="1610" y="3021"/>
            <a:chExt cx="998" cy="862"/>
          </a:xfrm>
        </p:grpSpPr>
        <p:sp>
          <p:nvSpPr>
            <p:cNvPr id="185394" name="Rectangle 6"/>
            <p:cNvSpPr>
              <a:spLocks noChangeArrowheads="1"/>
            </p:cNvSpPr>
            <p:nvPr/>
          </p:nvSpPr>
          <p:spPr bwMode="auto">
            <a:xfrm>
              <a:off x="1610" y="3339"/>
              <a:ext cx="998" cy="544"/>
            </a:xfrm>
            <a:prstGeom prst="rect">
              <a:avLst/>
            </a:prstGeom>
            <a:solidFill>
              <a:srgbClr val="FFCC99"/>
            </a:solidFill>
            <a:ln w="9525">
              <a:solidFill>
                <a:schemeClr val="tx1"/>
              </a:solidFill>
              <a:miter lim="800000"/>
              <a:headEnd/>
              <a:tailEnd/>
            </a:ln>
          </p:spPr>
          <p:txBody>
            <a:bodyPr wrap="none" anchor="ctr"/>
            <a:lstStyle/>
            <a:p>
              <a:r>
                <a:rPr lang="en-US" sz="1200">
                  <a:solidFill>
                    <a:srgbClr val="675E47"/>
                  </a:solidFill>
                </a:rPr>
                <a:t>Source Definitions:</a:t>
              </a:r>
            </a:p>
            <a:p>
              <a:pPr>
                <a:buFontTx/>
                <a:buChar char="-"/>
              </a:pPr>
              <a:r>
                <a:rPr lang="en-US" sz="1200">
                  <a:solidFill>
                    <a:srgbClr val="675E47"/>
                  </a:solidFill>
                </a:rPr>
                <a:t> Orbitz Flight Search</a:t>
              </a:r>
            </a:p>
            <a:p>
              <a:pPr>
                <a:buFontTx/>
                <a:buChar char="-"/>
              </a:pPr>
              <a:r>
                <a:rPr lang="en-US" sz="1200">
                  <a:solidFill>
                    <a:srgbClr val="675E47"/>
                  </a:solidFill>
                </a:rPr>
                <a:t> United Airlines</a:t>
              </a:r>
            </a:p>
            <a:p>
              <a:r>
                <a:rPr lang="en-US" sz="1200">
                  <a:solidFill>
                    <a:srgbClr val="675E47"/>
                  </a:solidFill>
                </a:rPr>
                <a:t>- Qantas Specials</a:t>
              </a:r>
            </a:p>
          </p:txBody>
        </p:sp>
        <p:sp>
          <p:nvSpPr>
            <p:cNvPr id="185395" name="AutoShape 191"/>
            <p:cNvSpPr>
              <a:spLocks noChangeArrowheads="1"/>
            </p:cNvSpPr>
            <p:nvPr/>
          </p:nvSpPr>
          <p:spPr bwMode="auto">
            <a:xfrm>
              <a:off x="1973" y="3021"/>
              <a:ext cx="272" cy="318"/>
            </a:xfrm>
            <a:prstGeom prst="upArrow">
              <a:avLst>
                <a:gd name="adj1" fmla="val 37500"/>
                <a:gd name="adj2" fmla="val 29412"/>
              </a:avLst>
            </a:prstGeom>
            <a:solidFill>
              <a:srgbClr val="FFCC99"/>
            </a:solidFill>
            <a:ln w="9525">
              <a:solidFill>
                <a:schemeClr val="tx1"/>
              </a:solidFill>
              <a:miter lim="800000"/>
              <a:headEnd/>
              <a:tailEnd/>
            </a:ln>
          </p:spPr>
          <p:txBody>
            <a:bodyPr vert="eaVert" wrap="none" anchor="ctr"/>
            <a:lstStyle/>
            <a:p>
              <a:pPr eaLnBrk="0" hangingPunct="0"/>
              <a:endParaRPr lang="en-US"/>
            </a:p>
          </p:txBody>
        </p:sp>
      </p:grpSp>
      <p:sp>
        <p:nvSpPr>
          <p:cNvPr id="185358" name="Oval 195"/>
          <p:cNvSpPr>
            <a:spLocks noChangeArrowheads="1"/>
          </p:cNvSpPr>
          <p:nvPr/>
        </p:nvSpPr>
        <p:spPr bwMode="auto">
          <a:xfrm>
            <a:off x="2482850" y="2670175"/>
            <a:ext cx="1657350" cy="1263650"/>
          </a:xfrm>
          <a:prstGeom prst="ellipse">
            <a:avLst/>
          </a:prstGeom>
          <a:solidFill>
            <a:srgbClr val="DDDDDD"/>
          </a:solidFill>
          <a:ln w="9525">
            <a:solidFill>
              <a:srgbClr val="080808"/>
            </a:solidFill>
            <a:round/>
            <a:headEnd/>
            <a:tailEnd/>
          </a:ln>
        </p:spPr>
        <p:txBody>
          <a:bodyPr wrap="none" anchor="ctr"/>
          <a:lstStyle/>
          <a:p>
            <a:pPr algn="ctr" eaLnBrk="0" hangingPunct="0"/>
            <a:endParaRPr lang="it-IT"/>
          </a:p>
        </p:txBody>
      </p:sp>
      <p:grpSp>
        <p:nvGrpSpPr>
          <p:cNvPr id="185359" name="Group 196"/>
          <p:cNvGrpSpPr>
            <a:grpSpLocks/>
          </p:cNvGrpSpPr>
          <p:nvPr/>
        </p:nvGrpSpPr>
        <p:grpSpPr bwMode="auto">
          <a:xfrm>
            <a:off x="2843213" y="3286125"/>
            <a:ext cx="936625" cy="512763"/>
            <a:chOff x="567" y="2840"/>
            <a:chExt cx="816" cy="504"/>
          </a:xfrm>
        </p:grpSpPr>
        <p:grpSp>
          <p:nvGrpSpPr>
            <p:cNvPr id="185364" name="Group 197"/>
            <p:cNvGrpSpPr>
              <a:grpSpLocks/>
            </p:cNvGrpSpPr>
            <p:nvPr/>
          </p:nvGrpSpPr>
          <p:grpSpPr bwMode="auto">
            <a:xfrm>
              <a:off x="716" y="2840"/>
              <a:ext cx="486" cy="483"/>
              <a:chOff x="1473" y="2713"/>
              <a:chExt cx="314" cy="388"/>
            </a:xfrm>
          </p:grpSpPr>
          <p:sp>
            <p:nvSpPr>
              <p:cNvPr id="185388" name="Freeform 198"/>
              <p:cNvSpPr>
                <a:spLocks/>
              </p:cNvSpPr>
              <p:nvPr/>
            </p:nvSpPr>
            <p:spPr bwMode="auto">
              <a:xfrm>
                <a:off x="1553" y="2714"/>
                <a:ext cx="103" cy="86"/>
              </a:xfrm>
              <a:custGeom>
                <a:avLst/>
                <a:gdLst>
                  <a:gd name="T0" fmla="*/ 0 w 310"/>
                  <a:gd name="T1" fmla="*/ 0 h 256"/>
                  <a:gd name="T2" fmla="*/ 1 w 310"/>
                  <a:gd name="T3" fmla="*/ 0 h 256"/>
                  <a:gd name="T4" fmla="*/ 1 w 310"/>
                  <a:gd name="T5" fmla="*/ 0 h 256"/>
                  <a:gd name="T6" fmla="*/ 1 w 310"/>
                  <a:gd name="T7" fmla="*/ 0 h 256"/>
                  <a:gd name="T8" fmla="*/ 1 w 310"/>
                  <a:gd name="T9" fmla="*/ 0 h 256"/>
                  <a:gd name="T10" fmla="*/ 1 w 310"/>
                  <a:gd name="T11" fmla="*/ 0 h 256"/>
                  <a:gd name="T12" fmla="*/ 1 w 310"/>
                  <a:gd name="T13" fmla="*/ 0 h 256"/>
                  <a:gd name="T14" fmla="*/ 1 w 310"/>
                  <a:gd name="T15" fmla="*/ 0 h 256"/>
                  <a:gd name="T16" fmla="*/ 1 w 310"/>
                  <a:gd name="T17" fmla="*/ 0 h 256"/>
                  <a:gd name="T18" fmla="*/ 1 w 310"/>
                  <a:gd name="T19" fmla="*/ 1 h 256"/>
                  <a:gd name="T20" fmla="*/ 1 w 310"/>
                  <a:gd name="T21" fmla="*/ 1 h 256"/>
                  <a:gd name="T22" fmla="*/ 1 w 310"/>
                  <a:gd name="T23" fmla="*/ 1 h 256"/>
                  <a:gd name="T24" fmla="*/ 1 w 310"/>
                  <a:gd name="T25" fmla="*/ 1 h 256"/>
                  <a:gd name="T26" fmla="*/ 1 w 310"/>
                  <a:gd name="T27" fmla="*/ 1 h 256"/>
                  <a:gd name="T28" fmla="*/ 1 w 310"/>
                  <a:gd name="T29" fmla="*/ 1 h 256"/>
                  <a:gd name="T30" fmla="*/ 1 w 310"/>
                  <a:gd name="T31" fmla="*/ 1 h 256"/>
                  <a:gd name="T32" fmla="*/ 1 w 310"/>
                  <a:gd name="T33" fmla="*/ 1 h 256"/>
                  <a:gd name="T34" fmla="*/ 0 w 310"/>
                  <a:gd name="T35" fmla="*/ 1 h 256"/>
                  <a:gd name="T36" fmla="*/ 0 w 310"/>
                  <a:gd name="T37" fmla="*/ 1 h 256"/>
                  <a:gd name="T38" fmla="*/ 0 w 310"/>
                  <a:gd name="T39" fmla="*/ 1 h 256"/>
                  <a:gd name="T40" fmla="*/ 0 w 310"/>
                  <a:gd name="T41" fmla="*/ 1 h 256"/>
                  <a:gd name="T42" fmla="*/ 0 w 310"/>
                  <a:gd name="T43" fmla="*/ 1 h 256"/>
                  <a:gd name="T44" fmla="*/ 0 w 310"/>
                  <a:gd name="T45" fmla="*/ 0 h 256"/>
                  <a:gd name="T46" fmla="*/ 0 w 310"/>
                  <a:gd name="T47" fmla="*/ 0 h 256"/>
                  <a:gd name="T48" fmla="*/ 0 w 310"/>
                  <a:gd name="T49" fmla="*/ 0 h 256"/>
                  <a:gd name="T50" fmla="*/ 0 w 310"/>
                  <a:gd name="T51" fmla="*/ 0 h 256"/>
                  <a:gd name="T52" fmla="*/ 0 w 310"/>
                  <a:gd name="T53" fmla="*/ 0 h 2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10"/>
                  <a:gd name="T82" fmla="*/ 0 h 256"/>
                  <a:gd name="T83" fmla="*/ 310 w 310"/>
                  <a:gd name="T84" fmla="*/ 256 h 2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10" h="256">
                    <a:moveTo>
                      <a:pt x="113" y="98"/>
                    </a:moveTo>
                    <a:lnTo>
                      <a:pt x="138" y="47"/>
                    </a:lnTo>
                    <a:lnTo>
                      <a:pt x="167" y="17"/>
                    </a:lnTo>
                    <a:lnTo>
                      <a:pt x="191" y="4"/>
                    </a:lnTo>
                    <a:lnTo>
                      <a:pt x="222" y="0"/>
                    </a:lnTo>
                    <a:lnTo>
                      <a:pt x="258" y="5"/>
                    </a:lnTo>
                    <a:lnTo>
                      <a:pt x="283" y="25"/>
                    </a:lnTo>
                    <a:lnTo>
                      <a:pt x="305" y="53"/>
                    </a:lnTo>
                    <a:lnTo>
                      <a:pt x="310" y="86"/>
                    </a:lnTo>
                    <a:lnTo>
                      <a:pt x="305" y="141"/>
                    </a:lnTo>
                    <a:lnTo>
                      <a:pt x="286" y="188"/>
                    </a:lnTo>
                    <a:lnTo>
                      <a:pt x="261" y="221"/>
                    </a:lnTo>
                    <a:lnTo>
                      <a:pt x="230" y="246"/>
                    </a:lnTo>
                    <a:lnTo>
                      <a:pt x="200" y="256"/>
                    </a:lnTo>
                    <a:lnTo>
                      <a:pt x="175" y="252"/>
                    </a:lnTo>
                    <a:lnTo>
                      <a:pt x="150" y="239"/>
                    </a:lnTo>
                    <a:lnTo>
                      <a:pt x="132" y="221"/>
                    </a:lnTo>
                    <a:lnTo>
                      <a:pt x="119" y="191"/>
                    </a:lnTo>
                    <a:lnTo>
                      <a:pt x="110" y="160"/>
                    </a:lnTo>
                    <a:lnTo>
                      <a:pt x="107" y="133"/>
                    </a:lnTo>
                    <a:lnTo>
                      <a:pt x="45" y="121"/>
                    </a:lnTo>
                    <a:lnTo>
                      <a:pt x="18" y="123"/>
                    </a:lnTo>
                    <a:lnTo>
                      <a:pt x="0" y="105"/>
                    </a:lnTo>
                    <a:lnTo>
                      <a:pt x="5" y="90"/>
                    </a:lnTo>
                    <a:lnTo>
                      <a:pt x="32" y="80"/>
                    </a:lnTo>
                    <a:lnTo>
                      <a:pt x="80" y="103"/>
                    </a:lnTo>
                    <a:lnTo>
                      <a:pt x="113" y="98"/>
                    </a:lnTo>
                    <a:close/>
                  </a:path>
                </a:pathLst>
              </a:custGeom>
              <a:solidFill>
                <a:srgbClr val="000000"/>
              </a:solidFill>
              <a:ln w="9525">
                <a:noFill/>
                <a:round/>
                <a:headEnd/>
                <a:tailEnd/>
              </a:ln>
            </p:spPr>
            <p:txBody>
              <a:bodyPr/>
              <a:lstStyle/>
              <a:p>
                <a:endParaRPr lang="en-US"/>
              </a:p>
            </p:txBody>
          </p:sp>
          <p:sp>
            <p:nvSpPr>
              <p:cNvPr id="185389" name="Freeform 199"/>
              <p:cNvSpPr>
                <a:spLocks/>
              </p:cNvSpPr>
              <p:nvPr/>
            </p:nvSpPr>
            <p:spPr bwMode="auto">
              <a:xfrm>
                <a:off x="1583" y="2811"/>
                <a:ext cx="69" cy="146"/>
              </a:xfrm>
              <a:custGeom>
                <a:avLst/>
                <a:gdLst>
                  <a:gd name="T0" fmla="*/ 0 w 206"/>
                  <a:gd name="T1" fmla="*/ 1 h 439"/>
                  <a:gd name="T2" fmla="*/ 0 w 206"/>
                  <a:gd name="T3" fmla="*/ 0 h 439"/>
                  <a:gd name="T4" fmla="*/ 0 w 206"/>
                  <a:gd name="T5" fmla="*/ 0 h 439"/>
                  <a:gd name="T6" fmla="*/ 0 w 206"/>
                  <a:gd name="T7" fmla="*/ 0 h 439"/>
                  <a:gd name="T8" fmla="*/ 0 w 206"/>
                  <a:gd name="T9" fmla="*/ 0 h 439"/>
                  <a:gd name="T10" fmla="*/ 1 w 206"/>
                  <a:gd name="T11" fmla="*/ 0 h 439"/>
                  <a:gd name="T12" fmla="*/ 1 w 206"/>
                  <a:gd name="T13" fmla="*/ 0 h 439"/>
                  <a:gd name="T14" fmla="*/ 1 w 206"/>
                  <a:gd name="T15" fmla="*/ 0 h 439"/>
                  <a:gd name="T16" fmla="*/ 1 w 206"/>
                  <a:gd name="T17" fmla="*/ 0 h 439"/>
                  <a:gd name="T18" fmla="*/ 1 w 206"/>
                  <a:gd name="T19" fmla="*/ 1 h 439"/>
                  <a:gd name="T20" fmla="*/ 1 w 206"/>
                  <a:gd name="T21" fmla="*/ 1 h 439"/>
                  <a:gd name="T22" fmla="*/ 1 w 206"/>
                  <a:gd name="T23" fmla="*/ 1 h 439"/>
                  <a:gd name="T24" fmla="*/ 1 w 206"/>
                  <a:gd name="T25" fmla="*/ 1 h 439"/>
                  <a:gd name="T26" fmla="*/ 1 w 206"/>
                  <a:gd name="T27" fmla="*/ 1 h 439"/>
                  <a:gd name="T28" fmla="*/ 1 w 206"/>
                  <a:gd name="T29" fmla="*/ 2 h 439"/>
                  <a:gd name="T30" fmla="*/ 1 w 206"/>
                  <a:gd name="T31" fmla="*/ 2 h 439"/>
                  <a:gd name="T32" fmla="*/ 1 w 206"/>
                  <a:gd name="T33" fmla="*/ 2 h 439"/>
                  <a:gd name="T34" fmla="*/ 1 w 206"/>
                  <a:gd name="T35" fmla="*/ 2 h 439"/>
                  <a:gd name="T36" fmla="*/ 1 w 206"/>
                  <a:gd name="T37" fmla="*/ 2 h 439"/>
                  <a:gd name="T38" fmla="*/ 0 w 206"/>
                  <a:gd name="T39" fmla="*/ 2 h 439"/>
                  <a:gd name="T40" fmla="*/ 0 w 206"/>
                  <a:gd name="T41" fmla="*/ 2 h 439"/>
                  <a:gd name="T42" fmla="*/ 0 w 206"/>
                  <a:gd name="T43" fmla="*/ 2 h 439"/>
                  <a:gd name="T44" fmla="*/ 0 w 206"/>
                  <a:gd name="T45" fmla="*/ 2 h 439"/>
                  <a:gd name="T46" fmla="*/ 0 w 206"/>
                  <a:gd name="T47" fmla="*/ 1 h 439"/>
                  <a:gd name="T48" fmla="*/ 0 w 206"/>
                  <a:gd name="T49" fmla="*/ 1 h 439"/>
                  <a:gd name="T50" fmla="*/ 0 w 206"/>
                  <a:gd name="T51" fmla="*/ 1 h 439"/>
                  <a:gd name="T52" fmla="*/ 0 w 206"/>
                  <a:gd name="T53" fmla="*/ 1 h 439"/>
                  <a:gd name="T54" fmla="*/ 0 w 206"/>
                  <a:gd name="T55" fmla="*/ 1 h 4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6"/>
                  <a:gd name="T85" fmla="*/ 0 h 439"/>
                  <a:gd name="T86" fmla="*/ 206 w 206"/>
                  <a:gd name="T87" fmla="*/ 439 h 4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6" h="439">
                    <a:moveTo>
                      <a:pt x="50" y="158"/>
                    </a:moveTo>
                    <a:lnTo>
                      <a:pt x="58" y="107"/>
                    </a:lnTo>
                    <a:lnTo>
                      <a:pt x="62" y="55"/>
                    </a:lnTo>
                    <a:lnTo>
                      <a:pt x="81" y="25"/>
                    </a:lnTo>
                    <a:lnTo>
                      <a:pt x="119" y="0"/>
                    </a:lnTo>
                    <a:lnTo>
                      <a:pt x="158" y="0"/>
                    </a:lnTo>
                    <a:lnTo>
                      <a:pt x="176" y="18"/>
                    </a:lnTo>
                    <a:lnTo>
                      <a:pt x="189" y="48"/>
                    </a:lnTo>
                    <a:lnTo>
                      <a:pt x="201" y="79"/>
                    </a:lnTo>
                    <a:lnTo>
                      <a:pt x="206" y="132"/>
                    </a:lnTo>
                    <a:lnTo>
                      <a:pt x="199" y="201"/>
                    </a:lnTo>
                    <a:lnTo>
                      <a:pt x="181" y="251"/>
                    </a:lnTo>
                    <a:lnTo>
                      <a:pt x="174" y="297"/>
                    </a:lnTo>
                    <a:lnTo>
                      <a:pt x="187" y="333"/>
                    </a:lnTo>
                    <a:lnTo>
                      <a:pt x="193" y="370"/>
                    </a:lnTo>
                    <a:lnTo>
                      <a:pt x="187" y="403"/>
                    </a:lnTo>
                    <a:lnTo>
                      <a:pt x="174" y="419"/>
                    </a:lnTo>
                    <a:lnTo>
                      <a:pt x="158" y="434"/>
                    </a:lnTo>
                    <a:lnTo>
                      <a:pt x="133" y="439"/>
                    </a:lnTo>
                    <a:lnTo>
                      <a:pt x="89" y="439"/>
                    </a:lnTo>
                    <a:lnTo>
                      <a:pt x="50" y="431"/>
                    </a:lnTo>
                    <a:lnTo>
                      <a:pt x="33" y="407"/>
                    </a:lnTo>
                    <a:lnTo>
                      <a:pt x="15" y="383"/>
                    </a:lnTo>
                    <a:lnTo>
                      <a:pt x="2" y="346"/>
                    </a:lnTo>
                    <a:lnTo>
                      <a:pt x="0" y="291"/>
                    </a:lnTo>
                    <a:lnTo>
                      <a:pt x="7" y="244"/>
                    </a:lnTo>
                    <a:lnTo>
                      <a:pt x="33" y="201"/>
                    </a:lnTo>
                    <a:lnTo>
                      <a:pt x="50" y="158"/>
                    </a:lnTo>
                    <a:close/>
                  </a:path>
                </a:pathLst>
              </a:custGeom>
              <a:solidFill>
                <a:srgbClr val="000000"/>
              </a:solidFill>
              <a:ln w="9525">
                <a:noFill/>
                <a:round/>
                <a:headEnd/>
                <a:tailEnd/>
              </a:ln>
            </p:spPr>
            <p:txBody>
              <a:bodyPr/>
              <a:lstStyle/>
              <a:p>
                <a:endParaRPr lang="en-US"/>
              </a:p>
            </p:txBody>
          </p:sp>
          <p:sp>
            <p:nvSpPr>
              <p:cNvPr id="185390" name="Freeform 200"/>
              <p:cNvSpPr>
                <a:spLocks/>
              </p:cNvSpPr>
              <p:nvPr/>
            </p:nvSpPr>
            <p:spPr bwMode="auto">
              <a:xfrm>
                <a:off x="1473" y="2713"/>
                <a:ext cx="126" cy="115"/>
              </a:xfrm>
              <a:custGeom>
                <a:avLst/>
                <a:gdLst>
                  <a:gd name="T0" fmla="*/ 1 w 380"/>
                  <a:gd name="T1" fmla="*/ 1 h 347"/>
                  <a:gd name="T2" fmla="*/ 2 w 380"/>
                  <a:gd name="T3" fmla="*/ 1 h 347"/>
                  <a:gd name="T4" fmla="*/ 2 w 380"/>
                  <a:gd name="T5" fmla="*/ 1 h 347"/>
                  <a:gd name="T6" fmla="*/ 1 w 380"/>
                  <a:gd name="T7" fmla="*/ 1 h 347"/>
                  <a:gd name="T8" fmla="*/ 1 w 380"/>
                  <a:gd name="T9" fmla="*/ 1 h 347"/>
                  <a:gd name="T10" fmla="*/ 1 w 380"/>
                  <a:gd name="T11" fmla="*/ 1 h 347"/>
                  <a:gd name="T12" fmla="*/ 1 w 380"/>
                  <a:gd name="T13" fmla="*/ 1 h 347"/>
                  <a:gd name="T14" fmla="*/ 1 w 380"/>
                  <a:gd name="T15" fmla="*/ 1 h 347"/>
                  <a:gd name="T16" fmla="*/ 0 w 380"/>
                  <a:gd name="T17" fmla="*/ 1 h 347"/>
                  <a:gd name="T18" fmla="*/ 0 w 380"/>
                  <a:gd name="T19" fmla="*/ 1 h 347"/>
                  <a:gd name="T20" fmla="*/ 0 w 380"/>
                  <a:gd name="T21" fmla="*/ 1 h 347"/>
                  <a:gd name="T22" fmla="*/ 0 w 380"/>
                  <a:gd name="T23" fmla="*/ 1 h 347"/>
                  <a:gd name="T24" fmla="*/ 0 w 380"/>
                  <a:gd name="T25" fmla="*/ 0 h 347"/>
                  <a:gd name="T26" fmla="*/ 0 w 380"/>
                  <a:gd name="T27" fmla="*/ 0 h 347"/>
                  <a:gd name="T28" fmla="*/ 0 w 380"/>
                  <a:gd name="T29" fmla="*/ 0 h 347"/>
                  <a:gd name="T30" fmla="*/ 0 w 380"/>
                  <a:gd name="T31" fmla="*/ 0 h 347"/>
                  <a:gd name="T32" fmla="*/ 0 w 380"/>
                  <a:gd name="T33" fmla="*/ 0 h 347"/>
                  <a:gd name="T34" fmla="*/ 0 w 380"/>
                  <a:gd name="T35" fmla="*/ 0 h 347"/>
                  <a:gd name="T36" fmla="*/ 1 w 380"/>
                  <a:gd name="T37" fmla="*/ 0 h 347"/>
                  <a:gd name="T38" fmla="*/ 1 w 380"/>
                  <a:gd name="T39" fmla="*/ 0 h 347"/>
                  <a:gd name="T40" fmla="*/ 0 w 380"/>
                  <a:gd name="T41" fmla="*/ 0 h 347"/>
                  <a:gd name="T42" fmla="*/ 0 w 380"/>
                  <a:gd name="T43" fmla="*/ 0 h 347"/>
                  <a:gd name="T44" fmla="*/ 0 w 380"/>
                  <a:gd name="T45" fmla="*/ 1 h 347"/>
                  <a:gd name="T46" fmla="*/ 0 w 380"/>
                  <a:gd name="T47" fmla="*/ 1 h 347"/>
                  <a:gd name="T48" fmla="*/ 0 w 380"/>
                  <a:gd name="T49" fmla="*/ 1 h 347"/>
                  <a:gd name="T50" fmla="*/ 0 w 380"/>
                  <a:gd name="T51" fmla="*/ 1 h 347"/>
                  <a:gd name="T52" fmla="*/ 1 w 380"/>
                  <a:gd name="T53" fmla="*/ 1 h 347"/>
                  <a:gd name="T54" fmla="*/ 1 w 380"/>
                  <a:gd name="T55" fmla="*/ 1 h 347"/>
                  <a:gd name="T56" fmla="*/ 1 w 380"/>
                  <a:gd name="T57" fmla="*/ 1 h 34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0"/>
                  <a:gd name="T88" fmla="*/ 0 h 347"/>
                  <a:gd name="T89" fmla="*/ 380 w 380"/>
                  <a:gd name="T90" fmla="*/ 347 h 34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0" h="347">
                    <a:moveTo>
                      <a:pt x="326" y="279"/>
                    </a:moveTo>
                    <a:lnTo>
                      <a:pt x="374" y="302"/>
                    </a:lnTo>
                    <a:lnTo>
                      <a:pt x="380" y="321"/>
                    </a:lnTo>
                    <a:lnTo>
                      <a:pt x="367" y="342"/>
                    </a:lnTo>
                    <a:lnTo>
                      <a:pt x="345" y="347"/>
                    </a:lnTo>
                    <a:lnTo>
                      <a:pt x="294" y="310"/>
                    </a:lnTo>
                    <a:lnTo>
                      <a:pt x="218" y="256"/>
                    </a:lnTo>
                    <a:lnTo>
                      <a:pt x="172" y="231"/>
                    </a:lnTo>
                    <a:lnTo>
                      <a:pt x="94" y="202"/>
                    </a:lnTo>
                    <a:lnTo>
                      <a:pt x="28" y="184"/>
                    </a:lnTo>
                    <a:lnTo>
                      <a:pt x="5" y="167"/>
                    </a:lnTo>
                    <a:lnTo>
                      <a:pt x="0" y="147"/>
                    </a:lnTo>
                    <a:lnTo>
                      <a:pt x="16" y="121"/>
                    </a:lnTo>
                    <a:lnTo>
                      <a:pt x="45" y="114"/>
                    </a:lnTo>
                    <a:lnTo>
                      <a:pt x="75" y="94"/>
                    </a:lnTo>
                    <a:lnTo>
                      <a:pt x="104" y="61"/>
                    </a:lnTo>
                    <a:lnTo>
                      <a:pt x="108" y="18"/>
                    </a:lnTo>
                    <a:lnTo>
                      <a:pt x="108" y="0"/>
                    </a:lnTo>
                    <a:lnTo>
                      <a:pt x="131" y="0"/>
                    </a:lnTo>
                    <a:lnTo>
                      <a:pt x="134" y="28"/>
                    </a:lnTo>
                    <a:lnTo>
                      <a:pt x="118" y="71"/>
                    </a:lnTo>
                    <a:lnTo>
                      <a:pt x="88" y="109"/>
                    </a:lnTo>
                    <a:lnTo>
                      <a:pt x="57" y="139"/>
                    </a:lnTo>
                    <a:lnTo>
                      <a:pt x="48" y="157"/>
                    </a:lnTo>
                    <a:lnTo>
                      <a:pt x="69" y="172"/>
                    </a:lnTo>
                    <a:lnTo>
                      <a:pt x="122" y="180"/>
                    </a:lnTo>
                    <a:lnTo>
                      <a:pt x="190" y="196"/>
                    </a:lnTo>
                    <a:lnTo>
                      <a:pt x="261" y="236"/>
                    </a:lnTo>
                    <a:lnTo>
                      <a:pt x="326" y="279"/>
                    </a:lnTo>
                    <a:close/>
                  </a:path>
                </a:pathLst>
              </a:custGeom>
              <a:solidFill>
                <a:srgbClr val="000000"/>
              </a:solidFill>
              <a:ln w="9525">
                <a:noFill/>
                <a:round/>
                <a:headEnd/>
                <a:tailEnd/>
              </a:ln>
            </p:spPr>
            <p:txBody>
              <a:bodyPr/>
              <a:lstStyle/>
              <a:p>
                <a:endParaRPr lang="en-US"/>
              </a:p>
            </p:txBody>
          </p:sp>
          <p:sp>
            <p:nvSpPr>
              <p:cNvPr id="185391" name="Freeform 201"/>
              <p:cNvSpPr>
                <a:spLocks/>
              </p:cNvSpPr>
              <p:nvPr/>
            </p:nvSpPr>
            <p:spPr bwMode="auto">
              <a:xfrm>
                <a:off x="1649" y="2743"/>
                <a:ext cx="138" cy="89"/>
              </a:xfrm>
              <a:custGeom>
                <a:avLst/>
                <a:gdLst>
                  <a:gd name="T0" fmla="*/ 0 w 416"/>
                  <a:gd name="T1" fmla="*/ 1 h 267"/>
                  <a:gd name="T2" fmla="*/ 0 w 416"/>
                  <a:gd name="T3" fmla="*/ 1 h 267"/>
                  <a:gd name="T4" fmla="*/ 0 w 416"/>
                  <a:gd name="T5" fmla="*/ 1 h 267"/>
                  <a:gd name="T6" fmla="*/ 0 w 416"/>
                  <a:gd name="T7" fmla="*/ 1 h 267"/>
                  <a:gd name="T8" fmla="*/ 0 w 416"/>
                  <a:gd name="T9" fmla="*/ 1 h 267"/>
                  <a:gd name="T10" fmla="*/ 0 w 416"/>
                  <a:gd name="T11" fmla="*/ 1 h 267"/>
                  <a:gd name="T12" fmla="*/ 1 w 416"/>
                  <a:gd name="T13" fmla="*/ 1 h 267"/>
                  <a:gd name="T14" fmla="*/ 1 w 416"/>
                  <a:gd name="T15" fmla="*/ 1 h 267"/>
                  <a:gd name="T16" fmla="*/ 1 w 416"/>
                  <a:gd name="T17" fmla="*/ 1 h 267"/>
                  <a:gd name="T18" fmla="*/ 2 w 416"/>
                  <a:gd name="T19" fmla="*/ 1 h 267"/>
                  <a:gd name="T20" fmla="*/ 2 w 416"/>
                  <a:gd name="T21" fmla="*/ 1 h 267"/>
                  <a:gd name="T22" fmla="*/ 2 w 416"/>
                  <a:gd name="T23" fmla="*/ 1 h 267"/>
                  <a:gd name="T24" fmla="*/ 2 w 416"/>
                  <a:gd name="T25" fmla="*/ 1 h 267"/>
                  <a:gd name="T26" fmla="*/ 2 w 416"/>
                  <a:gd name="T27" fmla="*/ 1 h 267"/>
                  <a:gd name="T28" fmla="*/ 1 w 416"/>
                  <a:gd name="T29" fmla="*/ 0 h 267"/>
                  <a:gd name="T30" fmla="*/ 1 w 416"/>
                  <a:gd name="T31" fmla="*/ 0 h 267"/>
                  <a:gd name="T32" fmla="*/ 1 w 416"/>
                  <a:gd name="T33" fmla="*/ 0 h 267"/>
                  <a:gd name="T34" fmla="*/ 1 w 416"/>
                  <a:gd name="T35" fmla="*/ 0 h 267"/>
                  <a:gd name="T36" fmla="*/ 1 w 416"/>
                  <a:gd name="T37" fmla="*/ 0 h 267"/>
                  <a:gd name="T38" fmla="*/ 1 w 416"/>
                  <a:gd name="T39" fmla="*/ 0 h 267"/>
                  <a:gd name="T40" fmla="*/ 1 w 416"/>
                  <a:gd name="T41" fmla="*/ 0 h 267"/>
                  <a:gd name="T42" fmla="*/ 1 w 416"/>
                  <a:gd name="T43" fmla="*/ 0 h 267"/>
                  <a:gd name="T44" fmla="*/ 1 w 416"/>
                  <a:gd name="T45" fmla="*/ 1 h 267"/>
                  <a:gd name="T46" fmla="*/ 1 w 416"/>
                  <a:gd name="T47" fmla="*/ 1 h 267"/>
                  <a:gd name="T48" fmla="*/ 1 w 416"/>
                  <a:gd name="T49" fmla="*/ 1 h 267"/>
                  <a:gd name="T50" fmla="*/ 1 w 416"/>
                  <a:gd name="T51" fmla="*/ 1 h 267"/>
                  <a:gd name="T52" fmla="*/ 1 w 416"/>
                  <a:gd name="T53" fmla="*/ 1 h 267"/>
                  <a:gd name="T54" fmla="*/ 1 w 416"/>
                  <a:gd name="T55" fmla="*/ 1 h 267"/>
                  <a:gd name="T56" fmla="*/ 0 w 416"/>
                  <a:gd name="T57" fmla="*/ 1 h 2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16"/>
                  <a:gd name="T88" fmla="*/ 0 h 267"/>
                  <a:gd name="T89" fmla="*/ 416 w 416"/>
                  <a:gd name="T90" fmla="*/ 267 h 2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16" h="267">
                    <a:moveTo>
                      <a:pt x="63" y="205"/>
                    </a:moveTo>
                    <a:lnTo>
                      <a:pt x="12" y="212"/>
                    </a:lnTo>
                    <a:lnTo>
                      <a:pt x="0" y="230"/>
                    </a:lnTo>
                    <a:lnTo>
                      <a:pt x="5" y="257"/>
                    </a:lnTo>
                    <a:lnTo>
                      <a:pt x="25" y="267"/>
                    </a:lnTo>
                    <a:lnTo>
                      <a:pt x="83" y="247"/>
                    </a:lnTo>
                    <a:lnTo>
                      <a:pt x="173" y="215"/>
                    </a:lnTo>
                    <a:lnTo>
                      <a:pt x="226" y="210"/>
                    </a:lnTo>
                    <a:lnTo>
                      <a:pt x="307" y="205"/>
                    </a:lnTo>
                    <a:lnTo>
                      <a:pt x="377" y="210"/>
                    </a:lnTo>
                    <a:lnTo>
                      <a:pt x="406" y="202"/>
                    </a:lnTo>
                    <a:lnTo>
                      <a:pt x="416" y="183"/>
                    </a:lnTo>
                    <a:lnTo>
                      <a:pt x="410" y="152"/>
                    </a:lnTo>
                    <a:lnTo>
                      <a:pt x="383" y="135"/>
                    </a:lnTo>
                    <a:lnTo>
                      <a:pt x="360" y="107"/>
                    </a:lnTo>
                    <a:lnTo>
                      <a:pt x="345" y="67"/>
                    </a:lnTo>
                    <a:lnTo>
                      <a:pt x="353" y="22"/>
                    </a:lnTo>
                    <a:lnTo>
                      <a:pt x="357" y="7"/>
                    </a:lnTo>
                    <a:lnTo>
                      <a:pt x="338" y="0"/>
                    </a:lnTo>
                    <a:lnTo>
                      <a:pt x="324" y="24"/>
                    </a:lnTo>
                    <a:lnTo>
                      <a:pt x="327" y="74"/>
                    </a:lnTo>
                    <a:lnTo>
                      <a:pt x="342" y="117"/>
                    </a:lnTo>
                    <a:lnTo>
                      <a:pt x="365" y="157"/>
                    </a:lnTo>
                    <a:lnTo>
                      <a:pt x="365" y="175"/>
                    </a:lnTo>
                    <a:lnTo>
                      <a:pt x="342" y="183"/>
                    </a:lnTo>
                    <a:lnTo>
                      <a:pt x="287" y="177"/>
                    </a:lnTo>
                    <a:lnTo>
                      <a:pt x="220" y="170"/>
                    </a:lnTo>
                    <a:lnTo>
                      <a:pt x="139" y="187"/>
                    </a:lnTo>
                    <a:lnTo>
                      <a:pt x="63" y="205"/>
                    </a:lnTo>
                    <a:close/>
                  </a:path>
                </a:pathLst>
              </a:custGeom>
              <a:solidFill>
                <a:srgbClr val="000000"/>
              </a:solidFill>
              <a:ln w="9525">
                <a:noFill/>
                <a:round/>
                <a:headEnd/>
                <a:tailEnd/>
              </a:ln>
            </p:spPr>
            <p:txBody>
              <a:bodyPr/>
              <a:lstStyle/>
              <a:p>
                <a:endParaRPr lang="en-US"/>
              </a:p>
            </p:txBody>
          </p:sp>
          <p:sp>
            <p:nvSpPr>
              <p:cNvPr id="185392" name="Freeform 202"/>
              <p:cNvSpPr>
                <a:spLocks/>
              </p:cNvSpPr>
              <p:nvPr/>
            </p:nvSpPr>
            <p:spPr bwMode="auto">
              <a:xfrm>
                <a:off x="1619" y="2940"/>
                <a:ext cx="80" cy="157"/>
              </a:xfrm>
              <a:custGeom>
                <a:avLst/>
                <a:gdLst>
                  <a:gd name="T0" fmla="*/ 0 w 242"/>
                  <a:gd name="T1" fmla="*/ 0 h 471"/>
                  <a:gd name="T2" fmla="*/ 0 w 242"/>
                  <a:gd name="T3" fmla="*/ 0 h 471"/>
                  <a:gd name="T4" fmla="*/ 0 w 242"/>
                  <a:gd name="T5" fmla="*/ 0 h 471"/>
                  <a:gd name="T6" fmla="*/ 0 w 242"/>
                  <a:gd name="T7" fmla="*/ 0 h 471"/>
                  <a:gd name="T8" fmla="*/ 1 w 242"/>
                  <a:gd name="T9" fmla="*/ 1 h 471"/>
                  <a:gd name="T10" fmla="*/ 1 w 242"/>
                  <a:gd name="T11" fmla="*/ 1 h 471"/>
                  <a:gd name="T12" fmla="*/ 1 w 242"/>
                  <a:gd name="T13" fmla="*/ 1 h 471"/>
                  <a:gd name="T14" fmla="*/ 1 w 242"/>
                  <a:gd name="T15" fmla="*/ 1 h 471"/>
                  <a:gd name="T16" fmla="*/ 1 w 242"/>
                  <a:gd name="T17" fmla="*/ 1 h 471"/>
                  <a:gd name="T18" fmla="*/ 0 w 242"/>
                  <a:gd name="T19" fmla="*/ 2 h 471"/>
                  <a:gd name="T20" fmla="*/ 1 w 242"/>
                  <a:gd name="T21" fmla="*/ 2 h 471"/>
                  <a:gd name="T22" fmla="*/ 1 w 242"/>
                  <a:gd name="T23" fmla="*/ 2 h 471"/>
                  <a:gd name="T24" fmla="*/ 1 w 242"/>
                  <a:gd name="T25" fmla="*/ 2 h 471"/>
                  <a:gd name="T26" fmla="*/ 1 w 242"/>
                  <a:gd name="T27" fmla="*/ 2 h 471"/>
                  <a:gd name="T28" fmla="*/ 1 w 242"/>
                  <a:gd name="T29" fmla="*/ 2 h 471"/>
                  <a:gd name="T30" fmla="*/ 1 w 242"/>
                  <a:gd name="T31" fmla="*/ 2 h 471"/>
                  <a:gd name="T32" fmla="*/ 1 w 242"/>
                  <a:gd name="T33" fmla="*/ 2 h 471"/>
                  <a:gd name="T34" fmla="*/ 1 w 242"/>
                  <a:gd name="T35" fmla="*/ 2 h 471"/>
                  <a:gd name="T36" fmla="*/ 0 w 242"/>
                  <a:gd name="T37" fmla="*/ 2 h 471"/>
                  <a:gd name="T38" fmla="*/ 0 w 242"/>
                  <a:gd name="T39" fmla="*/ 2 h 471"/>
                  <a:gd name="T40" fmla="*/ 0 w 242"/>
                  <a:gd name="T41" fmla="*/ 2 h 471"/>
                  <a:gd name="T42" fmla="*/ 0 w 242"/>
                  <a:gd name="T43" fmla="*/ 1 h 471"/>
                  <a:gd name="T44" fmla="*/ 0 w 242"/>
                  <a:gd name="T45" fmla="*/ 1 h 471"/>
                  <a:gd name="T46" fmla="*/ 0 w 242"/>
                  <a:gd name="T47" fmla="*/ 1 h 471"/>
                  <a:gd name="T48" fmla="*/ 1 w 242"/>
                  <a:gd name="T49" fmla="*/ 1 h 471"/>
                  <a:gd name="T50" fmla="*/ 1 w 242"/>
                  <a:gd name="T51" fmla="*/ 1 h 471"/>
                  <a:gd name="T52" fmla="*/ 1 w 242"/>
                  <a:gd name="T53" fmla="*/ 1 h 471"/>
                  <a:gd name="T54" fmla="*/ 0 w 242"/>
                  <a:gd name="T55" fmla="*/ 1 h 471"/>
                  <a:gd name="T56" fmla="*/ 0 w 242"/>
                  <a:gd name="T57" fmla="*/ 0 h 471"/>
                  <a:gd name="T58" fmla="*/ 0 w 242"/>
                  <a:gd name="T59" fmla="*/ 0 h 471"/>
                  <a:gd name="T60" fmla="*/ 0 w 242"/>
                  <a:gd name="T61" fmla="*/ 0 h 471"/>
                  <a:gd name="T62" fmla="*/ 0 w 242"/>
                  <a:gd name="T63" fmla="*/ 0 h 4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2"/>
                  <a:gd name="T97" fmla="*/ 0 h 471"/>
                  <a:gd name="T98" fmla="*/ 242 w 242"/>
                  <a:gd name="T99" fmla="*/ 471 h 4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2" h="471">
                    <a:moveTo>
                      <a:pt x="15" y="0"/>
                    </a:moveTo>
                    <a:lnTo>
                      <a:pt x="43" y="0"/>
                    </a:lnTo>
                    <a:lnTo>
                      <a:pt x="65" y="18"/>
                    </a:lnTo>
                    <a:lnTo>
                      <a:pt x="100" y="72"/>
                    </a:lnTo>
                    <a:lnTo>
                      <a:pt x="145" y="133"/>
                    </a:lnTo>
                    <a:lnTo>
                      <a:pt x="175" y="176"/>
                    </a:lnTo>
                    <a:lnTo>
                      <a:pt x="182" y="199"/>
                    </a:lnTo>
                    <a:lnTo>
                      <a:pt x="176" y="228"/>
                    </a:lnTo>
                    <a:lnTo>
                      <a:pt x="143" y="302"/>
                    </a:lnTo>
                    <a:lnTo>
                      <a:pt x="112" y="376"/>
                    </a:lnTo>
                    <a:lnTo>
                      <a:pt x="125" y="391"/>
                    </a:lnTo>
                    <a:lnTo>
                      <a:pt x="158" y="412"/>
                    </a:lnTo>
                    <a:lnTo>
                      <a:pt x="205" y="422"/>
                    </a:lnTo>
                    <a:lnTo>
                      <a:pt x="242" y="428"/>
                    </a:lnTo>
                    <a:lnTo>
                      <a:pt x="240" y="447"/>
                    </a:lnTo>
                    <a:lnTo>
                      <a:pt x="180" y="471"/>
                    </a:lnTo>
                    <a:lnTo>
                      <a:pt x="162" y="465"/>
                    </a:lnTo>
                    <a:lnTo>
                      <a:pt x="125" y="442"/>
                    </a:lnTo>
                    <a:lnTo>
                      <a:pt x="93" y="412"/>
                    </a:lnTo>
                    <a:lnTo>
                      <a:pt x="68" y="394"/>
                    </a:lnTo>
                    <a:lnTo>
                      <a:pt x="56" y="376"/>
                    </a:lnTo>
                    <a:lnTo>
                      <a:pt x="71" y="345"/>
                    </a:lnTo>
                    <a:lnTo>
                      <a:pt x="93" y="327"/>
                    </a:lnTo>
                    <a:lnTo>
                      <a:pt x="118" y="291"/>
                    </a:lnTo>
                    <a:lnTo>
                      <a:pt x="143" y="248"/>
                    </a:lnTo>
                    <a:lnTo>
                      <a:pt x="152" y="206"/>
                    </a:lnTo>
                    <a:lnTo>
                      <a:pt x="139" y="181"/>
                    </a:lnTo>
                    <a:lnTo>
                      <a:pt x="106" y="149"/>
                    </a:lnTo>
                    <a:lnTo>
                      <a:pt x="52" y="100"/>
                    </a:lnTo>
                    <a:lnTo>
                      <a:pt x="19" y="66"/>
                    </a:lnTo>
                    <a:lnTo>
                      <a:pt x="0" y="33"/>
                    </a:lnTo>
                    <a:lnTo>
                      <a:pt x="15" y="0"/>
                    </a:lnTo>
                    <a:close/>
                  </a:path>
                </a:pathLst>
              </a:custGeom>
              <a:solidFill>
                <a:srgbClr val="000000"/>
              </a:solidFill>
              <a:ln w="9525">
                <a:noFill/>
                <a:round/>
                <a:headEnd/>
                <a:tailEnd/>
              </a:ln>
            </p:spPr>
            <p:txBody>
              <a:bodyPr/>
              <a:lstStyle/>
              <a:p>
                <a:endParaRPr lang="en-US"/>
              </a:p>
            </p:txBody>
          </p:sp>
          <p:sp>
            <p:nvSpPr>
              <p:cNvPr id="185393" name="Freeform 203"/>
              <p:cNvSpPr>
                <a:spLocks/>
              </p:cNvSpPr>
              <p:nvPr/>
            </p:nvSpPr>
            <p:spPr bwMode="auto">
              <a:xfrm>
                <a:off x="1532" y="2938"/>
                <a:ext cx="84" cy="163"/>
              </a:xfrm>
              <a:custGeom>
                <a:avLst/>
                <a:gdLst>
                  <a:gd name="T0" fmla="*/ 1 w 253"/>
                  <a:gd name="T1" fmla="*/ 0 h 489"/>
                  <a:gd name="T2" fmla="*/ 1 w 253"/>
                  <a:gd name="T3" fmla="*/ 0 h 489"/>
                  <a:gd name="T4" fmla="*/ 1 w 253"/>
                  <a:gd name="T5" fmla="*/ 0 h 489"/>
                  <a:gd name="T6" fmla="*/ 1 w 253"/>
                  <a:gd name="T7" fmla="*/ 0 h 489"/>
                  <a:gd name="T8" fmla="*/ 1 w 253"/>
                  <a:gd name="T9" fmla="*/ 0 h 489"/>
                  <a:gd name="T10" fmla="*/ 1 w 253"/>
                  <a:gd name="T11" fmla="*/ 0 h 489"/>
                  <a:gd name="T12" fmla="*/ 1 w 253"/>
                  <a:gd name="T13" fmla="*/ 0 h 489"/>
                  <a:gd name="T14" fmla="*/ 1 w 253"/>
                  <a:gd name="T15" fmla="*/ 1 h 489"/>
                  <a:gd name="T16" fmla="*/ 1 w 253"/>
                  <a:gd name="T17" fmla="*/ 1 h 489"/>
                  <a:gd name="T18" fmla="*/ 0 w 253"/>
                  <a:gd name="T19" fmla="*/ 1 h 489"/>
                  <a:gd name="T20" fmla="*/ 0 w 253"/>
                  <a:gd name="T21" fmla="*/ 1 h 489"/>
                  <a:gd name="T22" fmla="*/ 1 w 253"/>
                  <a:gd name="T23" fmla="*/ 1 h 489"/>
                  <a:gd name="T24" fmla="*/ 1 w 253"/>
                  <a:gd name="T25" fmla="*/ 2 h 489"/>
                  <a:gd name="T26" fmla="*/ 1 w 253"/>
                  <a:gd name="T27" fmla="*/ 2 h 489"/>
                  <a:gd name="T28" fmla="*/ 1 w 253"/>
                  <a:gd name="T29" fmla="*/ 2 h 489"/>
                  <a:gd name="T30" fmla="*/ 1 w 253"/>
                  <a:gd name="T31" fmla="*/ 2 h 489"/>
                  <a:gd name="T32" fmla="*/ 1 w 253"/>
                  <a:gd name="T33" fmla="*/ 2 h 489"/>
                  <a:gd name="T34" fmla="*/ 1 w 253"/>
                  <a:gd name="T35" fmla="*/ 2 h 489"/>
                  <a:gd name="T36" fmla="*/ 0 w 253"/>
                  <a:gd name="T37" fmla="*/ 2 h 489"/>
                  <a:gd name="T38" fmla="*/ 0 w 253"/>
                  <a:gd name="T39" fmla="*/ 2 h 489"/>
                  <a:gd name="T40" fmla="*/ 0 w 253"/>
                  <a:gd name="T41" fmla="*/ 2 h 489"/>
                  <a:gd name="T42" fmla="*/ 0 w 253"/>
                  <a:gd name="T43" fmla="*/ 2 h 489"/>
                  <a:gd name="T44" fmla="*/ 0 w 253"/>
                  <a:gd name="T45" fmla="*/ 2 h 489"/>
                  <a:gd name="T46" fmla="*/ 0 w 253"/>
                  <a:gd name="T47" fmla="*/ 2 h 489"/>
                  <a:gd name="T48" fmla="*/ 0 w 253"/>
                  <a:gd name="T49" fmla="*/ 2 h 489"/>
                  <a:gd name="T50" fmla="*/ 0 w 253"/>
                  <a:gd name="T51" fmla="*/ 2 h 489"/>
                  <a:gd name="T52" fmla="*/ 1 w 253"/>
                  <a:gd name="T53" fmla="*/ 2 h 489"/>
                  <a:gd name="T54" fmla="*/ 1 w 253"/>
                  <a:gd name="T55" fmla="*/ 2 h 489"/>
                  <a:gd name="T56" fmla="*/ 0 w 253"/>
                  <a:gd name="T57" fmla="*/ 1 h 489"/>
                  <a:gd name="T58" fmla="*/ 0 w 253"/>
                  <a:gd name="T59" fmla="*/ 1 h 489"/>
                  <a:gd name="T60" fmla="*/ 0 w 253"/>
                  <a:gd name="T61" fmla="*/ 1 h 489"/>
                  <a:gd name="T62" fmla="*/ 0 w 253"/>
                  <a:gd name="T63" fmla="*/ 1 h 489"/>
                  <a:gd name="T64" fmla="*/ 0 w 253"/>
                  <a:gd name="T65" fmla="*/ 0 h 489"/>
                  <a:gd name="T66" fmla="*/ 1 w 253"/>
                  <a:gd name="T67" fmla="*/ 0 h 489"/>
                  <a:gd name="T68" fmla="*/ 1 w 253"/>
                  <a:gd name="T69" fmla="*/ 0 h 4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53"/>
                  <a:gd name="T106" fmla="*/ 0 h 489"/>
                  <a:gd name="T107" fmla="*/ 253 w 253"/>
                  <a:gd name="T108" fmla="*/ 489 h 4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53" h="489">
                    <a:moveTo>
                      <a:pt x="165" y="48"/>
                    </a:moveTo>
                    <a:lnTo>
                      <a:pt x="203" y="0"/>
                    </a:lnTo>
                    <a:lnTo>
                      <a:pt x="236" y="0"/>
                    </a:lnTo>
                    <a:lnTo>
                      <a:pt x="253" y="30"/>
                    </a:lnTo>
                    <a:lnTo>
                      <a:pt x="240" y="67"/>
                    </a:lnTo>
                    <a:lnTo>
                      <a:pt x="210" y="87"/>
                    </a:lnTo>
                    <a:lnTo>
                      <a:pt x="174" y="115"/>
                    </a:lnTo>
                    <a:lnTo>
                      <a:pt x="143" y="148"/>
                    </a:lnTo>
                    <a:lnTo>
                      <a:pt x="122" y="189"/>
                    </a:lnTo>
                    <a:lnTo>
                      <a:pt x="112" y="244"/>
                    </a:lnTo>
                    <a:lnTo>
                      <a:pt x="116" y="280"/>
                    </a:lnTo>
                    <a:lnTo>
                      <a:pt x="128" y="329"/>
                    </a:lnTo>
                    <a:lnTo>
                      <a:pt x="147" y="384"/>
                    </a:lnTo>
                    <a:lnTo>
                      <a:pt x="155" y="416"/>
                    </a:lnTo>
                    <a:lnTo>
                      <a:pt x="168" y="433"/>
                    </a:lnTo>
                    <a:lnTo>
                      <a:pt x="180" y="451"/>
                    </a:lnTo>
                    <a:lnTo>
                      <a:pt x="178" y="464"/>
                    </a:lnTo>
                    <a:lnTo>
                      <a:pt x="162" y="469"/>
                    </a:lnTo>
                    <a:lnTo>
                      <a:pt x="118" y="469"/>
                    </a:lnTo>
                    <a:lnTo>
                      <a:pt x="75" y="474"/>
                    </a:lnTo>
                    <a:lnTo>
                      <a:pt x="43" y="489"/>
                    </a:lnTo>
                    <a:lnTo>
                      <a:pt x="18" y="487"/>
                    </a:lnTo>
                    <a:lnTo>
                      <a:pt x="0" y="458"/>
                    </a:lnTo>
                    <a:lnTo>
                      <a:pt x="5" y="433"/>
                    </a:lnTo>
                    <a:lnTo>
                      <a:pt x="43" y="433"/>
                    </a:lnTo>
                    <a:lnTo>
                      <a:pt x="98" y="434"/>
                    </a:lnTo>
                    <a:lnTo>
                      <a:pt x="135" y="434"/>
                    </a:lnTo>
                    <a:lnTo>
                      <a:pt x="122" y="397"/>
                    </a:lnTo>
                    <a:lnTo>
                      <a:pt x="103" y="331"/>
                    </a:lnTo>
                    <a:lnTo>
                      <a:pt x="78" y="262"/>
                    </a:lnTo>
                    <a:lnTo>
                      <a:pt x="78" y="213"/>
                    </a:lnTo>
                    <a:lnTo>
                      <a:pt x="91" y="155"/>
                    </a:lnTo>
                    <a:lnTo>
                      <a:pt x="118" y="105"/>
                    </a:lnTo>
                    <a:lnTo>
                      <a:pt x="153" y="67"/>
                    </a:lnTo>
                    <a:lnTo>
                      <a:pt x="165" y="48"/>
                    </a:lnTo>
                    <a:close/>
                  </a:path>
                </a:pathLst>
              </a:custGeom>
              <a:solidFill>
                <a:srgbClr val="000000"/>
              </a:solidFill>
              <a:ln w="9525">
                <a:noFill/>
                <a:round/>
                <a:headEnd/>
                <a:tailEnd/>
              </a:ln>
            </p:spPr>
            <p:txBody>
              <a:bodyPr/>
              <a:lstStyle/>
              <a:p>
                <a:endParaRPr lang="en-US"/>
              </a:p>
            </p:txBody>
          </p:sp>
        </p:grpSp>
        <p:grpSp>
          <p:nvGrpSpPr>
            <p:cNvPr id="185365" name="Group 204"/>
            <p:cNvGrpSpPr>
              <a:grpSpLocks/>
            </p:cNvGrpSpPr>
            <p:nvPr/>
          </p:nvGrpSpPr>
          <p:grpSpPr bwMode="auto">
            <a:xfrm>
              <a:off x="567" y="2931"/>
              <a:ext cx="191" cy="388"/>
              <a:chOff x="1155" y="2503"/>
              <a:chExt cx="273" cy="595"/>
            </a:xfrm>
          </p:grpSpPr>
          <p:grpSp>
            <p:nvGrpSpPr>
              <p:cNvPr id="185377" name="Group 205"/>
              <p:cNvGrpSpPr>
                <a:grpSpLocks/>
              </p:cNvGrpSpPr>
              <p:nvPr/>
            </p:nvGrpSpPr>
            <p:grpSpPr bwMode="auto">
              <a:xfrm>
                <a:off x="1162" y="2649"/>
                <a:ext cx="266" cy="449"/>
                <a:chOff x="1162" y="2649"/>
                <a:chExt cx="266" cy="449"/>
              </a:xfrm>
            </p:grpSpPr>
            <p:sp>
              <p:nvSpPr>
                <p:cNvPr id="185382" name="Freeform 206"/>
                <p:cNvSpPr>
                  <a:spLocks/>
                </p:cNvSpPr>
                <p:nvPr/>
              </p:nvSpPr>
              <p:spPr bwMode="auto">
                <a:xfrm>
                  <a:off x="1318" y="2649"/>
                  <a:ext cx="110" cy="102"/>
                </a:xfrm>
                <a:custGeom>
                  <a:avLst/>
                  <a:gdLst>
                    <a:gd name="T0" fmla="*/ 1 w 331"/>
                    <a:gd name="T1" fmla="*/ 1 h 305"/>
                    <a:gd name="T2" fmla="*/ 1 w 331"/>
                    <a:gd name="T3" fmla="*/ 1 h 305"/>
                    <a:gd name="T4" fmla="*/ 1 w 331"/>
                    <a:gd name="T5" fmla="*/ 0 h 305"/>
                    <a:gd name="T6" fmla="*/ 1 w 331"/>
                    <a:gd name="T7" fmla="*/ 0 h 305"/>
                    <a:gd name="T8" fmla="*/ 1 w 331"/>
                    <a:gd name="T9" fmla="*/ 0 h 305"/>
                    <a:gd name="T10" fmla="*/ 1 w 331"/>
                    <a:gd name="T11" fmla="*/ 0 h 305"/>
                    <a:gd name="T12" fmla="*/ 1 w 331"/>
                    <a:gd name="T13" fmla="*/ 0 h 305"/>
                    <a:gd name="T14" fmla="*/ 1 w 331"/>
                    <a:gd name="T15" fmla="*/ 0 h 305"/>
                    <a:gd name="T16" fmla="*/ 0 w 331"/>
                    <a:gd name="T17" fmla="*/ 0 h 305"/>
                    <a:gd name="T18" fmla="*/ 0 w 331"/>
                    <a:gd name="T19" fmla="*/ 0 h 305"/>
                    <a:gd name="T20" fmla="*/ 0 w 331"/>
                    <a:gd name="T21" fmla="*/ 0 h 305"/>
                    <a:gd name="T22" fmla="*/ 0 w 331"/>
                    <a:gd name="T23" fmla="*/ 0 h 305"/>
                    <a:gd name="T24" fmla="*/ 0 w 331"/>
                    <a:gd name="T25" fmla="*/ 1 h 305"/>
                    <a:gd name="T26" fmla="*/ 0 w 331"/>
                    <a:gd name="T27" fmla="*/ 1 h 305"/>
                    <a:gd name="T28" fmla="*/ 0 w 331"/>
                    <a:gd name="T29" fmla="*/ 1 h 305"/>
                    <a:gd name="T30" fmla="*/ 0 w 331"/>
                    <a:gd name="T31" fmla="*/ 1 h 305"/>
                    <a:gd name="T32" fmla="*/ 0 w 331"/>
                    <a:gd name="T33" fmla="*/ 1 h 305"/>
                    <a:gd name="T34" fmla="*/ 1 w 331"/>
                    <a:gd name="T35" fmla="*/ 1 h 305"/>
                    <a:gd name="T36" fmla="*/ 1 w 331"/>
                    <a:gd name="T37" fmla="*/ 1 h 305"/>
                    <a:gd name="T38" fmla="*/ 1 w 331"/>
                    <a:gd name="T39" fmla="*/ 1 h 305"/>
                    <a:gd name="T40" fmla="*/ 1 w 331"/>
                    <a:gd name="T41" fmla="*/ 1 h 305"/>
                    <a:gd name="T42" fmla="*/ 1 w 331"/>
                    <a:gd name="T43" fmla="*/ 1 h 305"/>
                    <a:gd name="T44" fmla="*/ 1 w 331"/>
                    <a:gd name="T45" fmla="*/ 1 h 305"/>
                    <a:gd name="T46" fmla="*/ 1 w 331"/>
                    <a:gd name="T47" fmla="*/ 1 h 305"/>
                    <a:gd name="T48" fmla="*/ 1 w 331"/>
                    <a:gd name="T49" fmla="*/ 1 h 305"/>
                    <a:gd name="T50" fmla="*/ 1 w 331"/>
                    <a:gd name="T51" fmla="*/ 1 h 305"/>
                    <a:gd name="T52" fmla="*/ 1 w 331"/>
                    <a:gd name="T53" fmla="*/ 1 h 305"/>
                    <a:gd name="T54" fmla="*/ 1 w 331"/>
                    <a:gd name="T55" fmla="*/ 1 h 30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31"/>
                    <a:gd name="T85" fmla="*/ 0 h 305"/>
                    <a:gd name="T86" fmla="*/ 331 w 331"/>
                    <a:gd name="T87" fmla="*/ 305 h 30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31" h="305">
                      <a:moveTo>
                        <a:pt x="217" y="211"/>
                      </a:moveTo>
                      <a:lnTo>
                        <a:pt x="242" y="142"/>
                      </a:lnTo>
                      <a:lnTo>
                        <a:pt x="244" y="98"/>
                      </a:lnTo>
                      <a:lnTo>
                        <a:pt x="238" y="58"/>
                      </a:lnTo>
                      <a:lnTo>
                        <a:pt x="225" y="31"/>
                      </a:lnTo>
                      <a:lnTo>
                        <a:pt x="200" y="9"/>
                      </a:lnTo>
                      <a:lnTo>
                        <a:pt x="163" y="0"/>
                      </a:lnTo>
                      <a:lnTo>
                        <a:pt x="129" y="3"/>
                      </a:lnTo>
                      <a:lnTo>
                        <a:pt x="99" y="14"/>
                      </a:lnTo>
                      <a:lnTo>
                        <a:pt x="69" y="38"/>
                      </a:lnTo>
                      <a:lnTo>
                        <a:pt x="44" y="65"/>
                      </a:lnTo>
                      <a:lnTo>
                        <a:pt x="17" y="118"/>
                      </a:lnTo>
                      <a:lnTo>
                        <a:pt x="0" y="162"/>
                      </a:lnTo>
                      <a:lnTo>
                        <a:pt x="0" y="211"/>
                      </a:lnTo>
                      <a:lnTo>
                        <a:pt x="17" y="250"/>
                      </a:lnTo>
                      <a:lnTo>
                        <a:pt x="54" y="270"/>
                      </a:lnTo>
                      <a:lnTo>
                        <a:pt x="86" y="273"/>
                      </a:lnTo>
                      <a:lnTo>
                        <a:pt x="129" y="264"/>
                      </a:lnTo>
                      <a:lnTo>
                        <a:pt x="161" y="250"/>
                      </a:lnTo>
                      <a:lnTo>
                        <a:pt x="194" y="237"/>
                      </a:lnTo>
                      <a:lnTo>
                        <a:pt x="235" y="246"/>
                      </a:lnTo>
                      <a:lnTo>
                        <a:pt x="279" y="277"/>
                      </a:lnTo>
                      <a:lnTo>
                        <a:pt x="294" y="299"/>
                      </a:lnTo>
                      <a:lnTo>
                        <a:pt x="311" y="305"/>
                      </a:lnTo>
                      <a:lnTo>
                        <a:pt x="331" y="294"/>
                      </a:lnTo>
                      <a:lnTo>
                        <a:pt x="329" y="264"/>
                      </a:lnTo>
                      <a:lnTo>
                        <a:pt x="285" y="246"/>
                      </a:lnTo>
                      <a:lnTo>
                        <a:pt x="217" y="211"/>
                      </a:lnTo>
                      <a:close/>
                    </a:path>
                  </a:pathLst>
                </a:custGeom>
                <a:solidFill>
                  <a:srgbClr val="000000"/>
                </a:solidFill>
                <a:ln w="9525">
                  <a:noFill/>
                  <a:round/>
                  <a:headEnd/>
                  <a:tailEnd/>
                </a:ln>
              </p:spPr>
              <p:txBody>
                <a:bodyPr/>
                <a:lstStyle/>
                <a:p>
                  <a:endParaRPr lang="en-US"/>
                </a:p>
              </p:txBody>
            </p:sp>
            <p:sp>
              <p:nvSpPr>
                <p:cNvPr id="185383" name="Freeform 207"/>
                <p:cNvSpPr>
                  <a:spLocks/>
                </p:cNvSpPr>
                <p:nvPr/>
              </p:nvSpPr>
              <p:spPr bwMode="auto">
                <a:xfrm>
                  <a:off x="1244" y="2751"/>
                  <a:ext cx="102" cy="183"/>
                </a:xfrm>
                <a:custGeom>
                  <a:avLst/>
                  <a:gdLst>
                    <a:gd name="T0" fmla="*/ 0 w 305"/>
                    <a:gd name="T1" fmla="*/ 0 h 549"/>
                    <a:gd name="T2" fmla="*/ 1 w 305"/>
                    <a:gd name="T3" fmla="*/ 0 h 549"/>
                    <a:gd name="T4" fmla="*/ 1 w 305"/>
                    <a:gd name="T5" fmla="*/ 0 h 549"/>
                    <a:gd name="T6" fmla="*/ 1 w 305"/>
                    <a:gd name="T7" fmla="*/ 0 h 549"/>
                    <a:gd name="T8" fmla="*/ 1 w 305"/>
                    <a:gd name="T9" fmla="*/ 0 h 549"/>
                    <a:gd name="T10" fmla="*/ 1 w 305"/>
                    <a:gd name="T11" fmla="*/ 0 h 549"/>
                    <a:gd name="T12" fmla="*/ 1 w 305"/>
                    <a:gd name="T13" fmla="*/ 0 h 549"/>
                    <a:gd name="T14" fmla="*/ 1 w 305"/>
                    <a:gd name="T15" fmla="*/ 0 h 549"/>
                    <a:gd name="T16" fmla="*/ 1 w 305"/>
                    <a:gd name="T17" fmla="*/ 1 h 549"/>
                    <a:gd name="T18" fmla="*/ 1 w 305"/>
                    <a:gd name="T19" fmla="*/ 1 h 549"/>
                    <a:gd name="T20" fmla="*/ 1 w 305"/>
                    <a:gd name="T21" fmla="*/ 1 h 549"/>
                    <a:gd name="T22" fmla="*/ 1 w 305"/>
                    <a:gd name="T23" fmla="*/ 1 h 549"/>
                    <a:gd name="T24" fmla="*/ 1 w 305"/>
                    <a:gd name="T25" fmla="*/ 1 h 549"/>
                    <a:gd name="T26" fmla="*/ 1 w 305"/>
                    <a:gd name="T27" fmla="*/ 1 h 549"/>
                    <a:gd name="T28" fmla="*/ 1 w 305"/>
                    <a:gd name="T29" fmla="*/ 2 h 549"/>
                    <a:gd name="T30" fmla="*/ 1 w 305"/>
                    <a:gd name="T31" fmla="*/ 2 h 549"/>
                    <a:gd name="T32" fmla="*/ 1 w 305"/>
                    <a:gd name="T33" fmla="*/ 2 h 549"/>
                    <a:gd name="T34" fmla="*/ 1 w 305"/>
                    <a:gd name="T35" fmla="*/ 2 h 549"/>
                    <a:gd name="T36" fmla="*/ 1 w 305"/>
                    <a:gd name="T37" fmla="*/ 2 h 549"/>
                    <a:gd name="T38" fmla="*/ 1 w 305"/>
                    <a:gd name="T39" fmla="*/ 2 h 549"/>
                    <a:gd name="T40" fmla="*/ 0 w 305"/>
                    <a:gd name="T41" fmla="*/ 2 h 549"/>
                    <a:gd name="T42" fmla="*/ 0 w 305"/>
                    <a:gd name="T43" fmla="*/ 2 h 549"/>
                    <a:gd name="T44" fmla="*/ 0 w 305"/>
                    <a:gd name="T45" fmla="*/ 2 h 549"/>
                    <a:gd name="T46" fmla="*/ 0 w 305"/>
                    <a:gd name="T47" fmla="*/ 2 h 549"/>
                    <a:gd name="T48" fmla="*/ 0 w 305"/>
                    <a:gd name="T49" fmla="*/ 2 h 549"/>
                    <a:gd name="T50" fmla="*/ 0 w 305"/>
                    <a:gd name="T51" fmla="*/ 1 h 549"/>
                    <a:gd name="T52" fmla="*/ 0 w 305"/>
                    <a:gd name="T53" fmla="*/ 1 h 549"/>
                    <a:gd name="T54" fmla="*/ 0 w 305"/>
                    <a:gd name="T55" fmla="*/ 1 h 549"/>
                    <a:gd name="T56" fmla="*/ 0 w 305"/>
                    <a:gd name="T57" fmla="*/ 1 h 549"/>
                    <a:gd name="T58" fmla="*/ 0 w 305"/>
                    <a:gd name="T59" fmla="*/ 0 h 549"/>
                    <a:gd name="T60" fmla="*/ 0 w 305"/>
                    <a:gd name="T61" fmla="*/ 0 h 5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05"/>
                    <a:gd name="T94" fmla="*/ 0 h 549"/>
                    <a:gd name="T95" fmla="*/ 305 w 305"/>
                    <a:gd name="T96" fmla="*/ 549 h 54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05" h="549">
                      <a:moveTo>
                        <a:pt x="99" y="77"/>
                      </a:moveTo>
                      <a:lnTo>
                        <a:pt x="154" y="31"/>
                      </a:lnTo>
                      <a:lnTo>
                        <a:pt x="218" y="5"/>
                      </a:lnTo>
                      <a:lnTo>
                        <a:pt x="247" y="0"/>
                      </a:lnTo>
                      <a:lnTo>
                        <a:pt x="272" y="7"/>
                      </a:lnTo>
                      <a:lnTo>
                        <a:pt x="297" y="24"/>
                      </a:lnTo>
                      <a:lnTo>
                        <a:pt x="305" y="50"/>
                      </a:lnTo>
                      <a:lnTo>
                        <a:pt x="299" y="91"/>
                      </a:lnTo>
                      <a:lnTo>
                        <a:pt x="268" y="153"/>
                      </a:lnTo>
                      <a:lnTo>
                        <a:pt x="225" y="206"/>
                      </a:lnTo>
                      <a:lnTo>
                        <a:pt x="200" y="243"/>
                      </a:lnTo>
                      <a:lnTo>
                        <a:pt x="182" y="285"/>
                      </a:lnTo>
                      <a:lnTo>
                        <a:pt x="185" y="320"/>
                      </a:lnTo>
                      <a:lnTo>
                        <a:pt x="200" y="363"/>
                      </a:lnTo>
                      <a:lnTo>
                        <a:pt x="235" y="395"/>
                      </a:lnTo>
                      <a:lnTo>
                        <a:pt x="243" y="430"/>
                      </a:lnTo>
                      <a:lnTo>
                        <a:pt x="249" y="468"/>
                      </a:lnTo>
                      <a:lnTo>
                        <a:pt x="229" y="518"/>
                      </a:lnTo>
                      <a:lnTo>
                        <a:pt x="205" y="537"/>
                      </a:lnTo>
                      <a:lnTo>
                        <a:pt x="154" y="549"/>
                      </a:lnTo>
                      <a:lnTo>
                        <a:pt x="119" y="549"/>
                      </a:lnTo>
                      <a:lnTo>
                        <a:pt x="80" y="526"/>
                      </a:lnTo>
                      <a:lnTo>
                        <a:pt x="43" y="480"/>
                      </a:lnTo>
                      <a:lnTo>
                        <a:pt x="18" y="435"/>
                      </a:lnTo>
                      <a:lnTo>
                        <a:pt x="2" y="371"/>
                      </a:lnTo>
                      <a:lnTo>
                        <a:pt x="0" y="327"/>
                      </a:lnTo>
                      <a:lnTo>
                        <a:pt x="2" y="273"/>
                      </a:lnTo>
                      <a:lnTo>
                        <a:pt x="20" y="217"/>
                      </a:lnTo>
                      <a:lnTo>
                        <a:pt x="49" y="153"/>
                      </a:lnTo>
                      <a:lnTo>
                        <a:pt x="74" y="110"/>
                      </a:lnTo>
                      <a:lnTo>
                        <a:pt x="99" y="77"/>
                      </a:lnTo>
                      <a:close/>
                    </a:path>
                  </a:pathLst>
                </a:custGeom>
                <a:solidFill>
                  <a:srgbClr val="000000"/>
                </a:solidFill>
                <a:ln w="9525">
                  <a:noFill/>
                  <a:round/>
                  <a:headEnd/>
                  <a:tailEnd/>
                </a:ln>
              </p:spPr>
              <p:txBody>
                <a:bodyPr/>
                <a:lstStyle/>
                <a:p>
                  <a:endParaRPr lang="en-US"/>
                </a:p>
              </p:txBody>
            </p:sp>
            <p:sp>
              <p:nvSpPr>
                <p:cNvPr id="185384" name="Freeform 208"/>
                <p:cNvSpPr>
                  <a:spLocks/>
                </p:cNvSpPr>
                <p:nvPr/>
              </p:nvSpPr>
              <p:spPr bwMode="auto">
                <a:xfrm>
                  <a:off x="1189" y="2699"/>
                  <a:ext cx="172" cy="138"/>
                </a:xfrm>
                <a:custGeom>
                  <a:avLst/>
                  <a:gdLst>
                    <a:gd name="T0" fmla="*/ 2 w 518"/>
                    <a:gd name="T1" fmla="*/ 1 h 415"/>
                    <a:gd name="T2" fmla="*/ 2 w 518"/>
                    <a:gd name="T3" fmla="*/ 1 h 415"/>
                    <a:gd name="T4" fmla="*/ 2 w 518"/>
                    <a:gd name="T5" fmla="*/ 1 h 415"/>
                    <a:gd name="T6" fmla="*/ 2 w 518"/>
                    <a:gd name="T7" fmla="*/ 1 h 415"/>
                    <a:gd name="T8" fmla="*/ 2 w 518"/>
                    <a:gd name="T9" fmla="*/ 1 h 415"/>
                    <a:gd name="T10" fmla="*/ 2 w 518"/>
                    <a:gd name="T11" fmla="*/ 2 h 415"/>
                    <a:gd name="T12" fmla="*/ 1 w 518"/>
                    <a:gd name="T13" fmla="*/ 2 h 415"/>
                    <a:gd name="T14" fmla="*/ 1 w 518"/>
                    <a:gd name="T15" fmla="*/ 2 h 415"/>
                    <a:gd name="T16" fmla="*/ 1 w 518"/>
                    <a:gd name="T17" fmla="*/ 2 h 415"/>
                    <a:gd name="T18" fmla="*/ 1 w 518"/>
                    <a:gd name="T19" fmla="*/ 1 h 415"/>
                    <a:gd name="T20" fmla="*/ 0 w 518"/>
                    <a:gd name="T21" fmla="*/ 1 h 415"/>
                    <a:gd name="T22" fmla="*/ 0 w 518"/>
                    <a:gd name="T23" fmla="*/ 1 h 415"/>
                    <a:gd name="T24" fmla="*/ 0 w 518"/>
                    <a:gd name="T25" fmla="*/ 1 h 415"/>
                    <a:gd name="T26" fmla="*/ 0 w 518"/>
                    <a:gd name="T27" fmla="*/ 1 h 415"/>
                    <a:gd name="T28" fmla="*/ 0 w 518"/>
                    <a:gd name="T29" fmla="*/ 0 h 415"/>
                    <a:gd name="T30" fmla="*/ 0 w 518"/>
                    <a:gd name="T31" fmla="*/ 0 h 415"/>
                    <a:gd name="T32" fmla="*/ 0 w 518"/>
                    <a:gd name="T33" fmla="*/ 0 h 415"/>
                    <a:gd name="T34" fmla="*/ 0 w 518"/>
                    <a:gd name="T35" fmla="*/ 0 h 415"/>
                    <a:gd name="T36" fmla="*/ 0 w 518"/>
                    <a:gd name="T37" fmla="*/ 0 h 415"/>
                    <a:gd name="T38" fmla="*/ 0 w 518"/>
                    <a:gd name="T39" fmla="*/ 0 h 415"/>
                    <a:gd name="T40" fmla="*/ 0 w 518"/>
                    <a:gd name="T41" fmla="*/ 1 h 415"/>
                    <a:gd name="T42" fmla="*/ 0 w 518"/>
                    <a:gd name="T43" fmla="*/ 1 h 415"/>
                    <a:gd name="T44" fmla="*/ 1 w 518"/>
                    <a:gd name="T45" fmla="*/ 1 h 415"/>
                    <a:gd name="T46" fmla="*/ 1 w 518"/>
                    <a:gd name="T47" fmla="*/ 1 h 415"/>
                    <a:gd name="T48" fmla="*/ 1 w 518"/>
                    <a:gd name="T49" fmla="*/ 1 h 415"/>
                    <a:gd name="T50" fmla="*/ 1 w 518"/>
                    <a:gd name="T51" fmla="*/ 1 h 415"/>
                    <a:gd name="T52" fmla="*/ 1 w 518"/>
                    <a:gd name="T53" fmla="*/ 1 h 415"/>
                    <a:gd name="T54" fmla="*/ 2 w 518"/>
                    <a:gd name="T55" fmla="*/ 1 h 415"/>
                    <a:gd name="T56" fmla="*/ 2 w 518"/>
                    <a:gd name="T57" fmla="*/ 1 h 415"/>
                    <a:gd name="T58" fmla="*/ 2 w 518"/>
                    <a:gd name="T59" fmla="*/ 1 h 41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8"/>
                    <a:gd name="T91" fmla="*/ 0 h 415"/>
                    <a:gd name="T92" fmla="*/ 518 w 518"/>
                    <a:gd name="T93" fmla="*/ 415 h 41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8" h="415">
                      <a:moveTo>
                        <a:pt x="451" y="216"/>
                      </a:moveTo>
                      <a:lnTo>
                        <a:pt x="488" y="209"/>
                      </a:lnTo>
                      <a:lnTo>
                        <a:pt x="518" y="231"/>
                      </a:lnTo>
                      <a:lnTo>
                        <a:pt x="506" y="286"/>
                      </a:lnTo>
                      <a:lnTo>
                        <a:pt x="445" y="364"/>
                      </a:lnTo>
                      <a:lnTo>
                        <a:pt x="366" y="400"/>
                      </a:lnTo>
                      <a:lnTo>
                        <a:pt x="293" y="415"/>
                      </a:lnTo>
                      <a:lnTo>
                        <a:pt x="238" y="413"/>
                      </a:lnTo>
                      <a:lnTo>
                        <a:pt x="195" y="386"/>
                      </a:lnTo>
                      <a:lnTo>
                        <a:pt x="145" y="331"/>
                      </a:lnTo>
                      <a:lnTo>
                        <a:pt x="92" y="244"/>
                      </a:lnTo>
                      <a:lnTo>
                        <a:pt x="55" y="161"/>
                      </a:lnTo>
                      <a:lnTo>
                        <a:pt x="37" y="152"/>
                      </a:lnTo>
                      <a:lnTo>
                        <a:pt x="6" y="133"/>
                      </a:lnTo>
                      <a:lnTo>
                        <a:pt x="0" y="82"/>
                      </a:lnTo>
                      <a:lnTo>
                        <a:pt x="18" y="37"/>
                      </a:lnTo>
                      <a:lnTo>
                        <a:pt x="54" y="0"/>
                      </a:lnTo>
                      <a:lnTo>
                        <a:pt x="77" y="11"/>
                      </a:lnTo>
                      <a:lnTo>
                        <a:pt x="85" y="50"/>
                      </a:lnTo>
                      <a:lnTo>
                        <a:pt x="84" y="96"/>
                      </a:lnTo>
                      <a:lnTo>
                        <a:pt x="90" y="154"/>
                      </a:lnTo>
                      <a:lnTo>
                        <a:pt x="108" y="212"/>
                      </a:lnTo>
                      <a:lnTo>
                        <a:pt x="133" y="264"/>
                      </a:lnTo>
                      <a:lnTo>
                        <a:pt x="169" y="312"/>
                      </a:lnTo>
                      <a:lnTo>
                        <a:pt x="212" y="345"/>
                      </a:lnTo>
                      <a:lnTo>
                        <a:pt x="263" y="360"/>
                      </a:lnTo>
                      <a:lnTo>
                        <a:pt x="335" y="353"/>
                      </a:lnTo>
                      <a:lnTo>
                        <a:pt x="403" y="326"/>
                      </a:lnTo>
                      <a:lnTo>
                        <a:pt x="444" y="269"/>
                      </a:lnTo>
                      <a:lnTo>
                        <a:pt x="451" y="216"/>
                      </a:lnTo>
                      <a:close/>
                    </a:path>
                  </a:pathLst>
                </a:custGeom>
                <a:solidFill>
                  <a:srgbClr val="000000"/>
                </a:solidFill>
                <a:ln w="9525">
                  <a:noFill/>
                  <a:round/>
                  <a:headEnd/>
                  <a:tailEnd/>
                </a:ln>
              </p:spPr>
              <p:txBody>
                <a:bodyPr/>
                <a:lstStyle/>
                <a:p>
                  <a:endParaRPr lang="en-US"/>
                </a:p>
              </p:txBody>
            </p:sp>
            <p:sp>
              <p:nvSpPr>
                <p:cNvPr id="185385" name="Freeform 209"/>
                <p:cNvSpPr>
                  <a:spLocks/>
                </p:cNvSpPr>
                <p:nvPr/>
              </p:nvSpPr>
              <p:spPr bwMode="auto">
                <a:xfrm>
                  <a:off x="1175" y="2742"/>
                  <a:ext cx="141" cy="97"/>
                </a:xfrm>
                <a:custGeom>
                  <a:avLst/>
                  <a:gdLst>
                    <a:gd name="T0" fmla="*/ 1 w 422"/>
                    <a:gd name="T1" fmla="*/ 0 h 292"/>
                    <a:gd name="T2" fmla="*/ 2 w 422"/>
                    <a:gd name="T3" fmla="*/ 0 h 292"/>
                    <a:gd name="T4" fmla="*/ 2 w 422"/>
                    <a:gd name="T5" fmla="*/ 0 h 292"/>
                    <a:gd name="T6" fmla="*/ 2 w 422"/>
                    <a:gd name="T7" fmla="*/ 0 h 292"/>
                    <a:gd name="T8" fmla="*/ 2 w 422"/>
                    <a:gd name="T9" fmla="*/ 0 h 292"/>
                    <a:gd name="T10" fmla="*/ 1 w 422"/>
                    <a:gd name="T11" fmla="*/ 1 h 292"/>
                    <a:gd name="T12" fmla="*/ 1 w 422"/>
                    <a:gd name="T13" fmla="*/ 1 h 292"/>
                    <a:gd name="T14" fmla="*/ 1 w 422"/>
                    <a:gd name="T15" fmla="*/ 1 h 292"/>
                    <a:gd name="T16" fmla="*/ 1 w 422"/>
                    <a:gd name="T17" fmla="*/ 1 h 292"/>
                    <a:gd name="T18" fmla="*/ 1 w 422"/>
                    <a:gd name="T19" fmla="*/ 1 h 292"/>
                    <a:gd name="T20" fmla="*/ 0 w 422"/>
                    <a:gd name="T21" fmla="*/ 1 h 292"/>
                    <a:gd name="T22" fmla="*/ 0 w 422"/>
                    <a:gd name="T23" fmla="*/ 1 h 292"/>
                    <a:gd name="T24" fmla="*/ 0 w 422"/>
                    <a:gd name="T25" fmla="*/ 0 h 292"/>
                    <a:gd name="T26" fmla="*/ 0 w 422"/>
                    <a:gd name="T27" fmla="*/ 0 h 292"/>
                    <a:gd name="T28" fmla="*/ 0 w 422"/>
                    <a:gd name="T29" fmla="*/ 0 h 292"/>
                    <a:gd name="T30" fmla="*/ 0 w 422"/>
                    <a:gd name="T31" fmla="*/ 0 h 292"/>
                    <a:gd name="T32" fmla="*/ 0 w 422"/>
                    <a:gd name="T33" fmla="*/ 0 h 292"/>
                    <a:gd name="T34" fmla="*/ 0 w 422"/>
                    <a:gd name="T35" fmla="*/ 0 h 292"/>
                    <a:gd name="T36" fmla="*/ 0 w 422"/>
                    <a:gd name="T37" fmla="*/ 0 h 292"/>
                    <a:gd name="T38" fmla="*/ 0 w 422"/>
                    <a:gd name="T39" fmla="*/ 0 h 292"/>
                    <a:gd name="T40" fmla="*/ 1 w 422"/>
                    <a:gd name="T41" fmla="*/ 1 h 292"/>
                    <a:gd name="T42" fmla="*/ 1 w 422"/>
                    <a:gd name="T43" fmla="*/ 1 h 292"/>
                    <a:gd name="T44" fmla="*/ 1 w 422"/>
                    <a:gd name="T45" fmla="*/ 1 h 292"/>
                    <a:gd name="T46" fmla="*/ 1 w 422"/>
                    <a:gd name="T47" fmla="*/ 1 h 292"/>
                    <a:gd name="T48" fmla="*/ 1 w 422"/>
                    <a:gd name="T49" fmla="*/ 0 h 292"/>
                    <a:gd name="T50" fmla="*/ 1 w 422"/>
                    <a:gd name="T51" fmla="*/ 0 h 2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2"/>
                    <a:gd name="T79" fmla="*/ 0 h 292"/>
                    <a:gd name="T80" fmla="*/ 422 w 422"/>
                    <a:gd name="T81" fmla="*/ 292 h 2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2" h="292">
                      <a:moveTo>
                        <a:pt x="316" y="52"/>
                      </a:moveTo>
                      <a:lnTo>
                        <a:pt x="367" y="19"/>
                      </a:lnTo>
                      <a:lnTo>
                        <a:pt x="408" y="14"/>
                      </a:lnTo>
                      <a:lnTo>
                        <a:pt x="422" y="35"/>
                      </a:lnTo>
                      <a:lnTo>
                        <a:pt x="398" y="78"/>
                      </a:lnTo>
                      <a:lnTo>
                        <a:pt x="310" y="137"/>
                      </a:lnTo>
                      <a:lnTo>
                        <a:pt x="273" y="185"/>
                      </a:lnTo>
                      <a:lnTo>
                        <a:pt x="230" y="257"/>
                      </a:lnTo>
                      <a:lnTo>
                        <a:pt x="189" y="292"/>
                      </a:lnTo>
                      <a:lnTo>
                        <a:pt x="163" y="268"/>
                      </a:lnTo>
                      <a:lnTo>
                        <a:pt x="121" y="202"/>
                      </a:lnTo>
                      <a:lnTo>
                        <a:pt x="79" y="132"/>
                      </a:lnTo>
                      <a:lnTo>
                        <a:pt x="53" y="98"/>
                      </a:lnTo>
                      <a:lnTo>
                        <a:pt x="30" y="94"/>
                      </a:lnTo>
                      <a:lnTo>
                        <a:pt x="0" y="78"/>
                      </a:lnTo>
                      <a:lnTo>
                        <a:pt x="12" y="28"/>
                      </a:lnTo>
                      <a:lnTo>
                        <a:pt x="37" y="0"/>
                      </a:lnTo>
                      <a:lnTo>
                        <a:pt x="78" y="14"/>
                      </a:lnTo>
                      <a:lnTo>
                        <a:pt x="85" y="74"/>
                      </a:lnTo>
                      <a:lnTo>
                        <a:pt x="101" y="113"/>
                      </a:lnTo>
                      <a:lnTo>
                        <a:pt x="134" y="172"/>
                      </a:lnTo>
                      <a:lnTo>
                        <a:pt x="169" y="224"/>
                      </a:lnTo>
                      <a:lnTo>
                        <a:pt x="189" y="231"/>
                      </a:lnTo>
                      <a:lnTo>
                        <a:pt x="232" y="165"/>
                      </a:lnTo>
                      <a:lnTo>
                        <a:pt x="267" y="98"/>
                      </a:lnTo>
                      <a:lnTo>
                        <a:pt x="316" y="52"/>
                      </a:lnTo>
                      <a:close/>
                    </a:path>
                  </a:pathLst>
                </a:custGeom>
                <a:solidFill>
                  <a:srgbClr val="000000"/>
                </a:solidFill>
                <a:ln w="9525">
                  <a:noFill/>
                  <a:round/>
                  <a:headEnd/>
                  <a:tailEnd/>
                </a:ln>
              </p:spPr>
              <p:txBody>
                <a:bodyPr/>
                <a:lstStyle/>
                <a:p>
                  <a:endParaRPr lang="en-US"/>
                </a:p>
              </p:txBody>
            </p:sp>
            <p:sp>
              <p:nvSpPr>
                <p:cNvPr id="185386" name="Freeform 210"/>
                <p:cNvSpPr>
                  <a:spLocks/>
                </p:cNvSpPr>
                <p:nvPr/>
              </p:nvSpPr>
              <p:spPr bwMode="auto">
                <a:xfrm>
                  <a:off x="1219" y="2912"/>
                  <a:ext cx="70" cy="186"/>
                </a:xfrm>
                <a:custGeom>
                  <a:avLst/>
                  <a:gdLst>
                    <a:gd name="T0" fmla="*/ 1 w 212"/>
                    <a:gd name="T1" fmla="*/ 0 h 558"/>
                    <a:gd name="T2" fmla="*/ 1 w 212"/>
                    <a:gd name="T3" fmla="*/ 0 h 558"/>
                    <a:gd name="T4" fmla="*/ 1 w 212"/>
                    <a:gd name="T5" fmla="*/ 0 h 558"/>
                    <a:gd name="T6" fmla="*/ 1 w 212"/>
                    <a:gd name="T7" fmla="*/ 0 h 558"/>
                    <a:gd name="T8" fmla="*/ 1 w 212"/>
                    <a:gd name="T9" fmla="*/ 0 h 558"/>
                    <a:gd name="T10" fmla="*/ 1 w 212"/>
                    <a:gd name="T11" fmla="*/ 1 h 558"/>
                    <a:gd name="T12" fmla="*/ 0 w 212"/>
                    <a:gd name="T13" fmla="*/ 1 h 558"/>
                    <a:gd name="T14" fmla="*/ 0 w 212"/>
                    <a:gd name="T15" fmla="*/ 1 h 558"/>
                    <a:gd name="T16" fmla="*/ 0 w 212"/>
                    <a:gd name="T17" fmla="*/ 1 h 558"/>
                    <a:gd name="T18" fmla="*/ 0 w 212"/>
                    <a:gd name="T19" fmla="*/ 1 h 558"/>
                    <a:gd name="T20" fmla="*/ 1 w 212"/>
                    <a:gd name="T21" fmla="*/ 2 h 558"/>
                    <a:gd name="T22" fmla="*/ 1 w 212"/>
                    <a:gd name="T23" fmla="*/ 2 h 558"/>
                    <a:gd name="T24" fmla="*/ 1 w 212"/>
                    <a:gd name="T25" fmla="*/ 2 h 558"/>
                    <a:gd name="T26" fmla="*/ 1 w 212"/>
                    <a:gd name="T27" fmla="*/ 2 h 558"/>
                    <a:gd name="T28" fmla="*/ 1 w 212"/>
                    <a:gd name="T29" fmla="*/ 2 h 558"/>
                    <a:gd name="T30" fmla="*/ 1 w 212"/>
                    <a:gd name="T31" fmla="*/ 2 h 558"/>
                    <a:gd name="T32" fmla="*/ 0 w 212"/>
                    <a:gd name="T33" fmla="*/ 2 h 558"/>
                    <a:gd name="T34" fmla="*/ 0 w 212"/>
                    <a:gd name="T35" fmla="*/ 2 h 558"/>
                    <a:gd name="T36" fmla="*/ 0 w 212"/>
                    <a:gd name="T37" fmla="*/ 2 h 558"/>
                    <a:gd name="T38" fmla="*/ 0 w 212"/>
                    <a:gd name="T39" fmla="*/ 2 h 558"/>
                    <a:gd name="T40" fmla="*/ 0 w 212"/>
                    <a:gd name="T41" fmla="*/ 2 h 558"/>
                    <a:gd name="T42" fmla="*/ 0 w 212"/>
                    <a:gd name="T43" fmla="*/ 2 h 558"/>
                    <a:gd name="T44" fmla="*/ 0 w 212"/>
                    <a:gd name="T45" fmla="*/ 2 h 558"/>
                    <a:gd name="T46" fmla="*/ 0 w 212"/>
                    <a:gd name="T47" fmla="*/ 2 h 558"/>
                    <a:gd name="T48" fmla="*/ 1 w 212"/>
                    <a:gd name="T49" fmla="*/ 2 h 558"/>
                    <a:gd name="T50" fmla="*/ 1 w 212"/>
                    <a:gd name="T51" fmla="*/ 2 h 558"/>
                    <a:gd name="T52" fmla="*/ 1 w 212"/>
                    <a:gd name="T53" fmla="*/ 2 h 558"/>
                    <a:gd name="T54" fmla="*/ 0 w 212"/>
                    <a:gd name="T55" fmla="*/ 2 h 558"/>
                    <a:gd name="T56" fmla="*/ 0 w 212"/>
                    <a:gd name="T57" fmla="*/ 2 h 558"/>
                    <a:gd name="T58" fmla="*/ 0 w 212"/>
                    <a:gd name="T59" fmla="*/ 1 h 558"/>
                    <a:gd name="T60" fmla="*/ 0 w 212"/>
                    <a:gd name="T61" fmla="*/ 1 h 558"/>
                    <a:gd name="T62" fmla="*/ 0 w 212"/>
                    <a:gd name="T63" fmla="*/ 1 h 558"/>
                    <a:gd name="T64" fmla="*/ 0 w 212"/>
                    <a:gd name="T65" fmla="*/ 0 h 558"/>
                    <a:gd name="T66" fmla="*/ 0 w 212"/>
                    <a:gd name="T67" fmla="*/ 0 h 558"/>
                    <a:gd name="T68" fmla="*/ 1 w 212"/>
                    <a:gd name="T69" fmla="*/ 0 h 558"/>
                    <a:gd name="T70" fmla="*/ 1 w 212"/>
                    <a:gd name="T71" fmla="*/ 0 h 558"/>
                    <a:gd name="T72" fmla="*/ 1 w 212"/>
                    <a:gd name="T73" fmla="*/ 0 h 5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2"/>
                    <a:gd name="T112" fmla="*/ 0 h 558"/>
                    <a:gd name="T113" fmla="*/ 212 w 212"/>
                    <a:gd name="T114" fmla="*/ 558 h 5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2" h="558">
                      <a:moveTo>
                        <a:pt x="198" y="0"/>
                      </a:moveTo>
                      <a:lnTo>
                        <a:pt x="212" y="17"/>
                      </a:lnTo>
                      <a:lnTo>
                        <a:pt x="212" y="45"/>
                      </a:lnTo>
                      <a:lnTo>
                        <a:pt x="194" y="69"/>
                      </a:lnTo>
                      <a:lnTo>
                        <a:pt x="167" y="107"/>
                      </a:lnTo>
                      <a:lnTo>
                        <a:pt x="135" y="148"/>
                      </a:lnTo>
                      <a:lnTo>
                        <a:pt x="113" y="184"/>
                      </a:lnTo>
                      <a:lnTo>
                        <a:pt x="100" y="230"/>
                      </a:lnTo>
                      <a:lnTo>
                        <a:pt x="100" y="295"/>
                      </a:lnTo>
                      <a:lnTo>
                        <a:pt x="120" y="352"/>
                      </a:lnTo>
                      <a:lnTo>
                        <a:pt x="144" y="414"/>
                      </a:lnTo>
                      <a:lnTo>
                        <a:pt x="179" y="474"/>
                      </a:lnTo>
                      <a:lnTo>
                        <a:pt x="192" y="510"/>
                      </a:lnTo>
                      <a:lnTo>
                        <a:pt x="187" y="551"/>
                      </a:lnTo>
                      <a:lnTo>
                        <a:pt x="160" y="558"/>
                      </a:lnTo>
                      <a:lnTo>
                        <a:pt x="132" y="551"/>
                      </a:lnTo>
                      <a:lnTo>
                        <a:pt x="99" y="543"/>
                      </a:lnTo>
                      <a:lnTo>
                        <a:pt x="52" y="545"/>
                      </a:lnTo>
                      <a:lnTo>
                        <a:pt x="5" y="551"/>
                      </a:lnTo>
                      <a:lnTo>
                        <a:pt x="0" y="539"/>
                      </a:lnTo>
                      <a:lnTo>
                        <a:pt x="2" y="519"/>
                      </a:lnTo>
                      <a:lnTo>
                        <a:pt x="43" y="498"/>
                      </a:lnTo>
                      <a:lnTo>
                        <a:pt x="74" y="498"/>
                      </a:lnTo>
                      <a:lnTo>
                        <a:pt x="105" y="507"/>
                      </a:lnTo>
                      <a:lnTo>
                        <a:pt x="142" y="524"/>
                      </a:lnTo>
                      <a:lnTo>
                        <a:pt x="155" y="519"/>
                      </a:lnTo>
                      <a:lnTo>
                        <a:pt x="155" y="498"/>
                      </a:lnTo>
                      <a:lnTo>
                        <a:pt x="120" y="443"/>
                      </a:lnTo>
                      <a:lnTo>
                        <a:pt x="88" y="385"/>
                      </a:lnTo>
                      <a:lnTo>
                        <a:pt x="57" y="321"/>
                      </a:lnTo>
                      <a:lnTo>
                        <a:pt x="43" y="256"/>
                      </a:lnTo>
                      <a:lnTo>
                        <a:pt x="49" y="192"/>
                      </a:lnTo>
                      <a:lnTo>
                        <a:pt x="82" y="115"/>
                      </a:lnTo>
                      <a:lnTo>
                        <a:pt x="117" y="57"/>
                      </a:lnTo>
                      <a:lnTo>
                        <a:pt x="148" y="12"/>
                      </a:lnTo>
                      <a:lnTo>
                        <a:pt x="173" y="0"/>
                      </a:lnTo>
                      <a:lnTo>
                        <a:pt x="198" y="0"/>
                      </a:lnTo>
                      <a:close/>
                    </a:path>
                  </a:pathLst>
                </a:custGeom>
                <a:solidFill>
                  <a:srgbClr val="000000"/>
                </a:solidFill>
                <a:ln w="9525">
                  <a:noFill/>
                  <a:round/>
                  <a:headEnd/>
                  <a:tailEnd/>
                </a:ln>
              </p:spPr>
              <p:txBody>
                <a:bodyPr/>
                <a:lstStyle/>
                <a:p>
                  <a:endParaRPr lang="en-US"/>
                </a:p>
              </p:txBody>
            </p:sp>
            <p:sp>
              <p:nvSpPr>
                <p:cNvPr id="185387" name="Freeform 211"/>
                <p:cNvSpPr>
                  <a:spLocks/>
                </p:cNvSpPr>
                <p:nvPr/>
              </p:nvSpPr>
              <p:spPr bwMode="auto">
                <a:xfrm>
                  <a:off x="1162" y="2903"/>
                  <a:ext cx="163" cy="138"/>
                </a:xfrm>
                <a:custGeom>
                  <a:avLst/>
                  <a:gdLst>
                    <a:gd name="T0" fmla="*/ 2 w 488"/>
                    <a:gd name="T1" fmla="*/ 0 h 415"/>
                    <a:gd name="T2" fmla="*/ 2 w 488"/>
                    <a:gd name="T3" fmla="*/ 0 h 415"/>
                    <a:gd name="T4" fmla="*/ 2 w 488"/>
                    <a:gd name="T5" fmla="*/ 0 h 415"/>
                    <a:gd name="T6" fmla="*/ 2 w 488"/>
                    <a:gd name="T7" fmla="*/ 0 h 415"/>
                    <a:gd name="T8" fmla="*/ 2 w 488"/>
                    <a:gd name="T9" fmla="*/ 0 h 415"/>
                    <a:gd name="T10" fmla="*/ 1 w 488"/>
                    <a:gd name="T11" fmla="*/ 1 h 415"/>
                    <a:gd name="T12" fmla="*/ 1 w 488"/>
                    <a:gd name="T13" fmla="*/ 1 h 415"/>
                    <a:gd name="T14" fmla="*/ 1 w 488"/>
                    <a:gd name="T15" fmla="*/ 1 h 415"/>
                    <a:gd name="T16" fmla="*/ 0 w 488"/>
                    <a:gd name="T17" fmla="*/ 1 h 415"/>
                    <a:gd name="T18" fmla="*/ 0 w 488"/>
                    <a:gd name="T19" fmla="*/ 1 h 415"/>
                    <a:gd name="T20" fmla="*/ 0 w 488"/>
                    <a:gd name="T21" fmla="*/ 1 h 415"/>
                    <a:gd name="T22" fmla="*/ 0 w 488"/>
                    <a:gd name="T23" fmla="*/ 1 h 415"/>
                    <a:gd name="T24" fmla="*/ 1 w 488"/>
                    <a:gd name="T25" fmla="*/ 1 h 415"/>
                    <a:gd name="T26" fmla="*/ 1 w 488"/>
                    <a:gd name="T27" fmla="*/ 1 h 415"/>
                    <a:gd name="T28" fmla="*/ 1 w 488"/>
                    <a:gd name="T29" fmla="*/ 1 h 415"/>
                    <a:gd name="T30" fmla="*/ 1 w 488"/>
                    <a:gd name="T31" fmla="*/ 1 h 415"/>
                    <a:gd name="T32" fmla="*/ 1 w 488"/>
                    <a:gd name="T33" fmla="*/ 2 h 415"/>
                    <a:gd name="T34" fmla="*/ 1 w 488"/>
                    <a:gd name="T35" fmla="*/ 2 h 415"/>
                    <a:gd name="T36" fmla="*/ 1 w 488"/>
                    <a:gd name="T37" fmla="*/ 2 h 415"/>
                    <a:gd name="T38" fmla="*/ 1 w 488"/>
                    <a:gd name="T39" fmla="*/ 2 h 415"/>
                    <a:gd name="T40" fmla="*/ 1 w 488"/>
                    <a:gd name="T41" fmla="*/ 2 h 415"/>
                    <a:gd name="T42" fmla="*/ 1 w 488"/>
                    <a:gd name="T43" fmla="*/ 2 h 415"/>
                    <a:gd name="T44" fmla="*/ 1 w 488"/>
                    <a:gd name="T45" fmla="*/ 2 h 415"/>
                    <a:gd name="T46" fmla="*/ 1 w 488"/>
                    <a:gd name="T47" fmla="*/ 2 h 415"/>
                    <a:gd name="T48" fmla="*/ 1 w 488"/>
                    <a:gd name="T49" fmla="*/ 2 h 415"/>
                    <a:gd name="T50" fmla="*/ 1 w 488"/>
                    <a:gd name="T51" fmla="*/ 2 h 415"/>
                    <a:gd name="T52" fmla="*/ 1 w 488"/>
                    <a:gd name="T53" fmla="*/ 2 h 415"/>
                    <a:gd name="T54" fmla="*/ 1 w 488"/>
                    <a:gd name="T55" fmla="*/ 1 h 415"/>
                    <a:gd name="T56" fmla="*/ 1 w 488"/>
                    <a:gd name="T57" fmla="*/ 1 h 415"/>
                    <a:gd name="T58" fmla="*/ 0 w 488"/>
                    <a:gd name="T59" fmla="*/ 1 h 415"/>
                    <a:gd name="T60" fmla="*/ 0 w 488"/>
                    <a:gd name="T61" fmla="*/ 1 h 415"/>
                    <a:gd name="T62" fmla="*/ 0 w 488"/>
                    <a:gd name="T63" fmla="*/ 1 h 415"/>
                    <a:gd name="T64" fmla="*/ 0 w 488"/>
                    <a:gd name="T65" fmla="*/ 1 h 415"/>
                    <a:gd name="T66" fmla="*/ 0 w 488"/>
                    <a:gd name="T67" fmla="*/ 1 h 415"/>
                    <a:gd name="T68" fmla="*/ 0 w 488"/>
                    <a:gd name="T69" fmla="*/ 0 h 415"/>
                    <a:gd name="T70" fmla="*/ 1 w 488"/>
                    <a:gd name="T71" fmla="*/ 0 h 415"/>
                    <a:gd name="T72" fmla="*/ 1 w 488"/>
                    <a:gd name="T73" fmla="*/ 0 h 415"/>
                    <a:gd name="T74" fmla="*/ 1 w 488"/>
                    <a:gd name="T75" fmla="*/ 0 h 415"/>
                    <a:gd name="T76" fmla="*/ 1 w 488"/>
                    <a:gd name="T77" fmla="*/ 0 h 415"/>
                    <a:gd name="T78" fmla="*/ 1 w 488"/>
                    <a:gd name="T79" fmla="*/ 0 h 415"/>
                    <a:gd name="T80" fmla="*/ 2 w 488"/>
                    <a:gd name="T81" fmla="*/ 0 h 4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8"/>
                    <a:gd name="T124" fmla="*/ 0 h 415"/>
                    <a:gd name="T125" fmla="*/ 488 w 488"/>
                    <a:gd name="T126" fmla="*/ 415 h 4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8" h="415">
                      <a:moveTo>
                        <a:pt x="416" y="12"/>
                      </a:moveTo>
                      <a:lnTo>
                        <a:pt x="459" y="0"/>
                      </a:lnTo>
                      <a:lnTo>
                        <a:pt x="477" y="14"/>
                      </a:lnTo>
                      <a:lnTo>
                        <a:pt x="488" y="54"/>
                      </a:lnTo>
                      <a:lnTo>
                        <a:pt x="390" y="118"/>
                      </a:lnTo>
                      <a:lnTo>
                        <a:pt x="307" y="137"/>
                      </a:lnTo>
                      <a:lnTo>
                        <a:pt x="225" y="154"/>
                      </a:lnTo>
                      <a:lnTo>
                        <a:pt x="154" y="161"/>
                      </a:lnTo>
                      <a:lnTo>
                        <a:pt x="85" y="157"/>
                      </a:lnTo>
                      <a:lnTo>
                        <a:pt x="64" y="168"/>
                      </a:lnTo>
                      <a:lnTo>
                        <a:pt x="61" y="199"/>
                      </a:lnTo>
                      <a:lnTo>
                        <a:pt x="92" y="225"/>
                      </a:lnTo>
                      <a:lnTo>
                        <a:pt x="143" y="266"/>
                      </a:lnTo>
                      <a:lnTo>
                        <a:pt x="209" y="316"/>
                      </a:lnTo>
                      <a:lnTo>
                        <a:pt x="286" y="358"/>
                      </a:lnTo>
                      <a:lnTo>
                        <a:pt x="307" y="363"/>
                      </a:lnTo>
                      <a:lnTo>
                        <a:pt x="317" y="377"/>
                      </a:lnTo>
                      <a:lnTo>
                        <a:pt x="294" y="401"/>
                      </a:lnTo>
                      <a:lnTo>
                        <a:pt x="246" y="413"/>
                      </a:lnTo>
                      <a:lnTo>
                        <a:pt x="179" y="415"/>
                      </a:lnTo>
                      <a:lnTo>
                        <a:pt x="140" y="408"/>
                      </a:lnTo>
                      <a:lnTo>
                        <a:pt x="135" y="380"/>
                      </a:lnTo>
                      <a:lnTo>
                        <a:pt x="148" y="368"/>
                      </a:lnTo>
                      <a:lnTo>
                        <a:pt x="179" y="380"/>
                      </a:lnTo>
                      <a:lnTo>
                        <a:pt x="215" y="382"/>
                      </a:lnTo>
                      <a:lnTo>
                        <a:pt x="246" y="380"/>
                      </a:lnTo>
                      <a:lnTo>
                        <a:pt x="256" y="370"/>
                      </a:lnTo>
                      <a:lnTo>
                        <a:pt x="197" y="342"/>
                      </a:lnTo>
                      <a:lnTo>
                        <a:pt x="125" y="299"/>
                      </a:lnTo>
                      <a:lnTo>
                        <a:pt x="36" y="239"/>
                      </a:lnTo>
                      <a:lnTo>
                        <a:pt x="8" y="215"/>
                      </a:lnTo>
                      <a:lnTo>
                        <a:pt x="0" y="180"/>
                      </a:lnTo>
                      <a:lnTo>
                        <a:pt x="6" y="157"/>
                      </a:lnTo>
                      <a:lnTo>
                        <a:pt x="26" y="131"/>
                      </a:lnTo>
                      <a:lnTo>
                        <a:pt x="57" y="111"/>
                      </a:lnTo>
                      <a:lnTo>
                        <a:pt x="122" y="97"/>
                      </a:lnTo>
                      <a:lnTo>
                        <a:pt x="171" y="85"/>
                      </a:lnTo>
                      <a:lnTo>
                        <a:pt x="227" y="73"/>
                      </a:lnTo>
                      <a:lnTo>
                        <a:pt x="283" y="57"/>
                      </a:lnTo>
                      <a:lnTo>
                        <a:pt x="347" y="32"/>
                      </a:lnTo>
                      <a:lnTo>
                        <a:pt x="416" y="12"/>
                      </a:lnTo>
                      <a:close/>
                    </a:path>
                  </a:pathLst>
                </a:custGeom>
                <a:solidFill>
                  <a:srgbClr val="000000"/>
                </a:solidFill>
                <a:ln w="9525">
                  <a:noFill/>
                  <a:round/>
                  <a:headEnd/>
                  <a:tailEnd/>
                </a:ln>
              </p:spPr>
              <p:txBody>
                <a:bodyPr/>
                <a:lstStyle/>
                <a:p>
                  <a:endParaRPr lang="en-US"/>
                </a:p>
              </p:txBody>
            </p:sp>
          </p:grpSp>
          <p:grpSp>
            <p:nvGrpSpPr>
              <p:cNvPr id="185378" name="Group 212"/>
              <p:cNvGrpSpPr>
                <a:grpSpLocks/>
              </p:cNvGrpSpPr>
              <p:nvPr/>
            </p:nvGrpSpPr>
            <p:grpSpPr bwMode="auto">
              <a:xfrm>
                <a:off x="1155" y="2503"/>
                <a:ext cx="220" cy="310"/>
                <a:chOff x="1155" y="2503"/>
                <a:chExt cx="220" cy="310"/>
              </a:xfrm>
            </p:grpSpPr>
            <p:sp>
              <p:nvSpPr>
                <p:cNvPr id="185379" name="Freeform 213"/>
                <p:cNvSpPr>
                  <a:spLocks/>
                </p:cNvSpPr>
                <p:nvPr/>
              </p:nvSpPr>
              <p:spPr bwMode="auto">
                <a:xfrm>
                  <a:off x="1155" y="2579"/>
                  <a:ext cx="136" cy="234"/>
                </a:xfrm>
                <a:custGeom>
                  <a:avLst/>
                  <a:gdLst>
                    <a:gd name="T0" fmla="*/ 0 w 408"/>
                    <a:gd name="T1" fmla="*/ 2 h 703"/>
                    <a:gd name="T2" fmla="*/ 0 w 408"/>
                    <a:gd name="T3" fmla="*/ 3 h 703"/>
                    <a:gd name="T4" fmla="*/ 0 w 408"/>
                    <a:gd name="T5" fmla="*/ 3 h 703"/>
                    <a:gd name="T6" fmla="*/ 0 w 408"/>
                    <a:gd name="T7" fmla="*/ 3 h 703"/>
                    <a:gd name="T8" fmla="*/ 0 w 408"/>
                    <a:gd name="T9" fmla="*/ 3 h 703"/>
                    <a:gd name="T10" fmla="*/ 0 w 408"/>
                    <a:gd name="T11" fmla="*/ 2 h 703"/>
                    <a:gd name="T12" fmla="*/ 1 w 408"/>
                    <a:gd name="T13" fmla="*/ 2 h 703"/>
                    <a:gd name="T14" fmla="*/ 1 w 408"/>
                    <a:gd name="T15" fmla="*/ 1 h 703"/>
                    <a:gd name="T16" fmla="*/ 2 w 408"/>
                    <a:gd name="T17" fmla="*/ 0 h 703"/>
                    <a:gd name="T18" fmla="*/ 2 w 408"/>
                    <a:gd name="T19" fmla="*/ 0 h 703"/>
                    <a:gd name="T20" fmla="*/ 2 w 408"/>
                    <a:gd name="T21" fmla="*/ 0 h 703"/>
                    <a:gd name="T22" fmla="*/ 1 w 408"/>
                    <a:gd name="T23" fmla="*/ 0 h 703"/>
                    <a:gd name="T24" fmla="*/ 1 w 408"/>
                    <a:gd name="T25" fmla="*/ 1 h 703"/>
                    <a:gd name="T26" fmla="*/ 1 w 408"/>
                    <a:gd name="T27" fmla="*/ 1 h 703"/>
                    <a:gd name="T28" fmla="*/ 1 w 408"/>
                    <a:gd name="T29" fmla="*/ 2 h 703"/>
                    <a:gd name="T30" fmla="*/ 1 w 408"/>
                    <a:gd name="T31" fmla="*/ 2 h 703"/>
                    <a:gd name="T32" fmla="*/ 0 w 408"/>
                    <a:gd name="T33" fmla="*/ 2 h 7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8"/>
                    <a:gd name="T52" fmla="*/ 0 h 703"/>
                    <a:gd name="T53" fmla="*/ 408 w 408"/>
                    <a:gd name="T54" fmla="*/ 703 h 70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8" h="703">
                      <a:moveTo>
                        <a:pt x="86" y="560"/>
                      </a:moveTo>
                      <a:lnTo>
                        <a:pt x="47" y="619"/>
                      </a:lnTo>
                      <a:lnTo>
                        <a:pt x="0" y="677"/>
                      </a:lnTo>
                      <a:lnTo>
                        <a:pt x="12" y="694"/>
                      </a:lnTo>
                      <a:lnTo>
                        <a:pt x="47" y="703"/>
                      </a:lnTo>
                      <a:lnTo>
                        <a:pt x="109" y="599"/>
                      </a:lnTo>
                      <a:lnTo>
                        <a:pt x="182" y="472"/>
                      </a:lnTo>
                      <a:lnTo>
                        <a:pt x="288" y="272"/>
                      </a:lnTo>
                      <a:lnTo>
                        <a:pt x="373" y="102"/>
                      </a:lnTo>
                      <a:lnTo>
                        <a:pt x="408" y="10"/>
                      </a:lnTo>
                      <a:lnTo>
                        <a:pt x="367" y="0"/>
                      </a:lnTo>
                      <a:lnTo>
                        <a:pt x="355" y="65"/>
                      </a:lnTo>
                      <a:lnTo>
                        <a:pt x="329" y="139"/>
                      </a:lnTo>
                      <a:lnTo>
                        <a:pt x="276" y="241"/>
                      </a:lnTo>
                      <a:lnTo>
                        <a:pt x="206" y="375"/>
                      </a:lnTo>
                      <a:lnTo>
                        <a:pt x="134" y="486"/>
                      </a:lnTo>
                      <a:lnTo>
                        <a:pt x="86" y="560"/>
                      </a:lnTo>
                      <a:close/>
                    </a:path>
                  </a:pathLst>
                </a:custGeom>
                <a:solidFill>
                  <a:srgbClr val="000000"/>
                </a:solidFill>
                <a:ln w="9525">
                  <a:noFill/>
                  <a:round/>
                  <a:headEnd/>
                  <a:tailEnd/>
                </a:ln>
              </p:spPr>
              <p:txBody>
                <a:bodyPr/>
                <a:lstStyle/>
                <a:p>
                  <a:endParaRPr lang="en-US"/>
                </a:p>
              </p:txBody>
            </p:sp>
            <p:sp>
              <p:nvSpPr>
                <p:cNvPr id="185380" name="Freeform 214"/>
                <p:cNvSpPr>
                  <a:spLocks/>
                </p:cNvSpPr>
                <p:nvPr/>
              </p:nvSpPr>
              <p:spPr bwMode="auto">
                <a:xfrm>
                  <a:off x="1196" y="2503"/>
                  <a:ext cx="179" cy="104"/>
                </a:xfrm>
                <a:custGeom>
                  <a:avLst/>
                  <a:gdLst>
                    <a:gd name="T0" fmla="*/ 0 w 537"/>
                    <a:gd name="T1" fmla="*/ 1 h 310"/>
                    <a:gd name="T2" fmla="*/ 1 w 537"/>
                    <a:gd name="T3" fmla="*/ 1 h 310"/>
                    <a:gd name="T4" fmla="*/ 1 w 537"/>
                    <a:gd name="T5" fmla="*/ 1 h 310"/>
                    <a:gd name="T6" fmla="*/ 2 w 537"/>
                    <a:gd name="T7" fmla="*/ 1 h 310"/>
                    <a:gd name="T8" fmla="*/ 2 w 537"/>
                    <a:gd name="T9" fmla="*/ 1 h 310"/>
                    <a:gd name="T10" fmla="*/ 2 w 537"/>
                    <a:gd name="T11" fmla="*/ 1 h 310"/>
                    <a:gd name="T12" fmla="*/ 2 w 537"/>
                    <a:gd name="T13" fmla="*/ 1 h 310"/>
                    <a:gd name="T14" fmla="*/ 2 w 537"/>
                    <a:gd name="T15" fmla="*/ 1 h 310"/>
                    <a:gd name="T16" fmla="*/ 2 w 537"/>
                    <a:gd name="T17" fmla="*/ 0 h 310"/>
                    <a:gd name="T18" fmla="*/ 2 w 537"/>
                    <a:gd name="T19" fmla="*/ 0 h 310"/>
                    <a:gd name="T20" fmla="*/ 1 w 537"/>
                    <a:gd name="T21" fmla="*/ 0 h 310"/>
                    <a:gd name="T22" fmla="*/ 1 w 537"/>
                    <a:gd name="T23" fmla="*/ 0 h 310"/>
                    <a:gd name="T24" fmla="*/ 1 w 537"/>
                    <a:gd name="T25" fmla="*/ 0 h 310"/>
                    <a:gd name="T26" fmla="*/ 1 w 537"/>
                    <a:gd name="T27" fmla="*/ 0 h 310"/>
                    <a:gd name="T28" fmla="*/ 1 w 537"/>
                    <a:gd name="T29" fmla="*/ 1 h 310"/>
                    <a:gd name="T30" fmla="*/ 0 w 537"/>
                    <a:gd name="T31" fmla="*/ 1 h 310"/>
                    <a:gd name="T32" fmla="*/ 0 w 537"/>
                    <a:gd name="T33" fmla="*/ 1 h 310"/>
                    <a:gd name="T34" fmla="*/ 1 w 537"/>
                    <a:gd name="T35" fmla="*/ 0 h 310"/>
                    <a:gd name="T36" fmla="*/ 0 w 537"/>
                    <a:gd name="T37" fmla="*/ 0 h 310"/>
                    <a:gd name="T38" fmla="*/ 0 w 537"/>
                    <a:gd name="T39" fmla="*/ 0 h 310"/>
                    <a:gd name="T40" fmla="*/ 0 w 537"/>
                    <a:gd name="T41" fmla="*/ 0 h 310"/>
                    <a:gd name="T42" fmla="*/ 0 w 537"/>
                    <a:gd name="T43" fmla="*/ 0 h 310"/>
                    <a:gd name="T44" fmla="*/ 0 w 537"/>
                    <a:gd name="T45" fmla="*/ 0 h 310"/>
                    <a:gd name="T46" fmla="*/ 0 w 537"/>
                    <a:gd name="T47" fmla="*/ 1 h 310"/>
                    <a:gd name="T48" fmla="*/ 0 w 537"/>
                    <a:gd name="T49" fmla="*/ 1 h 310"/>
                    <a:gd name="T50" fmla="*/ 0 w 537"/>
                    <a:gd name="T51" fmla="*/ 1 h 310"/>
                    <a:gd name="T52" fmla="*/ 0 w 537"/>
                    <a:gd name="T53" fmla="*/ 1 h 310"/>
                    <a:gd name="T54" fmla="*/ 0 w 537"/>
                    <a:gd name="T55" fmla="*/ 1 h 310"/>
                    <a:gd name="T56" fmla="*/ 0 w 537"/>
                    <a:gd name="T57" fmla="*/ 1 h 310"/>
                    <a:gd name="T58" fmla="*/ 0 w 537"/>
                    <a:gd name="T59" fmla="*/ 1 h 310"/>
                    <a:gd name="T60" fmla="*/ 0 w 537"/>
                    <a:gd name="T61" fmla="*/ 1 h 310"/>
                    <a:gd name="T62" fmla="*/ 0 w 537"/>
                    <a:gd name="T63" fmla="*/ 1 h 310"/>
                    <a:gd name="T64" fmla="*/ 0 w 537"/>
                    <a:gd name="T65" fmla="*/ 0 h 310"/>
                    <a:gd name="T66" fmla="*/ 0 w 537"/>
                    <a:gd name="T67" fmla="*/ 0 h 310"/>
                    <a:gd name="T68" fmla="*/ 0 w 537"/>
                    <a:gd name="T69" fmla="*/ 0 h 310"/>
                    <a:gd name="T70" fmla="*/ 0 w 537"/>
                    <a:gd name="T71" fmla="*/ 0 h 310"/>
                    <a:gd name="T72" fmla="*/ 1 w 537"/>
                    <a:gd name="T73" fmla="*/ 0 h 310"/>
                    <a:gd name="T74" fmla="*/ 1 w 537"/>
                    <a:gd name="T75" fmla="*/ 0 h 310"/>
                    <a:gd name="T76" fmla="*/ 1 w 537"/>
                    <a:gd name="T77" fmla="*/ 0 h 310"/>
                    <a:gd name="T78" fmla="*/ 1 w 537"/>
                    <a:gd name="T79" fmla="*/ 0 h 310"/>
                    <a:gd name="T80" fmla="*/ 2 w 537"/>
                    <a:gd name="T81" fmla="*/ 0 h 310"/>
                    <a:gd name="T82" fmla="*/ 2 w 537"/>
                    <a:gd name="T83" fmla="*/ 0 h 310"/>
                    <a:gd name="T84" fmla="*/ 2 w 537"/>
                    <a:gd name="T85" fmla="*/ 0 h 310"/>
                    <a:gd name="T86" fmla="*/ 2 w 537"/>
                    <a:gd name="T87" fmla="*/ 1 h 310"/>
                    <a:gd name="T88" fmla="*/ 2 w 537"/>
                    <a:gd name="T89" fmla="*/ 1 h 310"/>
                    <a:gd name="T90" fmla="*/ 2 w 537"/>
                    <a:gd name="T91" fmla="*/ 1 h 310"/>
                    <a:gd name="T92" fmla="*/ 2 w 537"/>
                    <a:gd name="T93" fmla="*/ 1 h 310"/>
                    <a:gd name="T94" fmla="*/ 2 w 537"/>
                    <a:gd name="T95" fmla="*/ 1 h 310"/>
                    <a:gd name="T96" fmla="*/ 2 w 537"/>
                    <a:gd name="T97" fmla="*/ 1 h 310"/>
                    <a:gd name="T98" fmla="*/ 2 w 537"/>
                    <a:gd name="T99" fmla="*/ 1 h 310"/>
                    <a:gd name="T100" fmla="*/ 1 w 537"/>
                    <a:gd name="T101" fmla="*/ 1 h 310"/>
                    <a:gd name="T102" fmla="*/ 1 w 537"/>
                    <a:gd name="T103" fmla="*/ 1 h 310"/>
                    <a:gd name="T104" fmla="*/ 1 w 537"/>
                    <a:gd name="T105" fmla="*/ 1 h 310"/>
                    <a:gd name="T106" fmla="*/ 1 w 537"/>
                    <a:gd name="T107" fmla="*/ 1 h 310"/>
                    <a:gd name="T108" fmla="*/ 0 w 537"/>
                    <a:gd name="T109" fmla="*/ 1 h 310"/>
                    <a:gd name="T110" fmla="*/ 0 w 537"/>
                    <a:gd name="T111" fmla="*/ 1 h 3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37"/>
                    <a:gd name="T169" fmla="*/ 0 h 310"/>
                    <a:gd name="T170" fmla="*/ 537 w 537"/>
                    <a:gd name="T171" fmla="*/ 310 h 3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37" h="310">
                      <a:moveTo>
                        <a:pt x="103" y="219"/>
                      </a:moveTo>
                      <a:lnTo>
                        <a:pt x="245" y="225"/>
                      </a:lnTo>
                      <a:lnTo>
                        <a:pt x="340" y="251"/>
                      </a:lnTo>
                      <a:lnTo>
                        <a:pt x="438" y="284"/>
                      </a:lnTo>
                      <a:lnTo>
                        <a:pt x="474" y="272"/>
                      </a:lnTo>
                      <a:lnTo>
                        <a:pt x="511" y="227"/>
                      </a:lnTo>
                      <a:lnTo>
                        <a:pt x="519" y="187"/>
                      </a:lnTo>
                      <a:lnTo>
                        <a:pt x="517" y="142"/>
                      </a:lnTo>
                      <a:lnTo>
                        <a:pt x="501" y="109"/>
                      </a:lnTo>
                      <a:lnTo>
                        <a:pt x="376" y="63"/>
                      </a:lnTo>
                      <a:lnTo>
                        <a:pt x="258" y="26"/>
                      </a:lnTo>
                      <a:lnTo>
                        <a:pt x="154" y="19"/>
                      </a:lnTo>
                      <a:lnTo>
                        <a:pt x="122" y="26"/>
                      </a:lnTo>
                      <a:lnTo>
                        <a:pt x="146" y="63"/>
                      </a:lnTo>
                      <a:lnTo>
                        <a:pt x="146" y="137"/>
                      </a:lnTo>
                      <a:lnTo>
                        <a:pt x="118" y="187"/>
                      </a:lnTo>
                      <a:lnTo>
                        <a:pt x="118" y="147"/>
                      </a:lnTo>
                      <a:lnTo>
                        <a:pt x="128" y="95"/>
                      </a:lnTo>
                      <a:lnTo>
                        <a:pt x="115" y="65"/>
                      </a:lnTo>
                      <a:lnTo>
                        <a:pt x="93" y="43"/>
                      </a:lnTo>
                      <a:lnTo>
                        <a:pt x="73" y="45"/>
                      </a:lnTo>
                      <a:lnTo>
                        <a:pt x="38" y="76"/>
                      </a:lnTo>
                      <a:lnTo>
                        <a:pt x="26" y="116"/>
                      </a:lnTo>
                      <a:lnTo>
                        <a:pt x="26" y="163"/>
                      </a:lnTo>
                      <a:lnTo>
                        <a:pt x="44" y="199"/>
                      </a:lnTo>
                      <a:lnTo>
                        <a:pt x="73" y="199"/>
                      </a:lnTo>
                      <a:lnTo>
                        <a:pt x="97" y="194"/>
                      </a:lnTo>
                      <a:lnTo>
                        <a:pt x="105" y="189"/>
                      </a:lnTo>
                      <a:lnTo>
                        <a:pt x="79" y="238"/>
                      </a:lnTo>
                      <a:lnTo>
                        <a:pt x="31" y="219"/>
                      </a:lnTo>
                      <a:lnTo>
                        <a:pt x="6" y="187"/>
                      </a:lnTo>
                      <a:lnTo>
                        <a:pt x="0" y="142"/>
                      </a:lnTo>
                      <a:lnTo>
                        <a:pt x="12" y="95"/>
                      </a:lnTo>
                      <a:lnTo>
                        <a:pt x="31" y="50"/>
                      </a:lnTo>
                      <a:lnTo>
                        <a:pt x="67" y="24"/>
                      </a:lnTo>
                      <a:lnTo>
                        <a:pt x="112" y="7"/>
                      </a:lnTo>
                      <a:lnTo>
                        <a:pt x="158" y="0"/>
                      </a:lnTo>
                      <a:lnTo>
                        <a:pt x="215" y="0"/>
                      </a:lnTo>
                      <a:lnTo>
                        <a:pt x="276" y="7"/>
                      </a:lnTo>
                      <a:lnTo>
                        <a:pt x="335" y="19"/>
                      </a:lnTo>
                      <a:lnTo>
                        <a:pt x="409" y="50"/>
                      </a:lnTo>
                      <a:lnTo>
                        <a:pt x="481" y="71"/>
                      </a:lnTo>
                      <a:lnTo>
                        <a:pt x="525" y="95"/>
                      </a:lnTo>
                      <a:lnTo>
                        <a:pt x="531" y="130"/>
                      </a:lnTo>
                      <a:lnTo>
                        <a:pt x="537" y="173"/>
                      </a:lnTo>
                      <a:lnTo>
                        <a:pt x="529" y="220"/>
                      </a:lnTo>
                      <a:lnTo>
                        <a:pt x="511" y="260"/>
                      </a:lnTo>
                      <a:lnTo>
                        <a:pt x="481" y="290"/>
                      </a:lnTo>
                      <a:lnTo>
                        <a:pt x="434" y="310"/>
                      </a:lnTo>
                      <a:lnTo>
                        <a:pt x="389" y="303"/>
                      </a:lnTo>
                      <a:lnTo>
                        <a:pt x="312" y="272"/>
                      </a:lnTo>
                      <a:lnTo>
                        <a:pt x="256" y="245"/>
                      </a:lnTo>
                      <a:lnTo>
                        <a:pt x="190" y="238"/>
                      </a:lnTo>
                      <a:lnTo>
                        <a:pt x="122" y="241"/>
                      </a:lnTo>
                      <a:lnTo>
                        <a:pt x="87" y="241"/>
                      </a:lnTo>
                      <a:lnTo>
                        <a:pt x="103" y="219"/>
                      </a:lnTo>
                      <a:close/>
                    </a:path>
                  </a:pathLst>
                </a:custGeom>
                <a:solidFill>
                  <a:srgbClr val="000000"/>
                </a:solidFill>
                <a:ln w="9525">
                  <a:noFill/>
                  <a:round/>
                  <a:headEnd/>
                  <a:tailEnd/>
                </a:ln>
              </p:spPr>
              <p:txBody>
                <a:bodyPr/>
                <a:lstStyle/>
                <a:p>
                  <a:endParaRPr lang="en-US"/>
                </a:p>
              </p:txBody>
            </p:sp>
            <p:sp>
              <p:nvSpPr>
                <p:cNvPr id="185381" name="Freeform 215"/>
                <p:cNvSpPr>
                  <a:spLocks/>
                </p:cNvSpPr>
                <p:nvPr/>
              </p:nvSpPr>
              <p:spPr bwMode="auto">
                <a:xfrm>
                  <a:off x="1220" y="2555"/>
                  <a:ext cx="22" cy="29"/>
                </a:xfrm>
                <a:custGeom>
                  <a:avLst/>
                  <a:gdLst>
                    <a:gd name="T0" fmla="*/ 0 w 64"/>
                    <a:gd name="T1" fmla="*/ 0 h 87"/>
                    <a:gd name="T2" fmla="*/ 0 w 64"/>
                    <a:gd name="T3" fmla="*/ 0 h 87"/>
                    <a:gd name="T4" fmla="*/ 0 w 64"/>
                    <a:gd name="T5" fmla="*/ 0 h 87"/>
                    <a:gd name="T6" fmla="*/ 0 w 64"/>
                    <a:gd name="T7" fmla="*/ 0 h 87"/>
                    <a:gd name="T8" fmla="*/ 0 w 64"/>
                    <a:gd name="T9" fmla="*/ 0 h 87"/>
                    <a:gd name="T10" fmla="*/ 0 60000 65536"/>
                    <a:gd name="T11" fmla="*/ 0 60000 65536"/>
                    <a:gd name="T12" fmla="*/ 0 60000 65536"/>
                    <a:gd name="T13" fmla="*/ 0 60000 65536"/>
                    <a:gd name="T14" fmla="*/ 0 60000 65536"/>
                    <a:gd name="T15" fmla="*/ 0 w 64"/>
                    <a:gd name="T16" fmla="*/ 0 h 87"/>
                    <a:gd name="T17" fmla="*/ 64 w 64"/>
                    <a:gd name="T18" fmla="*/ 87 h 87"/>
                  </a:gdLst>
                  <a:ahLst/>
                  <a:cxnLst>
                    <a:cxn ang="T10">
                      <a:pos x="T0" y="T1"/>
                    </a:cxn>
                    <a:cxn ang="T11">
                      <a:pos x="T2" y="T3"/>
                    </a:cxn>
                    <a:cxn ang="T12">
                      <a:pos x="T4" y="T5"/>
                    </a:cxn>
                    <a:cxn ang="T13">
                      <a:pos x="T6" y="T7"/>
                    </a:cxn>
                    <a:cxn ang="T14">
                      <a:pos x="T8" y="T9"/>
                    </a:cxn>
                  </a:cxnLst>
                  <a:rect l="T15" t="T16" r="T17" b="T18"/>
                  <a:pathLst>
                    <a:path w="64" h="87">
                      <a:moveTo>
                        <a:pt x="0" y="55"/>
                      </a:moveTo>
                      <a:lnTo>
                        <a:pt x="50" y="0"/>
                      </a:lnTo>
                      <a:lnTo>
                        <a:pt x="64" y="80"/>
                      </a:lnTo>
                      <a:lnTo>
                        <a:pt x="0" y="87"/>
                      </a:lnTo>
                      <a:lnTo>
                        <a:pt x="0" y="55"/>
                      </a:lnTo>
                      <a:close/>
                    </a:path>
                  </a:pathLst>
                </a:custGeom>
                <a:solidFill>
                  <a:srgbClr val="000000"/>
                </a:solidFill>
                <a:ln w="9525">
                  <a:noFill/>
                  <a:round/>
                  <a:headEnd/>
                  <a:tailEnd/>
                </a:ln>
              </p:spPr>
              <p:txBody>
                <a:bodyPr/>
                <a:lstStyle/>
                <a:p>
                  <a:endParaRPr lang="en-US"/>
                </a:p>
              </p:txBody>
            </p:sp>
          </p:grpSp>
        </p:grpSp>
        <p:grpSp>
          <p:nvGrpSpPr>
            <p:cNvPr id="185366" name="Group 216"/>
            <p:cNvGrpSpPr>
              <a:grpSpLocks/>
            </p:cNvGrpSpPr>
            <p:nvPr/>
          </p:nvGrpSpPr>
          <p:grpSpPr bwMode="auto">
            <a:xfrm>
              <a:off x="1156" y="2976"/>
              <a:ext cx="227" cy="368"/>
              <a:chOff x="1798" y="2601"/>
              <a:chExt cx="312" cy="513"/>
            </a:xfrm>
          </p:grpSpPr>
          <p:grpSp>
            <p:nvGrpSpPr>
              <p:cNvPr id="185367" name="Group 217"/>
              <p:cNvGrpSpPr>
                <a:grpSpLocks/>
              </p:cNvGrpSpPr>
              <p:nvPr/>
            </p:nvGrpSpPr>
            <p:grpSpPr bwMode="auto">
              <a:xfrm>
                <a:off x="1912" y="2601"/>
                <a:ext cx="198" cy="280"/>
                <a:chOff x="1912" y="2601"/>
                <a:chExt cx="198" cy="280"/>
              </a:xfrm>
            </p:grpSpPr>
            <p:sp>
              <p:nvSpPr>
                <p:cNvPr id="185375" name="Freeform 218"/>
                <p:cNvSpPr>
                  <a:spLocks/>
                </p:cNvSpPr>
                <p:nvPr/>
              </p:nvSpPr>
              <p:spPr bwMode="auto">
                <a:xfrm>
                  <a:off x="2042" y="2780"/>
                  <a:ext cx="68" cy="101"/>
                </a:xfrm>
                <a:custGeom>
                  <a:avLst/>
                  <a:gdLst>
                    <a:gd name="T0" fmla="*/ 0 w 203"/>
                    <a:gd name="T1" fmla="*/ 0 h 304"/>
                    <a:gd name="T2" fmla="*/ 0 w 203"/>
                    <a:gd name="T3" fmla="*/ 0 h 304"/>
                    <a:gd name="T4" fmla="*/ 0 w 203"/>
                    <a:gd name="T5" fmla="*/ 1 h 304"/>
                    <a:gd name="T6" fmla="*/ 0 w 203"/>
                    <a:gd name="T7" fmla="*/ 1 h 304"/>
                    <a:gd name="T8" fmla="*/ 1 w 203"/>
                    <a:gd name="T9" fmla="*/ 1 h 304"/>
                    <a:gd name="T10" fmla="*/ 1 w 203"/>
                    <a:gd name="T11" fmla="*/ 1 h 304"/>
                    <a:gd name="T12" fmla="*/ 1 w 203"/>
                    <a:gd name="T13" fmla="*/ 1 h 304"/>
                    <a:gd name="T14" fmla="*/ 1 w 203"/>
                    <a:gd name="T15" fmla="*/ 0 h 304"/>
                    <a:gd name="T16" fmla="*/ 1 w 203"/>
                    <a:gd name="T17" fmla="*/ 0 h 304"/>
                    <a:gd name="T18" fmla="*/ 1 w 203"/>
                    <a:gd name="T19" fmla="*/ 0 h 304"/>
                    <a:gd name="T20" fmla="*/ 0 w 203"/>
                    <a:gd name="T21" fmla="*/ 0 h 304"/>
                    <a:gd name="T22" fmla="*/ 0 w 203"/>
                    <a:gd name="T23" fmla="*/ 0 h 304"/>
                    <a:gd name="T24" fmla="*/ 0 w 203"/>
                    <a:gd name="T25" fmla="*/ 0 h 304"/>
                    <a:gd name="T26" fmla="*/ 0 w 203"/>
                    <a:gd name="T27" fmla="*/ 0 h 304"/>
                    <a:gd name="T28" fmla="*/ 1 w 203"/>
                    <a:gd name="T29" fmla="*/ 0 h 304"/>
                    <a:gd name="T30" fmla="*/ 1 w 203"/>
                    <a:gd name="T31" fmla="*/ 0 h 304"/>
                    <a:gd name="T32" fmla="*/ 1 w 203"/>
                    <a:gd name="T33" fmla="*/ 0 h 304"/>
                    <a:gd name="T34" fmla="*/ 1 w 203"/>
                    <a:gd name="T35" fmla="*/ 0 h 304"/>
                    <a:gd name="T36" fmla="*/ 1 w 203"/>
                    <a:gd name="T37" fmla="*/ 1 h 304"/>
                    <a:gd name="T38" fmla="*/ 1 w 203"/>
                    <a:gd name="T39" fmla="*/ 1 h 304"/>
                    <a:gd name="T40" fmla="*/ 1 w 203"/>
                    <a:gd name="T41" fmla="*/ 1 h 304"/>
                    <a:gd name="T42" fmla="*/ 1 w 203"/>
                    <a:gd name="T43" fmla="*/ 1 h 304"/>
                    <a:gd name="T44" fmla="*/ 1 w 203"/>
                    <a:gd name="T45" fmla="*/ 1 h 304"/>
                    <a:gd name="T46" fmla="*/ 1 w 203"/>
                    <a:gd name="T47" fmla="*/ 1 h 304"/>
                    <a:gd name="T48" fmla="*/ 1 w 203"/>
                    <a:gd name="T49" fmla="*/ 1 h 304"/>
                    <a:gd name="T50" fmla="*/ 1 w 203"/>
                    <a:gd name="T51" fmla="*/ 1 h 304"/>
                    <a:gd name="T52" fmla="*/ 0 w 203"/>
                    <a:gd name="T53" fmla="*/ 1 h 304"/>
                    <a:gd name="T54" fmla="*/ 0 w 203"/>
                    <a:gd name="T55" fmla="*/ 1 h 304"/>
                    <a:gd name="T56" fmla="*/ 0 w 203"/>
                    <a:gd name="T57" fmla="*/ 1 h 304"/>
                    <a:gd name="T58" fmla="*/ 0 w 203"/>
                    <a:gd name="T59" fmla="*/ 0 h 304"/>
                    <a:gd name="T60" fmla="*/ 0 w 203"/>
                    <a:gd name="T61" fmla="*/ 0 h 304"/>
                    <a:gd name="T62" fmla="*/ 0 w 203"/>
                    <a:gd name="T63" fmla="*/ 0 h 3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3"/>
                    <a:gd name="T97" fmla="*/ 0 h 304"/>
                    <a:gd name="T98" fmla="*/ 203 w 203"/>
                    <a:gd name="T99" fmla="*/ 304 h 3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3" h="304">
                      <a:moveTo>
                        <a:pt x="41" y="30"/>
                      </a:moveTo>
                      <a:lnTo>
                        <a:pt x="62" y="83"/>
                      </a:lnTo>
                      <a:lnTo>
                        <a:pt x="96" y="128"/>
                      </a:lnTo>
                      <a:lnTo>
                        <a:pt x="118" y="169"/>
                      </a:lnTo>
                      <a:lnTo>
                        <a:pt x="148" y="200"/>
                      </a:lnTo>
                      <a:lnTo>
                        <a:pt x="165" y="165"/>
                      </a:lnTo>
                      <a:lnTo>
                        <a:pt x="177" y="128"/>
                      </a:lnTo>
                      <a:lnTo>
                        <a:pt x="169" y="77"/>
                      </a:lnTo>
                      <a:lnTo>
                        <a:pt x="160" y="49"/>
                      </a:lnTo>
                      <a:lnTo>
                        <a:pt x="143" y="26"/>
                      </a:lnTo>
                      <a:lnTo>
                        <a:pt x="106" y="14"/>
                      </a:lnTo>
                      <a:lnTo>
                        <a:pt x="69" y="14"/>
                      </a:lnTo>
                      <a:lnTo>
                        <a:pt x="57" y="12"/>
                      </a:lnTo>
                      <a:lnTo>
                        <a:pt x="79" y="0"/>
                      </a:lnTo>
                      <a:lnTo>
                        <a:pt x="129" y="3"/>
                      </a:lnTo>
                      <a:lnTo>
                        <a:pt x="160" y="18"/>
                      </a:lnTo>
                      <a:lnTo>
                        <a:pt x="186" y="41"/>
                      </a:lnTo>
                      <a:lnTo>
                        <a:pt x="203" y="94"/>
                      </a:lnTo>
                      <a:lnTo>
                        <a:pt x="203" y="134"/>
                      </a:lnTo>
                      <a:lnTo>
                        <a:pt x="191" y="182"/>
                      </a:lnTo>
                      <a:lnTo>
                        <a:pt x="163" y="218"/>
                      </a:lnTo>
                      <a:lnTo>
                        <a:pt x="171" y="235"/>
                      </a:lnTo>
                      <a:lnTo>
                        <a:pt x="197" y="248"/>
                      </a:lnTo>
                      <a:lnTo>
                        <a:pt x="197" y="281"/>
                      </a:lnTo>
                      <a:lnTo>
                        <a:pt x="165" y="304"/>
                      </a:lnTo>
                      <a:lnTo>
                        <a:pt x="135" y="299"/>
                      </a:lnTo>
                      <a:lnTo>
                        <a:pt x="120" y="264"/>
                      </a:lnTo>
                      <a:lnTo>
                        <a:pt x="120" y="241"/>
                      </a:lnTo>
                      <a:lnTo>
                        <a:pt x="86" y="177"/>
                      </a:lnTo>
                      <a:lnTo>
                        <a:pt x="40" y="104"/>
                      </a:lnTo>
                      <a:lnTo>
                        <a:pt x="0" y="43"/>
                      </a:lnTo>
                      <a:lnTo>
                        <a:pt x="41" y="30"/>
                      </a:lnTo>
                      <a:close/>
                    </a:path>
                  </a:pathLst>
                </a:custGeom>
                <a:solidFill>
                  <a:srgbClr val="000000"/>
                </a:solidFill>
                <a:ln w="9525">
                  <a:noFill/>
                  <a:round/>
                  <a:headEnd/>
                  <a:tailEnd/>
                </a:ln>
              </p:spPr>
              <p:txBody>
                <a:bodyPr/>
                <a:lstStyle/>
                <a:p>
                  <a:endParaRPr lang="en-US"/>
                </a:p>
              </p:txBody>
            </p:sp>
            <p:sp>
              <p:nvSpPr>
                <p:cNvPr id="185376" name="Freeform 219"/>
                <p:cNvSpPr>
                  <a:spLocks/>
                </p:cNvSpPr>
                <p:nvPr/>
              </p:nvSpPr>
              <p:spPr bwMode="auto">
                <a:xfrm>
                  <a:off x="1912" y="2601"/>
                  <a:ext cx="146" cy="199"/>
                </a:xfrm>
                <a:custGeom>
                  <a:avLst/>
                  <a:gdLst>
                    <a:gd name="T0" fmla="*/ 2 w 440"/>
                    <a:gd name="T1" fmla="*/ 2 h 595"/>
                    <a:gd name="T2" fmla="*/ 1 w 440"/>
                    <a:gd name="T3" fmla="*/ 2 h 595"/>
                    <a:gd name="T4" fmla="*/ 1 w 440"/>
                    <a:gd name="T5" fmla="*/ 1 h 595"/>
                    <a:gd name="T6" fmla="*/ 1 w 440"/>
                    <a:gd name="T7" fmla="*/ 1 h 595"/>
                    <a:gd name="T8" fmla="*/ 0 w 440"/>
                    <a:gd name="T9" fmla="*/ 0 h 595"/>
                    <a:gd name="T10" fmla="*/ 0 w 440"/>
                    <a:gd name="T11" fmla="*/ 0 h 595"/>
                    <a:gd name="T12" fmla="*/ 0 w 440"/>
                    <a:gd name="T13" fmla="*/ 0 h 595"/>
                    <a:gd name="T14" fmla="*/ 1 w 440"/>
                    <a:gd name="T15" fmla="*/ 0 h 595"/>
                    <a:gd name="T16" fmla="*/ 1 w 440"/>
                    <a:gd name="T17" fmla="*/ 1 h 595"/>
                    <a:gd name="T18" fmla="*/ 1 w 440"/>
                    <a:gd name="T19" fmla="*/ 1 h 595"/>
                    <a:gd name="T20" fmla="*/ 2 w 440"/>
                    <a:gd name="T21" fmla="*/ 2 h 595"/>
                    <a:gd name="T22" fmla="*/ 2 w 440"/>
                    <a:gd name="T23" fmla="*/ 2 h 595"/>
                    <a:gd name="T24" fmla="*/ 2 w 440"/>
                    <a:gd name="T25" fmla="*/ 2 h 595"/>
                    <a:gd name="T26" fmla="*/ 2 w 440"/>
                    <a:gd name="T27" fmla="*/ 2 h 595"/>
                    <a:gd name="T28" fmla="*/ 2 w 440"/>
                    <a:gd name="T29" fmla="*/ 2 h 595"/>
                    <a:gd name="T30" fmla="*/ 2 w 440"/>
                    <a:gd name="T31" fmla="*/ 2 h 595"/>
                    <a:gd name="T32" fmla="*/ 1 w 440"/>
                    <a:gd name="T33" fmla="*/ 2 h 595"/>
                    <a:gd name="T34" fmla="*/ 1 w 440"/>
                    <a:gd name="T35" fmla="*/ 1 h 595"/>
                    <a:gd name="T36" fmla="*/ 1 w 440"/>
                    <a:gd name="T37" fmla="*/ 1 h 595"/>
                    <a:gd name="T38" fmla="*/ 1 w 440"/>
                    <a:gd name="T39" fmla="*/ 1 h 595"/>
                    <a:gd name="T40" fmla="*/ 1 w 440"/>
                    <a:gd name="T41" fmla="*/ 0 h 595"/>
                    <a:gd name="T42" fmla="*/ 0 w 440"/>
                    <a:gd name="T43" fmla="*/ 0 h 595"/>
                    <a:gd name="T44" fmla="*/ 0 w 440"/>
                    <a:gd name="T45" fmla="*/ 0 h 595"/>
                    <a:gd name="T46" fmla="*/ 0 w 440"/>
                    <a:gd name="T47" fmla="*/ 0 h 595"/>
                    <a:gd name="T48" fmla="*/ 1 w 440"/>
                    <a:gd name="T49" fmla="*/ 1 h 595"/>
                    <a:gd name="T50" fmla="*/ 1 w 440"/>
                    <a:gd name="T51" fmla="*/ 1 h 595"/>
                    <a:gd name="T52" fmla="*/ 1 w 440"/>
                    <a:gd name="T53" fmla="*/ 1 h 595"/>
                    <a:gd name="T54" fmla="*/ 1 w 440"/>
                    <a:gd name="T55" fmla="*/ 2 h 595"/>
                    <a:gd name="T56" fmla="*/ 2 w 440"/>
                    <a:gd name="T57" fmla="*/ 2 h 595"/>
                    <a:gd name="T58" fmla="*/ 2 w 440"/>
                    <a:gd name="T59" fmla="*/ 2 h 595"/>
                    <a:gd name="T60" fmla="*/ 2 w 440"/>
                    <a:gd name="T61" fmla="*/ 2 h 59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0"/>
                    <a:gd name="T94" fmla="*/ 0 h 595"/>
                    <a:gd name="T95" fmla="*/ 440 w 440"/>
                    <a:gd name="T96" fmla="*/ 595 h 59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0" h="595">
                      <a:moveTo>
                        <a:pt x="401" y="590"/>
                      </a:moveTo>
                      <a:lnTo>
                        <a:pt x="330" y="427"/>
                      </a:lnTo>
                      <a:lnTo>
                        <a:pt x="253" y="294"/>
                      </a:lnTo>
                      <a:lnTo>
                        <a:pt x="166" y="168"/>
                      </a:lnTo>
                      <a:lnTo>
                        <a:pt x="93" y="79"/>
                      </a:lnTo>
                      <a:lnTo>
                        <a:pt x="0" y="0"/>
                      </a:lnTo>
                      <a:lnTo>
                        <a:pt x="51" y="10"/>
                      </a:lnTo>
                      <a:lnTo>
                        <a:pt x="181" y="85"/>
                      </a:lnTo>
                      <a:lnTo>
                        <a:pt x="270" y="179"/>
                      </a:lnTo>
                      <a:lnTo>
                        <a:pt x="341" y="285"/>
                      </a:lnTo>
                      <a:lnTo>
                        <a:pt x="396" y="411"/>
                      </a:lnTo>
                      <a:lnTo>
                        <a:pt x="433" y="503"/>
                      </a:lnTo>
                      <a:lnTo>
                        <a:pt x="440" y="560"/>
                      </a:lnTo>
                      <a:lnTo>
                        <a:pt x="440" y="595"/>
                      </a:lnTo>
                      <a:lnTo>
                        <a:pt x="433" y="554"/>
                      </a:lnTo>
                      <a:lnTo>
                        <a:pt x="401" y="464"/>
                      </a:lnTo>
                      <a:lnTo>
                        <a:pt x="357" y="365"/>
                      </a:lnTo>
                      <a:lnTo>
                        <a:pt x="319" y="288"/>
                      </a:lnTo>
                      <a:lnTo>
                        <a:pt x="268" y="203"/>
                      </a:lnTo>
                      <a:lnTo>
                        <a:pt x="210" y="137"/>
                      </a:lnTo>
                      <a:lnTo>
                        <a:pt x="154" y="90"/>
                      </a:lnTo>
                      <a:lnTo>
                        <a:pt x="104" y="56"/>
                      </a:lnTo>
                      <a:lnTo>
                        <a:pt x="38" y="16"/>
                      </a:lnTo>
                      <a:lnTo>
                        <a:pt x="104" y="73"/>
                      </a:lnTo>
                      <a:lnTo>
                        <a:pt x="166" y="143"/>
                      </a:lnTo>
                      <a:lnTo>
                        <a:pt x="226" y="224"/>
                      </a:lnTo>
                      <a:lnTo>
                        <a:pt x="291" y="323"/>
                      </a:lnTo>
                      <a:lnTo>
                        <a:pt x="339" y="405"/>
                      </a:lnTo>
                      <a:lnTo>
                        <a:pt x="380" y="491"/>
                      </a:lnTo>
                      <a:lnTo>
                        <a:pt x="422" y="595"/>
                      </a:lnTo>
                      <a:lnTo>
                        <a:pt x="401" y="590"/>
                      </a:lnTo>
                      <a:close/>
                    </a:path>
                  </a:pathLst>
                </a:custGeom>
                <a:solidFill>
                  <a:srgbClr val="000000"/>
                </a:solidFill>
                <a:ln w="9525">
                  <a:noFill/>
                  <a:round/>
                  <a:headEnd/>
                  <a:tailEnd/>
                </a:ln>
              </p:spPr>
              <p:txBody>
                <a:bodyPr/>
                <a:lstStyle/>
                <a:p>
                  <a:endParaRPr lang="en-US"/>
                </a:p>
              </p:txBody>
            </p:sp>
          </p:grpSp>
          <p:grpSp>
            <p:nvGrpSpPr>
              <p:cNvPr id="185368" name="Group 220"/>
              <p:cNvGrpSpPr>
                <a:grpSpLocks/>
              </p:cNvGrpSpPr>
              <p:nvPr/>
            </p:nvGrpSpPr>
            <p:grpSpPr bwMode="auto">
              <a:xfrm>
                <a:off x="1798" y="2675"/>
                <a:ext cx="286" cy="439"/>
                <a:chOff x="1798" y="2675"/>
                <a:chExt cx="286" cy="439"/>
              </a:xfrm>
            </p:grpSpPr>
            <p:sp>
              <p:nvSpPr>
                <p:cNvPr id="185369" name="Freeform 221"/>
                <p:cNvSpPr>
                  <a:spLocks/>
                </p:cNvSpPr>
                <p:nvPr/>
              </p:nvSpPr>
              <p:spPr bwMode="auto">
                <a:xfrm>
                  <a:off x="1798" y="2675"/>
                  <a:ext cx="136" cy="97"/>
                </a:xfrm>
                <a:custGeom>
                  <a:avLst/>
                  <a:gdLst>
                    <a:gd name="T0" fmla="*/ 1 w 408"/>
                    <a:gd name="T1" fmla="*/ 1 h 290"/>
                    <a:gd name="T2" fmla="*/ 1 w 408"/>
                    <a:gd name="T3" fmla="*/ 1 h 290"/>
                    <a:gd name="T4" fmla="*/ 1 w 408"/>
                    <a:gd name="T5" fmla="*/ 0 h 290"/>
                    <a:gd name="T6" fmla="*/ 1 w 408"/>
                    <a:gd name="T7" fmla="*/ 0 h 290"/>
                    <a:gd name="T8" fmla="*/ 1 w 408"/>
                    <a:gd name="T9" fmla="*/ 0 h 290"/>
                    <a:gd name="T10" fmla="*/ 1 w 408"/>
                    <a:gd name="T11" fmla="*/ 0 h 290"/>
                    <a:gd name="T12" fmla="*/ 1 w 408"/>
                    <a:gd name="T13" fmla="*/ 0 h 290"/>
                    <a:gd name="T14" fmla="*/ 1 w 408"/>
                    <a:gd name="T15" fmla="*/ 0 h 290"/>
                    <a:gd name="T16" fmla="*/ 1 w 408"/>
                    <a:gd name="T17" fmla="*/ 0 h 290"/>
                    <a:gd name="T18" fmla="*/ 2 w 408"/>
                    <a:gd name="T19" fmla="*/ 0 h 290"/>
                    <a:gd name="T20" fmla="*/ 2 w 408"/>
                    <a:gd name="T21" fmla="*/ 0 h 290"/>
                    <a:gd name="T22" fmla="*/ 2 w 408"/>
                    <a:gd name="T23" fmla="*/ 1 h 290"/>
                    <a:gd name="T24" fmla="*/ 2 w 408"/>
                    <a:gd name="T25" fmla="*/ 1 h 290"/>
                    <a:gd name="T26" fmla="*/ 2 w 408"/>
                    <a:gd name="T27" fmla="*/ 1 h 290"/>
                    <a:gd name="T28" fmla="*/ 2 w 408"/>
                    <a:gd name="T29" fmla="*/ 1 h 290"/>
                    <a:gd name="T30" fmla="*/ 1 w 408"/>
                    <a:gd name="T31" fmla="*/ 1 h 290"/>
                    <a:gd name="T32" fmla="*/ 1 w 408"/>
                    <a:gd name="T33" fmla="*/ 1 h 290"/>
                    <a:gd name="T34" fmla="*/ 1 w 408"/>
                    <a:gd name="T35" fmla="*/ 1 h 290"/>
                    <a:gd name="T36" fmla="*/ 1 w 408"/>
                    <a:gd name="T37" fmla="*/ 1 h 290"/>
                    <a:gd name="T38" fmla="*/ 1 w 408"/>
                    <a:gd name="T39" fmla="*/ 1 h 290"/>
                    <a:gd name="T40" fmla="*/ 1 w 408"/>
                    <a:gd name="T41" fmla="*/ 1 h 290"/>
                    <a:gd name="T42" fmla="*/ 1 w 408"/>
                    <a:gd name="T43" fmla="*/ 1 h 290"/>
                    <a:gd name="T44" fmla="*/ 0 w 408"/>
                    <a:gd name="T45" fmla="*/ 1 h 290"/>
                    <a:gd name="T46" fmla="*/ 0 w 408"/>
                    <a:gd name="T47" fmla="*/ 1 h 290"/>
                    <a:gd name="T48" fmla="*/ 0 w 408"/>
                    <a:gd name="T49" fmla="*/ 1 h 290"/>
                    <a:gd name="T50" fmla="*/ 0 w 408"/>
                    <a:gd name="T51" fmla="*/ 1 h 290"/>
                    <a:gd name="T52" fmla="*/ 0 w 408"/>
                    <a:gd name="T53" fmla="*/ 1 h 290"/>
                    <a:gd name="T54" fmla="*/ 0 w 408"/>
                    <a:gd name="T55" fmla="*/ 1 h 290"/>
                    <a:gd name="T56" fmla="*/ 0 w 408"/>
                    <a:gd name="T57" fmla="*/ 1 h 290"/>
                    <a:gd name="T58" fmla="*/ 1 w 408"/>
                    <a:gd name="T59" fmla="*/ 1 h 2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8"/>
                    <a:gd name="T91" fmla="*/ 0 h 290"/>
                    <a:gd name="T92" fmla="*/ 408 w 408"/>
                    <a:gd name="T93" fmla="*/ 290 h 2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8" h="290">
                      <a:moveTo>
                        <a:pt x="195" y="182"/>
                      </a:moveTo>
                      <a:lnTo>
                        <a:pt x="177" y="155"/>
                      </a:lnTo>
                      <a:lnTo>
                        <a:pt x="166" y="112"/>
                      </a:lnTo>
                      <a:lnTo>
                        <a:pt x="166" y="67"/>
                      </a:lnTo>
                      <a:lnTo>
                        <a:pt x="183" y="32"/>
                      </a:lnTo>
                      <a:lnTo>
                        <a:pt x="216" y="8"/>
                      </a:lnTo>
                      <a:lnTo>
                        <a:pt x="265" y="0"/>
                      </a:lnTo>
                      <a:lnTo>
                        <a:pt x="310" y="12"/>
                      </a:lnTo>
                      <a:lnTo>
                        <a:pt x="343" y="35"/>
                      </a:lnTo>
                      <a:lnTo>
                        <a:pt x="376" y="78"/>
                      </a:lnTo>
                      <a:lnTo>
                        <a:pt x="396" y="120"/>
                      </a:lnTo>
                      <a:lnTo>
                        <a:pt x="404" y="166"/>
                      </a:lnTo>
                      <a:lnTo>
                        <a:pt x="408" y="212"/>
                      </a:lnTo>
                      <a:lnTo>
                        <a:pt x="402" y="241"/>
                      </a:lnTo>
                      <a:lnTo>
                        <a:pt x="386" y="271"/>
                      </a:lnTo>
                      <a:lnTo>
                        <a:pt x="358" y="287"/>
                      </a:lnTo>
                      <a:lnTo>
                        <a:pt x="325" y="290"/>
                      </a:lnTo>
                      <a:lnTo>
                        <a:pt x="277" y="287"/>
                      </a:lnTo>
                      <a:lnTo>
                        <a:pt x="237" y="270"/>
                      </a:lnTo>
                      <a:lnTo>
                        <a:pt x="210" y="235"/>
                      </a:lnTo>
                      <a:lnTo>
                        <a:pt x="189" y="214"/>
                      </a:lnTo>
                      <a:lnTo>
                        <a:pt x="151" y="206"/>
                      </a:lnTo>
                      <a:lnTo>
                        <a:pt x="100" y="207"/>
                      </a:lnTo>
                      <a:lnTo>
                        <a:pt x="68" y="214"/>
                      </a:lnTo>
                      <a:lnTo>
                        <a:pt x="47" y="225"/>
                      </a:lnTo>
                      <a:lnTo>
                        <a:pt x="17" y="223"/>
                      </a:lnTo>
                      <a:lnTo>
                        <a:pt x="0" y="206"/>
                      </a:lnTo>
                      <a:lnTo>
                        <a:pt x="19" y="185"/>
                      </a:lnTo>
                      <a:lnTo>
                        <a:pt x="51" y="182"/>
                      </a:lnTo>
                      <a:lnTo>
                        <a:pt x="195" y="182"/>
                      </a:lnTo>
                      <a:close/>
                    </a:path>
                  </a:pathLst>
                </a:custGeom>
                <a:solidFill>
                  <a:srgbClr val="000000"/>
                </a:solidFill>
                <a:ln w="9525">
                  <a:noFill/>
                  <a:round/>
                  <a:headEnd/>
                  <a:tailEnd/>
                </a:ln>
              </p:spPr>
              <p:txBody>
                <a:bodyPr/>
                <a:lstStyle/>
                <a:p>
                  <a:endParaRPr lang="en-US"/>
                </a:p>
              </p:txBody>
            </p:sp>
            <p:sp>
              <p:nvSpPr>
                <p:cNvPr id="185370" name="Freeform 222"/>
                <p:cNvSpPr>
                  <a:spLocks/>
                </p:cNvSpPr>
                <p:nvPr/>
              </p:nvSpPr>
              <p:spPr bwMode="auto">
                <a:xfrm>
                  <a:off x="1899" y="2783"/>
                  <a:ext cx="80" cy="168"/>
                </a:xfrm>
                <a:custGeom>
                  <a:avLst/>
                  <a:gdLst>
                    <a:gd name="T0" fmla="*/ 0 w 242"/>
                    <a:gd name="T1" fmla="*/ 0 h 506"/>
                    <a:gd name="T2" fmla="*/ 0 w 242"/>
                    <a:gd name="T3" fmla="*/ 0 h 506"/>
                    <a:gd name="T4" fmla="*/ 0 w 242"/>
                    <a:gd name="T5" fmla="*/ 0 h 506"/>
                    <a:gd name="T6" fmla="*/ 0 w 242"/>
                    <a:gd name="T7" fmla="*/ 0 h 506"/>
                    <a:gd name="T8" fmla="*/ 1 w 242"/>
                    <a:gd name="T9" fmla="*/ 0 h 506"/>
                    <a:gd name="T10" fmla="*/ 1 w 242"/>
                    <a:gd name="T11" fmla="*/ 0 h 506"/>
                    <a:gd name="T12" fmla="*/ 1 w 242"/>
                    <a:gd name="T13" fmla="*/ 1 h 506"/>
                    <a:gd name="T14" fmla="*/ 1 w 242"/>
                    <a:gd name="T15" fmla="*/ 1 h 506"/>
                    <a:gd name="T16" fmla="*/ 1 w 242"/>
                    <a:gd name="T17" fmla="*/ 1 h 506"/>
                    <a:gd name="T18" fmla="*/ 1 w 242"/>
                    <a:gd name="T19" fmla="*/ 2 h 506"/>
                    <a:gd name="T20" fmla="*/ 1 w 242"/>
                    <a:gd name="T21" fmla="*/ 2 h 506"/>
                    <a:gd name="T22" fmla="*/ 1 w 242"/>
                    <a:gd name="T23" fmla="*/ 2 h 506"/>
                    <a:gd name="T24" fmla="*/ 1 w 242"/>
                    <a:gd name="T25" fmla="*/ 2 h 506"/>
                    <a:gd name="T26" fmla="*/ 0 w 242"/>
                    <a:gd name="T27" fmla="*/ 2 h 506"/>
                    <a:gd name="T28" fmla="*/ 0 w 242"/>
                    <a:gd name="T29" fmla="*/ 2 h 506"/>
                    <a:gd name="T30" fmla="*/ 0 w 242"/>
                    <a:gd name="T31" fmla="*/ 2 h 506"/>
                    <a:gd name="T32" fmla="*/ 0 w 242"/>
                    <a:gd name="T33" fmla="*/ 2 h 506"/>
                    <a:gd name="T34" fmla="*/ 0 w 242"/>
                    <a:gd name="T35" fmla="*/ 2 h 506"/>
                    <a:gd name="T36" fmla="*/ 0 w 242"/>
                    <a:gd name="T37" fmla="*/ 2 h 506"/>
                    <a:gd name="T38" fmla="*/ 0 w 242"/>
                    <a:gd name="T39" fmla="*/ 1 h 506"/>
                    <a:gd name="T40" fmla="*/ 0 w 242"/>
                    <a:gd name="T41" fmla="*/ 1 h 506"/>
                    <a:gd name="T42" fmla="*/ 0 w 242"/>
                    <a:gd name="T43" fmla="*/ 1 h 506"/>
                    <a:gd name="T44" fmla="*/ 0 w 242"/>
                    <a:gd name="T45" fmla="*/ 1 h 506"/>
                    <a:gd name="T46" fmla="*/ 0 w 242"/>
                    <a:gd name="T47" fmla="*/ 1 h 506"/>
                    <a:gd name="T48" fmla="*/ 0 w 242"/>
                    <a:gd name="T49" fmla="*/ 1 h 506"/>
                    <a:gd name="T50" fmla="*/ 0 w 242"/>
                    <a:gd name="T51" fmla="*/ 0 h 506"/>
                    <a:gd name="T52" fmla="*/ 0 w 242"/>
                    <a:gd name="T53" fmla="*/ 0 h 50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2"/>
                    <a:gd name="T82" fmla="*/ 0 h 506"/>
                    <a:gd name="T83" fmla="*/ 242 w 242"/>
                    <a:gd name="T84" fmla="*/ 506 h 50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2" h="506">
                      <a:moveTo>
                        <a:pt x="26" y="38"/>
                      </a:moveTo>
                      <a:lnTo>
                        <a:pt x="41" y="12"/>
                      </a:lnTo>
                      <a:lnTo>
                        <a:pt x="77" y="0"/>
                      </a:lnTo>
                      <a:lnTo>
                        <a:pt x="118" y="6"/>
                      </a:lnTo>
                      <a:lnTo>
                        <a:pt x="166" y="38"/>
                      </a:lnTo>
                      <a:lnTo>
                        <a:pt x="202" y="92"/>
                      </a:lnTo>
                      <a:lnTo>
                        <a:pt x="230" y="168"/>
                      </a:lnTo>
                      <a:lnTo>
                        <a:pt x="242" y="240"/>
                      </a:lnTo>
                      <a:lnTo>
                        <a:pt x="240" y="313"/>
                      </a:lnTo>
                      <a:lnTo>
                        <a:pt x="230" y="378"/>
                      </a:lnTo>
                      <a:lnTo>
                        <a:pt x="206" y="426"/>
                      </a:lnTo>
                      <a:lnTo>
                        <a:pt x="175" y="474"/>
                      </a:lnTo>
                      <a:lnTo>
                        <a:pt x="135" y="495"/>
                      </a:lnTo>
                      <a:lnTo>
                        <a:pt x="98" y="506"/>
                      </a:lnTo>
                      <a:lnTo>
                        <a:pt x="54" y="496"/>
                      </a:lnTo>
                      <a:lnTo>
                        <a:pt x="23" y="485"/>
                      </a:lnTo>
                      <a:lnTo>
                        <a:pt x="7" y="453"/>
                      </a:lnTo>
                      <a:lnTo>
                        <a:pt x="0" y="409"/>
                      </a:lnTo>
                      <a:lnTo>
                        <a:pt x="7" y="366"/>
                      </a:lnTo>
                      <a:lnTo>
                        <a:pt x="31" y="321"/>
                      </a:lnTo>
                      <a:lnTo>
                        <a:pt x="43" y="286"/>
                      </a:lnTo>
                      <a:lnTo>
                        <a:pt x="47" y="250"/>
                      </a:lnTo>
                      <a:lnTo>
                        <a:pt x="33" y="199"/>
                      </a:lnTo>
                      <a:lnTo>
                        <a:pt x="17" y="170"/>
                      </a:lnTo>
                      <a:lnTo>
                        <a:pt x="7" y="127"/>
                      </a:lnTo>
                      <a:lnTo>
                        <a:pt x="3" y="82"/>
                      </a:lnTo>
                      <a:lnTo>
                        <a:pt x="26" y="38"/>
                      </a:lnTo>
                      <a:close/>
                    </a:path>
                  </a:pathLst>
                </a:custGeom>
                <a:solidFill>
                  <a:srgbClr val="000000"/>
                </a:solidFill>
                <a:ln w="9525">
                  <a:noFill/>
                  <a:round/>
                  <a:headEnd/>
                  <a:tailEnd/>
                </a:ln>
              </p:spPr>
              <p:txBody>
                <a:bodyPr/>
                <a:lstStyle/>
                <a:p>
                  <a:endParaRPr lang="en-US"/>
                </a:p>
              </p:txBody>
            </p:sp>
            <p:sp>
              <p:nvSpPr>
                <p:cNvPr id="185371" name="Freeform 223"/>
                <p:cNvSpPr>
                  <a:spLocks/>
                </p:cNvSpPr>
                <p:nvPr/>
              </p:nvSpPr>
              <p:spPr bwMode="auto">
                <a:xfrm>
                  <a:off x="1935" y="2782"/>
                  <a:ext cx="149" cy="113"/>
                </a:xfrm>
                <a:custGeom>
                  <a:avLst/>
                  <a:gdLst>
                    <a:gd name="T0" fmla="*/ 0 w 449"/>
                    <a:gd name="T1" fmla="*/ 0 h 341"/>
                    <a:gd name="T2" fmla="*/ 0 w 449"/>
                    <a:gd name="T3" fmla="*/ 0 h 341"/>
                    <a:gd name="T4" fmla="*/ 0 w 449"/>
                    <a:gd name="T5" fmla="*/ 0 h 341"/>
                    <a:gd name="T6" fmla="*/ 0 w 449"/>
                    <a:gd name="T7" fmla="*/ 0 h 341"/>
                    <a:gd name="T8" fmla="*/ 1 w 449"/>
                    <a:gd name="T9" fmla="*/ 0 h 341"/>
                    <a:gd name="T10" fmla="*/ 1 w 449"/>
                    <a:gd name="T11" fmla="*/ 0 h 341"/>
                    <a:gd name="T12" fmla="*/ 1 w 449"/>
                    <a:gd name="T13" fmla="*/ 1 h 341"/>
                    <a:gd name="T14" fmla="*/ 1 w 449"/>
                    <a:gd name="T15" fmla="*/ 1 h 341"/>
                    <a:gd name="T16" fmla="*/ 1 w 449"/>
                    <a:gd name="T17" fmla="*/ 1 h 341"/>
                    <a:gd name="T18" fmla="*/ 1 w 449"/>
                    <a:gd name="T19" fmla="*/ 1 h 341"/>
                    <a:gd name="T20" fmla="*/ 1 w 449"/>
                    <a:gd name="T21" fmla="*/ 1 h 341"/>
                    <a:gd name="T22" fmla="*/ 1 w 449"/>
                    <a:gd name="T23" fmla="*/ 1 h 341"/>
                    <a:gd name="T24" fmla="*/ 1 w 449"/>
                    <a:gd name="T25" fmla="*/ 1 h 341"/>
                    <a:gd name="T26" fmla="*/ 1 w 449"/>
                    <a:gd name="T27" fmla="*/ 0 h 341"/>
                    <a:gd name="T28" fmla="*/ 1 w 449"/>
                    <a:gd name="T29" fmla="*/ 0 h 341"/>
                    <a:gd name="T30" fmla="*/ 2 w 449"/>
                    <a:gd name="T31" fmla="*/ 0 h 341"/>
                    <a:gd name="T32" fmla="*/ 2 w 449"/>
                    <a:gd name="T33" fmla="*/ 0 h 341"/>
                    <a:gd name="T34" fmla="*/ 2 w 449"/>
                    <a:gd name="T35" fmla="*/ 0 h 341"/>
                    <a:gd name="T36" fmla="*/ 2 w 449"/>
                    <a:gd name="T37" fmla="*/ 0 h 341"/>
                    <a:gd name="T38" fmla="*/ 2 w 449"/>
                    <a:gd name="T39" fmla="*/ 1 h 341"/>
                    <a:gd name="T40" fmla="*/ 2 w 449"/>
                    <a:gd name="T41" fmla="*/ 1 h 341"/>
                    <a:gd name="T42" fmla="*/ 2 w 449"/>
                    <a:gd name="T43" fmla="*/ 1 h 341"/>
                    <a:gd name="T44" fmla="*/ 2 w 449"/>
                    <a:gd name="T45" fmla="*/ 1 h 341"/>
                    <a:gd name="T46" fmla="*/ 1 w 449"/>
                    <a:gd name="T47" fmla="*/ 1 h 341"/>
                    <a:gd name="T48" fmla="*/ 1 w 449"/>
                    <a:gd name="T49" fmla="*/ 1 h 341"/>
                    <a:gd name="T50" fmla="*/ 1 w 449"/>
                    <a:gd name="T51" fmla="*/ 1 h 341"/>
                    <a:gd name="T52" fmla="*/ 1 w 449"/>
                    <a:gd name="T53" fmla="*/ 1 h 341"/>
                    <a:gd name="T54" fmla="*/ 1 w 449"/>
                    <a:gd name="T55" fmla="*/ 1 h 341"/>
                    <a:gd name="T56" fmla="*/ 1 w 449"/>
                    <a:gd name="T57" fmla="*/ 1 h 341"/>
                    <a:gd name="T58" fmla="*/ 1 w 449"/>
                    <a:gd name="T59" fmla="*/ 1 h 341"/>
                    <a:gd name="T60" fmla="*/ 1 w 449"/>
                    <a:gd name="T61" fmla="*/ 1 h 341"/>
                    <a:gd name="T62" fmla="*/ 0 w 449"/>
                    <a:gd name="T63" fmla="*/ 0 h 341"/>
                    <a:gd name="T64" fmla="*/ 0 w 449"/>
                    <a:gd name="T65" fmla="*/ 0 h 341"/>
                    <a:gd name="T66" fmla="*/ 0 w 449"/>
                    <a:gd name="T67" fmla="*/ 0 h 341"/>
                    <a:gd name="T68" fmla="*/ 0 w 449"/>
                    <a:gd name="T69" fmla="*/ 0 h 341"/>
                    <a:gd name="T70" fmla="*/ 0 w 449"/>
                    <a:gd name="T71" fmla="*/ 0 h 34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9"/>
                    <a:gd name="T109" fmla="*/ 0 h 341"/>
                    <a:gd name="T110" fmla="*/ 449 w 449"/>
                    <a:gd name="T111" fmla="*/ 341 h 34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9" h="341">
                      <a:moveTo>
                        <a:pt x="0" y="24"/>
                      </a:moveTo>
                      <a:lnTo>
                        <a:pt x="18" y="6"/>
                      </a:lnTo>
                      <a:lnTo>
                        <a:pt x="41" y="0"/>
                      </a:lnTo>
                      <a:lnTo>
                        <a:pt x="78" y="2"/>
                      </a:lnTo>
                      <a:lnTo>
                        <a:pt x="131" y="24"/>
                      </a:lnTo>
                      <a:lnTo>
                        <a:pt x="170" y="80"/>
                      </a:lnTo>
                      <a:lnTo>
                        <a:pt x="205" y="147"/>
                      </a:lnTo>
                      <a:lnTo>
                        <a:pt x="235" y="198"/>
                      </a:lnTo>
                      <a:lnTo>
                        <a:pt x="268" y="235"/>
                      </a:lnTo>
                      <a:lnTo>
                        <a:pt x="301" y="264"/>
                      </a:lnTo>
                      <a:lnTo>
                        <a:pt x="323" y="277"/>
                      </a:lnTo>
                      <a:lnTo>
                        <a:pt x="350" y="227"/>
                      </a:lnTo>
                      <a:lnTo>
                        <a:pt x="363" y="176"/>
                      </a:lnTo>
                      <a:lnTo>
                        <a:pt x="366" y="122"/>
                      </a:lnTo>
                      <a:lnTo>
                        <a:pt x="363" y="77"/>
                      </a:lnTo>
                      <a:lnTo>
                        <a:pt x="380" y="53"/>
                      </a:lnTo>
                      <a:lnTo>
                        <a:pt x="396" y="41"/>
                      </a:lnTo>
                      <a:lnTo>
                        <a:pt x="428" y="53"/>
                      </a:lnTo>
                      <a:lnTo>
                        <a:pt x="445" y="88"/>
                      </a:lnTo>
                      <a:lnTo>
                        <a:pt x="449" y="133"/>
                      </a:lnTo>
                      <a:lnTo>
                        <a:pt x="440" y="163"/>
                      </a:lnTo>
                      <a:lnTo>
                        <a:pt x="396" y="198"/>
                      </a:lnTo>
                      <a:lnTo>
                        <a:pt x="374" y="239"/>
                      </a:lnTo>
                      <a:lnTo>
                        <a:pt x="356" y="306"/>
                      </a:lnTo>
                      <a:lnTo>
                        <a:pt x="339" y="330"/>
                      </a:lnTo>
                      <a:lnTo>
                        <a:pt x="318" y="341"/>
                      </a:lnTo>
                      <a:lnTo>
                        <a:pt x="301" y="339"/>
                      </a:lnTo>
                      <a:lnTo>
                        <a:pt x="285" y="317"/>
                      </a:lnTo>
                      <a:lnTo>
                        <a:pt x="243" y="256"/>
                      </a:lnTo>
                      <a:lnTo>
                        <a:pt x="202" y="206"/>
                      </a:lnTo>
                      <a:lnTo>
                        <a:pt x="158" y="141"/>
                      </a:lnTo>
                      <a:lnTo>
                        <a:pt x="110" y="104"/>
                      </a:lnTo>
                      <a:lnTo>
                        <a:pt x="77" y="80"/>
                      </a:lnTo>
                      <a:lnTo>
                        <a:pt x="41" y="59"/>
                      </a:lnTo>
                      <a:lnTo>
                        <a:pt x="11" y="41"/>
                      </a:lnTo>
                      <a:lnTo>
                        <a:pt x="0" y="24"/>
                      </a:lnTo>
                      <a:close/>
                    </a:path>
                  </a:pathLst>
                </a:custGeom>
                <a:solidFill>
                  <a:srgbClr val="000000"/>
                </a:solidFill>
                <a:ln w="9525">
                  <a:noFill/>
                  <a:round/>
                  <a:headEnd/>
                  <a:tailEnd/>
                </a:ln>
              </p:spPr>
              <p:txBody>
                <a:bodyPr/>
                <a:lstStyle/>
                <a:p>
                  <a:endParaRPr lang="en-US"/>
                </a:p>
              </p:txBody>
            </p:sp>
            <p:sp>
              <p:nvSpPr>
                <p:cNvPr id="185372" name="Freeform 224"/>
                <p:cNvSpPr>
                  <a:spLocks/>
                </p:cNvSpPr>
                <p:nvPr/>
              </p:nvSpPr>
              <p:spPr bwMode="auto">
                <a:xfrm>
                  <a:off x="1887" y="2795"/>
                  <a:ext cx="197" cy="96"/>
                </a:xfrm>
                <a:custGeom>
                  <a:avLst/>
                  <a:gdLst>
                    <a:gd name="T0" fmla="*/ 0 w 590"/>
                    <a:gd name="T1" fmla="*/ 0 h 290"/>
                    <a:gd name="T2" fmla="*/ 0 w 590"/>
                    <a:gd name="T3" fmla="*/ 0 h 290"/>
                    <a:gd name="T4" fmla="*/ 0 w 590"/>
                    <a:gd name="T5" fmla="*/ 0 h 290"/>
                    <a:gd name="T6" fmla="*/ 0 w 590"/>
                    <a:gd name="T7" fmla="*/ 0 h 290"/>
                    <a:gd name="T8" fmla="*/ 0 w 590"/>
                    <a:gd name="T9" fmla="*/ 1 h 290"/>
                    <a:gd name="T10" fmla="*/ 0 w 590"/>
                    <a:gd name="T11" fmla="*/ 1 h 290"/>
                    <a:gd name="T12" fmla="*/ 1 w 590"/>
                    <a:gd name="T13" fmla="*/ 1 h 290"/>
                    <a:gd name="T14" fmla="*/ 1 w 590"/>
                    <a:gd name="T15" fmla="*/ 1 h 290"/>
                    <a:gd name="T16" fmla="*/ 1 w 590"/>
                    <a:gd name="T17" fmla="*/ 1 h 290"/>
                    <a:gd name="T18" fmla="*/ 2 w 590"/>
                    <a:gd name="T19" fmla="*/ 1 h 290"/>
                    <a:gd name="T20" fmla="*/ 2 w 590"/>
                    <a:gd name="T21" fmla="*/ 1 h 290"/>
                    <a:gd name="T22" fmla="*/ 2 w 590"/>
                    <a:gd name="T23" fmla="*/ 0 h 290"/>
                    <a:gd name="T24" fmla="*/ 2 w 590"/>
                    <a:gd name="T25" fmla="*/ 0 h 290"/>
                    <a:gd name="T26" fmla="*/ 2 w 590"/>
                    <a:gd name="T27" fmla="*/ 0 h 290"/>
                    <a:gd name="T28" fmla="*/ 2 w 590"/>
                    <a:gd name="T29" fmla="*/ 0 h 290"/>
                    <a:gd name="T30" fmla="*/ 2 w 590"/>
                    <a:gd name="T31" fmla="*/ 0 h 290"/>
                    <a:gd name="T32" fmla="*/ 2 w 590"/>
                    <a:gd name="T33" fmla="*/ 0 h 290"/>
                    <a:gd name="T34" fmla="*/ 2 w 590"/>
                    <a:gd name="T35" fmla="*/ 0 h 290"/>
                    <a:gd name="T36" fmla="*/ 2 w 590"/>
                    <a:gd name="T37" fmla="*/ 1 h 290"/>
                    <a:gd name="T38" fmla="*/ 2 w 590"/>
                    <a:gd name="T39" fmla="*/ 1 h 290"/>
                    <a:gd name="T40" fmla="*/ 1 w 590"/>
                    <a:gd name="T41" fmla="*/ 1 h 290"/>
                    <a:gd name="T42" fmla="*/ 1 w 590"/>
                    <a:gd name="T43" fmla="*/ 1 h 290"/>
                    <a:gd name="T44" fmla="*/ 1 w 590"/>
                    <a:gd name="T45" fmla="*/ 1 h 290"/>
                    <a:gd name="T46" fmla="*/ 1 w 590"/>
                    <a:gd name="T47" fmla="*/ 1 h 290"/>
                    <a:gd name="T48" fmla="*/ 1 w 590"/>
                    <a:gd name="T49" fmla="*/ 1 h 290"/>
                    <a:gd name="T50" fmla="*/ 1 w 590"/>
                    <a:gd name="T51" fmla="*/ 1 h 290"/>
                    <a:gd name="T52" fmla="*/ 0 w 590"/>
                    <a:gd name="T53" fmla="*/ 0 h 290"/>
                    <a:gd name="T54" fmla="*/ 0 w 590"/>
                    <a:gd name="T55" fmla="*/ 0 h 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90"/>
                    <a:gd name="T85" fmla="*/ 0 h 290"/>
                    <a:gd name="T86" fmla="*/ 590 w 590"/>
                    <a:gd name="T87" fmla="*/ 290 h 29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90" h="290">
                      <a:moveTo>
                        <a:pt x="60" y="65"/>
                      </a:moveTo>
                      <a:lnTo>
                        <a:pt x="31" y="46"/>
                      </a:lnTo>
                      <a:lnTo>
                        <a:pt x="4" y="69"/>
                      </a:lnTo>
                      <a:lnTo>
                        <a:pt x="0" y="107"/>
                      </a:lnTo>
                      <a:lnTo>
                        <a:pt x="31" y="148"/>
                      </a:lnTo>
                      <a:lnTo>
                        <a:pt x="88" y="183"/>
                      </a:lnTo>
                      <a:lnTo>
                        <a:pt x="206" y="264"/>
                      </a:lnTo>
                      <a:lnTo>
                        <a:pt x="251" y="290"/>
                      </a:lnTo>
                      <a:lnTo>
                        <a:pt x="300" y="272"/>
                      </a:lnTo>
                      <a:lnTo>
                        <a:pt x="383" y="218"/>
                      </a:lnTo>
                      <a:lnTo>
                        <a:pt x="490" y="148"/>
                      </a:lnTo>
                      <a:lnTo>
                        <a:pt x="545" y="122"/>
                      </a:lnTo>
                      <a:lnTo>
                        <a:pt x="584" y="107"/>
                      </a:lnTo>
                      <a:lnTo>
                        <a:pt x="590" y="59"/>
                      </a:lnTo>
                      <a:lnTo>
                        <a:pt x="557" y="0"/>
                      </a:lnTo>
                      <a:lnTo>
                        <a:pt x="513" y="6"/>
                      </a:lnTo>
                      <a:lnTo>
                        <a:pt x="502" y="40"/>
                      </a:lnTo>
                      <a:lnTo>
                        <a:pt x="497" y="83"/>
                      </a:lnTo>
                      <a:lnTo>
                        <a:pt x="464" y="125"/>
                      </a:lnTo>
                      <a:lnTo>
                        <a:pt x="393" y="164"/>
                      </a:lnTo>
                      <a:lnTo>
                        <a:pt x="342" y="195"/>
                      </a:lnTo>
                      <a:lnTo>
                        <a:pt x="296" y="217"/>
                      </a:lnTo>
                      <a:lnTo>
                        <a:pt x="257" y="223"/>
                      </a:lnTo>
                      <a:lnTo>
                        <a:pt x="224" y="211"/>
                      </a:lnTo>
                      <a:lnTo>
                        <a:pt x="189" y="199"/>
                      </a:lnTo>
                      <a:lnTo>
                        <a:pt x="124" y="160"/>
                      </a:lnTo>
                      <a:lnTo>
                        <a:pt x="77" y="104"/>
                      </a:lnTo>
                      <a:lnTo>
                        <a:pt x="60" y="65"/>
                      </a:lnTo>
                      <a:close/>
                    </a:path>
                  </a:pathLst>
                </a:custGeom>
                <a:solidFill>
                  <a:srgbClr val="000000"/>
                </a:solidFill>
                <a:ln w="9525">
                  <a:noFill/>
                  <a:round/>
                  <a:headEnd/>
                  <a:tailEnd/>
                </a:ln>
              </p:spPr>
              <p:txBody>
                <a:bodyPr/>
                <a:lstStyle/>
                <a:p>
                  <a:endParaRPr lang="en-US"/>
                </a:p>
              </p:txBody>
            </p:sp>
            <p:sp>
              <p:nvSpPr>
                <p:cNvPr id="185373" name="Freeform 225"/>
                <p:cNvSpPr>
                  <a:spLocks/>
                </p:cNvSpPr>
                <p:nvPr/>
              </p:nvSpPr>
              <p:spPr bwMode="auto">
                <a:xfrm>
                  <a:off x="1930" y="2920"/>
                  <a:ext cx="83" cy="194"/>
                </a:xfrm>
                <a:custGeom>
                  <a:avLst/>
                  <a:gdLst>
                    <a:gd name="T0" fmla="*/ 0 w 248"/>
                    <a:gd name="T1" fmla="*/ 0 h 580"/>
                    <a:gd name="T2" fmla="*/ 0 w 248"/>
                    <a:gd name="T3" fmla="*/ 0 h 580"/>
                    <a:gd name="T4" fmla="*/ 0 w 248"/>
                    <a:gd name="T5" fmla="*/ 0 h 580"/>
                    <a:gd name="T6" fmla="*/ 1 w 248"/>
                    <a:gd name="T7" fmla="*/ 0 h 580"/>
                    <a:gd name="T8" fmla="*/ 1 w 248"/>
                    <a:gd name="T9" fmla="*/ 1 h 580"/>
                    <a:gd name="T10" fmla="*/ 1 w 248"/>
                    <a:gd name="T11" fmla="*/ 1 h 580"/>
                    <a:gd name="T12" fmla="*/ 1 w 248"/>
                    <a:gd name="T13" fmla="*/ 1 h 580"/>
                    <a:gd name="T14" fmla="*/ 1 w 248"/>
                    <a:gd name="T15" fmla="*/ 1 h 580"/>
                    <a:gd name="T16" fmla="*/ 1 w 248"/>
                    <a:gd name="T17" fmla="*/ 2 h 580"/>
                    <a:gd name="T18" fmla="*/ 0 w 248"/>
                    <a:gd name="T19" fmla="*/ 2 h 580"/>
                    <a:gd name="T20" fmla="*/ 0 w 248"/>
                    <a:gd name="T21" fmla="*/ 2 h 580"/>
                    <a:gd name="T22" fmla="*/ 1 w 248"/>
                    <a:gd name="T23" fmla="*/ 2 h 580"/>
                    <a:gd name="T24" fmla="*/ 1 w 248"/>
                    <a:gd name="T25" fmla="*/ 2 h 580"/>
                    <a:gd name="T26" fmla="*/ 1 w 248"/>
                    <a:gd name="T27" fmla="*/ 2 h 580"/>
                    <a:gd name="T28" fmla="*/ 1 w 248"/>
                    <a:gd name="T29" fmla="*/ 2 h 580"/>
                    <a:gd name="T30" fmla="*/ 1 w 248"/>
                    <a:gd name="T31" fmla="*/ 2 h 580"/>
                    <a:gd name="T32" fmla="*/ 1 w 248"/>
                    <a:gd name="T33" fmla="*/ 2 h 580"/>
                    <a:gd name="T34" fmla="*/ 1 w 248"/>
                    <a:gd name="T35" fmla="*/ 2 h 580"/>
                    <a:gd name="T36" fmla="*/ 1 w 248"/>
                    <a:gd name="T37" fmla="*/ 2 h 580"/>
                    <a:gd name="T38" fmla="*/ 1 w 248"/>
                    <a:gd name="T39" fmla="*/ 2 h 580"/>
                    <a:gd name="T40" fmla="*/ 0 w 248"/>
                    <a:gd name="T41" fmla="*/ 2 h 580"/>
                    <a:gd name="T42" fmla="*/ 0 w 248"/>
                    <a:gd name="T43" fmla="*/ 2 h 580"/>
                    <a:gd name="T44" fmla="*/ 0 w 248"/>
                    <a:gd name="T45" fmla="*/ 2 h 580"/>
                    <a:gd name="T46" fmla="*/ 0 w 248"/>
                    <a:gd name="T47" fmla="*/ 2 h 580"/>
                    <a:gd name="T48" fmla="*/ 0 w 248"/>
                    <a:gd name="T49" fmla="*/ 2 h 580"/>
                    <a:gd name="T50" fmla="*/ 0 w 248"/>
                    <a:gd name="T51" fmla="*/ 2 h 580"/>
                    <a:gd name="T52" fmla="*/ 0 w 248"/>
                    <a:gd name="T53" fmla="*/ 2 h 580"/>
                    <a:gd name="T54" fmla="*/ 1 w 248"/>
                    <a:gd name="T55" fmla="*/ 1 h 580"/>
                    <a:gd name="T56" fmla="*/ 1 w 248"/>
                    <a:gd name="T57" fmla="*/ 1 h 580"/>
                    <a:gd name="T58" fmla="*/ 1 w 248"/>
                    <a:gd name="T59" fmla="*/ 1 h 580"/>
                    <a:gd name="T60" fmla="*/ 1 w 248"/>
                    <a:gd name="T61" fmla="*/ 1 h 580"/>
                    <a:gd name="T62" fmla="*/ 0 w 248"/>
                    <a:gd name="T63" fmla="*/ 1 h 580"/>
                    <a:gd name="T64" fmla="*/ 0 w 248"/>
                    <a:gd name="T65" fmla="*/ 0 h 580"/>
                    <a:gd name="T66" fmla="*/ 0 w 248"/>
                    <a:gd name="T67" fmla="*/ 0 h 580"/>
                    <a:gd name="T68" fmla="*/ 0 w 248"/>
                    <a:gd name="T69" fmla="*/ 0 h 580"/>
                    <a:gd name="T70" fmla="*/ 0 w 248"/>
                    <a:gd name="T71" fmla="*/ 0 h 580"/>
                    <a:gd name="T72" fmla="*/ 0 w 248"/>
                    <a:gd name="T73" fmla="*/ 0 h 5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580"/>
                    <a:gd name="T113" fmla="*/ 248 w 248"/>
                    <a:gd name="T114" fmla="*/ 580 h 5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580">
                      <a:moveTo>
                        <a:pt x="15" y="0"/>
                      </a:moveTo>
                      <a:lnTo>
                        <a:pt x="59" y="5"/>
                      </a:lnTo>
                      <a:lnTo>
                        <a:pt x="78" y="24"/>
                      </a:lnTo>
                      <a:lnTo>
                        <a:pt x="161" y="116"/>
                      </a:lnTo>
                      <a:lnTo>
                        <a:pt x="220" y="197"/>
                      </a:lnTo>
                      <a:lnTo>
                        <a:pt x="237" y="232"/>
                      </a:lnTo>
                      <a:lnTo>
                        <a:pt x="225" y="268"/>
                      </a:lnTo>
                      <a:lnTo>
                        <a:pt x="193" y="344"/>
                      </a:lnTo>
                      <a:lnTo>
                        <a:pt x="132" y="429"/>
                      </a:lnTo>
                      <a:lnTo>
                        <a:pt x="111" y="472"/>
                      </a:lnTo>
                      <a:lnTo>
                        <a:pt x="117" y="489"/>
                      </a:lnTo>
                      <a:lnTo>
                        <a:pt x="140" y="496"/>
                      </a:lnTo>
                      <a:lnTo>
                        <a:pt x="220" y="516"/>
                      </a:lnTo>
                      <a:lnTo>
                        <a:pt x="239" y="523"/>
                      </a:lnTo>
                      <a:lnTo>
                        <a:pt x="248" y="536"/>
                      </a:lnTo>
                      <a:lnTo>
                        <a:pt x="233" y="557"/>
                      </a:lnTo>
                      <a:lnTo>
                        <a:pt x="193" y="580"/>
                      </a:lnTo>
                      <a:lnTo>
                        <a:pt x="170" y="575"/>
                      </a:lnTo>
                      <a:lnTo>
                        <a:pt x="155" y="557"/>
                      </a:lnTo>
                      <a:lnTo>
                        <a:pt x="134" y="540"/>
                      </a:lnTo>
                      <a:lnTo>
                        <a:pt x="99" y="524"/>
                      </a:lnTo>
                      <a:lnTo>
                        <a:pt x="65" y="524"/>
                      </a:lnTo>
                      <a:lnTo>
                        <a:pt x="48" y="512"/>
                      </a:lnTo>
                      <a:lnTo>
                        <a:pt x="43" y="501"/>
                      </a:lnTo>
                      <a:lnTo>
                        <a:pt x="54" y="466"/>
                      </a:lnTo>
                      <a:lnTo>
                        <a:pt x="88" y="437"/>
                      </a:lnTo>
                      <a:lnTo>
                        <a:pt x="120" y="390"/>
                      </a:lnTo>
                      <a:lnTo>
                        <a:pt x="155" y="327"/>
                      </a:lnTo>
                      <a:lnTo>
                        <a:pt x="178" y="257"/>
                      </a:lnTo>
                      <a:lnTo>
                        <a:pt x="181" y="222"/>
                      </a:lnTo>
                      <a:lnTo>
                        <a:pt x="164" y="193"/>
                      </a:lnTo>
                      <a:lnTo>
                        <a:pt x="111" y="141"/>
                      </a:lnTo>
                      <a:lnTo>
                        <a:pt x="56" y="106"/>
                      </a:lnTo>
                      <a:lnTo>
                        <a:pt x="12" y="71"/>
                      </a:lnTo>
                      <a:lnTo>
                        <a:pt x="0" y="43"/>
                      </a:lnTo>
                      <a:lnTo>
                        <a:pt x="0" y="19"/>
                      </a:lnTo>
                      <a:lnTo>
                        <a:pt x="15" y="0"/>
                      </a:lnTo>
                      <a:close/>
                    </a:path>
                  </a:pathLst>
                </a:custGeom>
                <a:solidFill>
                  <a:srgbClr val="000000"/>
                </a:solidFill>
                <a:ln w="9525">
                  <a:noFill/>
                  <a:round/>
                  <a:headEnd/>
                  <a:tailEnd/>
                </a:ln>
              </p:spPr>
              <p:txBody>
                <a:bodyPr/>
                <a:lstStyle/>
                <a:p>
                  <a:endParaRPr lang="en-US"/>
                </a:p>
              </p:txBody>
            </p:sp>
            <p:sp>
              <p:nvSpPr>
                <p:cNvPr id="185374" name="Freeform 226"/>
                <p:cNvSpPr>
                  <a:spLocks/>
                </p:cNvSpPr>
                <p:nvPr/>
              </p:nvSpPr>
              <p:spPr bwMode="auto">
                <a:xfrm>
                  <a:off x="1865" y="2921"/>
                  <a:ext cx="70" cy="186"/>
                </a:xfrm>
                <a:custGeom>
                  <a:avLst/>
                  <a:gdLst>
                    <a:gd name="T0" fmla="*/ 0 w 209"/>
                    <a:gd name="T1" fmla="*/ 0 h 558"/>
                    <a:gd name="T2" fmla="*/ 1 w 209"/>
                    <a:gd name="T3" fmla="*/ 0 h 558"/>
                    <a:gd name="T4" fmla="*/ 1 w 209"/>
                    <a:gd name="T5" fmla="*/ 0 h 558"/>
                    <a:gd name="T6" fmla="*/ 1 w 209"/>
                    <a:gd name="T7" fmla="*/ 0 h 558"/>
                    <a:gd name="T8" fmla="*/ 1 w 209"/>
                    <a:gd name="T9" fmla="*/ 0 h 558"/>
                    <a:gd name="T10" fmla="*/ 1 w 209"/>
                    <a:gd name="T11" fmla="*/ 0 h 558"/>
                    <a:gd name="T12" fmla="*/ 1 w 209"/>
                    <a:gd name="T13" fmla="*/ 0 h 558"/>
                    <a:gd name="T14" fmla="*/ 0 w 209"/>
                    <a:gd name="T15" fmla="*/ 1 h 558"/>
                    <a:gd name="T16" fmla="*/ 0 w 209"/>
                    <a:gd name="T17" fmla="*/ 1 h 558"/>
                    <a:gd name="T18" fmla="*/ 0 w 209"/>
                    <a:gd name="T19" fmla="*/ 1 h 558"/>
                    <a:gd name="T20" fmla="*/ 0 w 209"/>
                    <a:gd name="T21" fmla="*/ 1 h 558"/>
                    <a:gd name="T22" fmla="*/ 1 w 209"/>
                    <a:gd name="T23" fmla="*/ 2 h 558"/>
                    <a:gd name="T24" fmla="*/ 1 w 209"/>
                    <a:gd name="T25" fmla="*/ 2 h 558"/>
                    <a:gd name="T26" fmla="*/ 1 w 209"/>
                    <a:gd name="T27" fmla="*/ 2 h 558"/>
                    <a:gd name="T28" fmla="*/ 1 w 209"/>
                    <a:gd name="T29" fmla="*/ 2 h 558"/>
                    <a:gd name="T30" fmla="*/ 1 w 209"/>
                    <a:gd name="T31" fmla="*/ 2 h 558"/>
                    <a:gd name="T32" fmla="*/ 1 w 209"/>
                    <a:gd name="T33" fmla="*/ 2 h 558"/>
                    <a:gd name="T34" fmla="*/ 0 w 209"/>
                    <a:gd name="T35" fmla="*/ 2 h 558"/>
                    <a:gd name="T36" fmla="*/ 0 w 209"/>
                    <a:gd name="T37" fmla="*/ 2 h 558"/>
                    <a:gd name="T38" fmla="*/ 0 w 209"/>
                    <a:gd name="T39" fmla="*/ 2 h 558"/>
                    <a:gd name="T40" fmla="*/ 0 w 209"/>
                    <a:gd name="T41" fmla="*/ 2 h 558"/>
                    <a:gd name="T42" fmla="*/ 0 w 209"/>
                    <a:gd name="T43" fmla="*/ 2 h 558"/>
                    <a:gd name="T44" fmla="*/ 0 w 209"/>
                    <a:gd name="T45" fmla="*/ 2 h 558"/>
                    <a:gd name="T46" fmla="*/ 0 w 209"/>
                    <a:gd name="T47" fmla="*/ 2 h 558"/>
                    <a:gd name="T48" fmla="*/ 1 w 209"/>
                    <a:gd name="T49" fmla="*/ 2 h 558"/>
                    <a:gd name="T50" fmla="*/ 1 w 209"/>
                    <a:gd name="T51" fmla="*/ 2 h 558"/>
                    <a:gd name="T52" fmla="*/ 1 w 209"/>
                    <a:gd name="T53" fmla="*/ 2 h 558"/>
                    <a:gd name="T54" fmla="*/ 0 w 209"/>
                    <a:gd name="T55" fmla="*/ 1 h 558"/>
                    <a:gd name="T56" fmla="*/ 0 w 209"/>
                    <a:gd name="T57" fmla="*/ 1 h 558"/>
                    <a:gd name="T58" fmla="*/ 0 w 209"/>
                    <a:gd name="T59" fmla="*/ 1 h 558"/>
                    <a:gd name="T60" fmla="*/ 0 w 209"/>
                    <a:gd name="T61" fmla="*/ 1 h 558"/>
                    <a:gd name="T62" fmla="*/ 0 w 209"/>
                    <a:gd name="T63" fmla="*/ 1 h 558"/>
                    <a:gd name="T64" fmla="*/ 0 w 209"/>
                    <a:gd name="T65" fmla="*/ 1 h 558"/>
                    <a:gd name="T66" fmla="*/ 0 w 209"/>
                    <a:gd name="T67" fmla="*/ 0 h 5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9"/>
                    <a:gd name="T103" fmla="*/ 0 h 558"/>
                    <a:gd name="T104" fmla="*/ 209 w 209"/>
                    <a:gd name="T105" fmla="*/ 558 h 55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9" h="558">
                      <a:moveTo>
                        <a:pt x="73" y="81"/>
                      </a:moveTo>
                      <a:lnTo>
                        <a:pt x="136" y="10"/>
                      </a:lnTo>
                      <a:lnTo>
                        <a:pt x="169" y="0"/>
                      </a:lnTo>
                      <a:lnTo>
                        <a:pt x="209" y="21"/>
                      </a:lnTo>
                      <a:lnTo>
                        <a:pt x="194" y="51"/>
                      </a:lnTo>
                      <a:lnTo>
                        <a:pt x="172" y="68"/>
                      </a:lnTo>
                      <a:lnTo>
                        <a:pt x="121" y="105"/>
                      </a:lnTo>
                      <a:lnTo>
                        <a:pt x="76" y="155"/>
                      </a:lnTo>
                      <a:lnTo>
                        <a:pt x="47" y="203"/>
                      </a:lnTo>
                      <a:lnTo>
                        <a:pt x="51" y="227"/>
                      </a:lnTo>
                      <a:lnTo>
                        <a:pt x="81" y="303"/>
                      </a:lnTo>
                      <a:lnTo>
                        <a:pt x="138" y="399"/>
                      </a:lnTo>
                      <a:lnTo>
                        <a:pt x="183" y="463"/>
                      </a:lnTo>
                      <a:lnTo>
                        <a:pt x="194" y="487"/>
                      </a:lnTo>
                      <a:lnTo>
                        <a:pt x="200" y="509"/>
                      </a:lnTo>
                      <a:lnTo>
                        <a:pt x="172" y="527"/>
                      </a:lnTo>
                      <a:lnTo>
                        <a:pt x="141" y="521"/>
                      </a:lnTo>
                      <a:lnTo>
                        <a:pt x="98" y="527"/>
                      </a:lnTo>
                      <a:lnTo>
                        <a:pt x="45" y="558"/>
                      </a:lnTo>
                      <a:lnTo>
                        <a:pt x="22" y="552"/>
                      </a:lnTo>
                      <a:lnTo>
                        <a:pt x="11" y="527"/>
                      </a:lnTo>
                      <a:lnTo>
                        <a:pt x="22" y="498"/>
                      </a:lnTo>
                      <a:lnTo>
                        <a:pt x="56" y="492"/>
                      </a:lnTo>
                      <a:lnTo>
                        <a:pt x="115" y="488"/>
                      </a:lnTo>
                      <a:lnTo>
                        <a:pt x="149" y="482"/>
                      </a:lnTo>
                      <a:lnTo>
                        <a:pt x="149" y="463"/>
                      </a:lnTo>
                      <a:lnTo>
                        <a:pt x="124" y="419"/>
                      </a:lnTo>
                      <a:lnTo>
                        <a:pt x="81" y="360"/>
                      </a:lnTo>
                      <a:lnTo>
                        <a:pt x="34" y="295"/>
                      </a:lnTo>
                      <a:lnTo>
                        <a:pt x="11" y="242"/>
                      </a:lnTo>
                      <a:lnTo>
                        <a:pt x="0" y="192"/>
                      </a:lnTo>
                      <a:lnTo>
                        <a:pt x="6" y="160"/>
                      </a:lnTo>
                      <a:lnTo>
                        <a:pt x="25" y="132"/>
                      </a:lnTo>
                      <a:lnTo>
                        <a:pt x="73" y="81"/>
                      </a:lnTo>
                      <a:close/>
                    </a:path>
                  </a:pathLst>
                </a:custGeom>
                <a:solidFill>
                  <a:srgbClr val="000000"/>
                </a:solidFill>
                <a:ln w="9525">
                  <a:noFill/>
                  <a:round/>
                  <a:headEnd/>
                  <a:tailEnd/>
                </a:ln>
              </p:spPr>
              <p:txBody>
                <a:bodyPr/>
                <a:lstStyle/>
                <a:p>
                  <a:endParaRPr lang="en-US"/>
                </a:p>
              </p:txBody>
            </p:sp>
          </p:grpSp>
        </p:grpSp>
      </p:grpSp>
      <p:sp>
        <p:nvSpPr>
          <p:cNvPr id="185360" name="Text Box 227"/>
          <p:cNvSpPr txBox="1">
            <a:spLocks noChangeArrowheads="1"/>
          </p:cNvSpPr>
          <p:nvPr/>
        </p:nvSpPr>
        <p:spPr bwMode="auto">
          <a:xfrm>
            <a:off x="2692400" y="2595563"/>
            <a:ext cx="1519238" cy="822325"/>
          </a:xfrm>
          <a:prstGeom prst="rect">
            <a:avLst/>
          </a:prstGeom>
          <a:noFill/>
          <a:ln w="9525">
            <a:noFill/>
            <a:miter lim="800000"/>
            <a:headEnd/>
            <a:tailEnd/>
          </a:ln>
        </p:spPr>
        <p:txBody>
          <a:bodyPr wrap="none">
            <a:spAutoFit/>
          </a:bodyPr>
          <a:lstStyle/>
          <a:p>
            <a:pPr eaLnBrk="0" hangingPunct="0"/>
            <a:r>
              <a:rPr lang="en-US">
                <a:solidFill>
                  <a:srgbClr val="080808"/>
                </a:solidFill>
              </a:rPr>
              <a:t>    Data </a:t>
            </a:r>
          </a:p>
          <a:p>
            <a:pPr eaLnBrk="0" hangingPunct="0"/>
            <a:r>
              <a:rPr lang="en-US">
                <a:solidFill>
                  <a:srgbClr val="080808"/>
                </a:solidFill>
              </a:rPr>
              <a:t>Integration</a:t>
            </a:r>
          </a:p>
        </p:txBody>
      </p:sp>
      <p:grpSp>
        <p:nvGrpSpPr>
          <p:cNvPr id="21" name="Group 234"/>
          <p:cNvGrpSpPr>
            <a:grpSpLocks/>
          </p:cNvGrpSpPr>
          <p:nvPr/>
        </p:nvGrpSpPr>
        <p:grpSpPr bwMode="auto">
          <a:xfrm>
            <a:off x="3059113" y="5084763"/>
            <a:ext cx="2881312" cy="1014412"/>
            <a:chOff x="2018" y="3385"/>
            <a:chExt cx="1905" cy="639"/>
          </a:xfrm>
        </p:grpSpPr>
        <p:sp>
          <p:nvSpPr>
            <p:cNvPr id="185362" name="Freeform 231"/>
            <p:cNvSpPr>
              <a:spLocks/>
            </p:cNvSpPr>
            <p:nvPr/>
          </p:nvSpPr>
          <p:spPr bwMode="auto">
            <a:xfrm rot="-147588">
              <a:off x="2018" y="3385"/>
              <a:ext cx="1905" cy="455"/>
            </a:xfrm>
            <a:custGeom>
              <a:avLst/>
              <a:gdLst>
                <a:gd name="T0" fmla="*/ 2100 w 1859"/>
                <a:gd name="T1" fmla="*/ 0 h 657"/>
                <a:gd name="T2" fmla="*/ 1025 w 1859"/>
                <a:gd name="T3" fmla="*/ 94 h 657"/>
                <a:gd name="T4" fmla="*/ 0 w 1859"/>
                <a:gd name="T5" fmla="*/ 65 h 657"/>
                <a:gd name="T6" fmla="*/ 0 60000 65536"/>
                <a:gd name="T7" fmla="*/ 0 60000 65536"/>
                <a:gd name="T8" fmla="*/ 0 60000 65536"/>
                <a:gd name="T9" fmla="*/ 0 w 1859"/>
                <a:gd name="T10" fmla="*/ 0 h 657"/>
                <a:gd name="T11" fmla="*/ 1859 w 1859"/>
                <a:gd name="T12" fmla="*/ 657 h 657"/>
              </a:gdLst>
              <a:ahLst/>
              <a:cxnLst>
                <a:cxn ang="T6">
                  <a:pos x="T0" y="T1"/>
                </a:cxn>
                <a:cxn ang="T7">
                  <a:pos x="T2" y="T3"/>
                </a:cxn>
                <a:cxn ang="T8">
                  <a:pos x="T4" y="T5"/>
                </a:cxn>
              </a:cxnLst>
              <a:rect l="T9" t="T10" r="T11" b="T12"/>
              <a:pathLst>
                <a:path w="1859" h="657">
                  <a:moveTo>
                    <a:pt x="1859" y="0"/>
                  </a:moveTo>
                  <a:cubicBezTo>
                    <a:pt x="1538" y="260"/>
                    <a:pt x="1217" y="521"/>
                    <a:pt x="907" y="589"/>
                  </a:cubicBezTo>
                  <a:cubicBezTo>
                    <a:pt x="597" y="657"/>
                    <a:pt x="298" y="532"/>
                    <a:pt x="0" y="408"/>
                  </a:cubicBezTo>
                </a:path>
              </a:pathLst>
            </a:custGeom>
            <a:noFill/>
            <a:ln w="28575">
              <a:solidFill>
                <a:schemeClr val="tx1"/>
              </a:solidFill>
              <a:round/>
              <a:headEnd/>
              <a:tailEnd type="triangle" w="med" len="med"/>
            </a:ln>
          </p:spPr>
          <p:txBody>
            <a:bodyPr/>
            <a:lstStyle/>
            <a:p>
              <a:endParaRPr lang="en-US"/>
            </a:p>
          </p:txBody>
        </p:sp>
        <p:sp>
          <p:nvSpPr>
            <p:cNvPr id="185363" name="Text Box 233"/>
            <p:cNvSpPr txBox="1">
              <a:spLocks noChangeArrowheads="1"/>
            </p:cNvSpPr>
            <p:nvPr/>
          </p:nvSpPr>
          <p:spPr bwMode="auto">
            <a:xfrm>
              <a:off x="2018" y="3793"/>
              <a:ext cx="1877" cy="231"/>
            </a:xfrm>
            <a:prstGeom prst="rect">
              <a:avLst/>
            </a:prstGeom>
            <a:noFill/>
            <a:ln w="9525">
              <a:noFill/>
              <a:miter lim="800000"/>
              <a:headEnd/>
              <a:tailEnd/>
            </a:ln>
          </p:spPr>
          <p:txBody>
            <a:bodyPr wrap="none">
              <a:spAutoFit/>
            </a:bodyPr>
            <a:lstStyle/>
            <a:p>
              <a:pPr eaLnBrk="0" hangingPunct="0"/>
              <a:r>
                <a:rPr lang="en-US"/>
                <a:t>Generate Model of Service</a:t>
              </a:r>
            </a:p>
          </p:txBody>
        </p:sp>
      </p:grpSp>
      <p:grpSp>
        <p:nvGrpSpPr>
          <p:cNvPr id="183" name="Group 182"/>
          <p:cNvGrpSpPr/>
          <p:nvPr/>
        </p:nvGrpSpPr>
        <p:grpSpPr>
          <a:xfrm>
            <a:off x="0" y="6323372"/>
            <a:ext cx="9182961" cy="548585"/>
            <a:chOff x="0" y="6323372"/>
            <a:chExt cx="9182961" cy="548585"/>
          </a:xfrm>
        </p:grpSpPr>
        <p:sp>
          <p:nvSpPr>
            <p:cNvPr id="184" name="TextBox 183"/>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185" name="TextBox 184"/>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186" name="Picture 185"/>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21473727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5850"/>
                                        </p:tgtEl>
                                        <p:attrNameLst>
                                          <p:attrName>style.visibility</p:attrName>
                                        </p:attrNameLst>
                                      </p:cBhvr>
                                      <p:to>
                                        <p:strVal val="visible"/>
                                      </p:to>
                                    </p:set>
                                    <p:animEffect transition="in" filter="wipe(left)">
                                      <p:cBhvr>
                                        <p:cTn id="30" dur="500"/>
                                        <p:tgtEl>
                                          <p:spTgt spid="3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EF5D0-8F21-5D48-B47E-35237AEC6D34}"/>
              </a:ext>
            </a:extLst>
          </p:cNvPr>
          <p:cNvSpPr>
            <a:spLocks noGrp="1"/>
          </p:cNvSpPr>
          <p:nvPr>
            <p:ph type="title"/>
          </p:nvPr>
        </p:nvSpPr>
        <p:spPr/>
        <p:txBody>
          <a:bodyPr/>
          <a:lstStyle/>
          <a:p>
            <a:r>
              <a:rPr lang="en-US" dirty="0"/>
              <a:t>Dr. </a:t>
            </a:r>
            <a:r>
              <a:rPr lang="en-US" dirty="0" err="1"/>
              <a:t>Fakhraei</a:t>
            </a:r>
            <a:r>
              <a:rPr lang="en-US" dirty="0"/>
              <a:t>: Recent Projects</a:t>
            </a:r>
          </a:p>
        </p:txBody>
      </p:sp>
      <p:sp>
        <p:nvSpPr>
          <p:cNvPr id="3" name="Content Placeholder 2">
            <a:extLst>
              <a:ext uri="{FF2B5EF4-FFF2-40B4-BE49-F238E27FC236}">
                <a16:creationId xmlns:a16="http://schemas.microsoft.com/office/drawing/2014/main" xmlns="" id="{A161C8EE-5FF9-A04A-8DB2-DDBE080E7766}"/>
              </a:ext>
            </a:extLst>
          </p:cNvPr>
          <p:cNvSpPr>
            <a:spLocks noGrp="1"/>
          </p:cNvSpPr>
          <p:nvPr>
            <p:ph idx="1"/>
          </p:nvPr>
        </p:nvSpPr>
        <p:spPr/>
        <p:txBody>
          <a:bodyPr>
            <a:normAutofit/>
          </a:bodyPr>
          <a:lstStyle/>
          <a:p>
            <a:r>
              <a:rPr lang="en-US" dirty="0"/>
              <a:t>Deep Learning for Entity Normalization</a:t>
            </a:r>
          </a:p>
          <a:p>
            <a:r>
              <a:rPr lang="en-US" dirty="0"/>
              <a:t>Network-based Pharmaceutical Discoveries</a:t>
            </a:r>
          </a:p>
          <a:p>
            <a:r>
              <a:rPr lang="en-US" dirty="0"/>
              <a:t>Social Spammer Detection</a:t>
            </a:r>
          </a:p>
          <a:p>
            <a:r>
              <a:rPr lang="en-US" dirty="0"/>
              <a:t>Recommender Systems </a:t>
            </a:r>
          </a:p>
          <a:p>
            <a:pPr marL="114300" indent="0">
              <a:buNone/>
            </a:pPr>
            <a:endParaRPr lang="en-US" dirty="0"/>
          </a:p>
        </p:txBody>
      </p:sp>
    </p:spTree>
    <p:extLst>
      <p:ext uri="{BB962C8B-B14F-4D97-AF65-F5344CB8AC3E}">
        <p14:creationId xmlns:p14="http://schemas.microsoft.com/office/powerpoint/2010/main" val="1700551648"/>
      </p:ext>
    </p:extLst>
  </p:cSld>
  <p:clrMapOvr>
    <a:masterClrMapping/>
  </p:clrMapOvr>
  <p:transition xmlns:p14="http://schemas.microsoft.com/office/powerpoint/2010/mai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3" name="Group 5"/>
          <p:cNvGrpSpPr>
            <a:grpSpLocks/>
          </p:cNvGrpSpPr>
          <p:nvPr/>
        </p:nvGrpSpPr>
        <p:grpSpPr bwMode="auto">
          <a:xfrm>
            <a:off x="150814" y="1457325"/>
            <a:ext cx="8107362" cy="5095875"/>
            <a:chOff x="95" y="367"/>
            <a:chExt cx="5237" cy="3521"/>
          </a:xfrm>
        </p:grpSpPr>
        <p:sp>
          <p:nvSpPr>
            <p:cNvPr id="49155" name="AutoShape 6"/>
            <p:cNvSpPr>
              <a:spLocks noChangeArrowheads="1"/>
            </p:cNvSpPr>
            <p:nvPr/>
          </p:nvSpPr>
          <p:spPr bwMode="auto">
            <a:xfrm>
              <a:off x="2425" y="576"/>
              <a:ext cx="791" cy="240"/>
            </a:xfrm>
            <a:prstGeom prst="foldedCorner">
              <a:avLst>
                <a:gd name="adj" fmla="val 12500"/>
              </a:avLst>
            </a:prstGeom>
            <a:solidFill>
              <a:srgbClr val="EAEAEA"/>
            </a:solidFill>
            <a:ln w="9525">
              <a:solidFill>
                <a:schemeClr val="tx1"/>
              </a:solidFill>
              <a:round/>
              <a:headEnd/>
              <a:tailEnd/>
            </a:ln>
          </p:spPr>
          <p:txBody>
            <a:bodyPr wrap="none" anchor="ctr"/>
            <a:lstStyle/>
            <a:p>
              <a:pPr eaLnBrk="1" hangingPunct="1"/>
              <a:endParaRPr lang="en-US" b="1">
                <a:latin typeface="Arial" charset="0"/>
                <a:cs typeface="Arial" charset="0"/>
              </a:endParaRPr>
            </a:p>
          </p:txBody>
        </p:sp>
        <p:sp>
          <p:nvSpPr>
            <p:cNvPr id="49156" name="AutoShape 7"/>
            <p:cNvSpPr>
              <a:spLocks noChangeArrowheads="1"/>
            </p:cNvSpPr>
            <p:nvPr/>
          </p:nvSpPr>
          <p:spPr bwMode="auto">
            <a:xfrm>
              <a:off x="720" y="380"/>
              <a:ext cx="1008" cy="864"/>
            </a:xfrm>
            <a:prstGeom prst="cube">
              <a:avLst>
                <a:gd name="adj" fmla="val 11056"/>
              </a:avLst>
            </a:prstGeom>
            <a:solidFill>
              <a:srgbClr val="FFFFCC"/>
            </a:solidFill>
            <a:ln w="9525">
              <a:solidFill>
                <a:schemeClr val="tx1"/>
              </a:solidFill>
              <a:miter lim="800000"/>
              <a:headEnd/>
              <a:tailEnd/>
            </a:ln>
          </p:spPr>
          <p:txBody>
            <a:bodyPr wrap="none" anchor="ctr"/>
            <a:lstStyle/>
            <a:p>
              <a:pPr algn="ctr" eaLnBrk="1" hangingPunct="1"/>
              <a:r>
                <a:rPr lang="en-US" b="1">
                  <a:latin typeface="Arial" charset="0"/>
                  <a:cs typeface="Arial" charset="0"/>
                </a:rPr>
                <a:t>discovery</a:t>
              </a:r>
            </a:p>
          </p:txBody>
        </p:sp>
        <p:sp>
          <p:nvSpPr>
            <p:cNvPr id="49157" name="AutoShape 8"/>
            <p:cNvSpPr>
              <a:spLocks noChangeArrowheads="1"/>
            </p:cNvSpPr>
            <p:nvPr/>
          </p:nvSpPr>
          <p:spPr bwMode="auto">
            <a:xfrm>
              <a:off x="4032" y="380"/>
              <a:ext cx="1008" cy="864"/>
            </a:xfrm>
            <a:prstGeom prst="cube">
              <a:avLst>
                <a:gd name="adj" fmla="val 11056"/>
              </a:avLst>
            </a:prstGeom>
            <a:solidFill>
              <a:srgbClr val="FFFFCC"/>
            </a:solidFill>
            <a:ln w="9525">
              <a:solidFill>
                <a:schemeClr val="tx1"/>
              </a:solidFill>
              <a:miter lim="800000"/>
              <a:headEnd/>
              <a:tailEnd/>
            </a:ln>
          </p:spPr>
          <p:txBody>
            <a:bodyPr wrap="none" anchor="ctr"/>
            <a:lstStyle/>
            <a:p>
              <a:pPr algn="ctr" eaLnBrk="1" hangingPunct="1"/>
              <a:r>
                <a:rPr lang="en-US" b="1">
                  <a:latin typeface="Arial" charset="0"/>
                  <a:cs typeface="Arial" charset="0"/>
                </a:rPr>
                <a:t>Invocation</a:t>
              </a:r>
              <a:br>
                <a:rPr lang="en-US" b="1">
                  <a:latin typeface="Arial" charset="0"/>
                  <a:cs typeface="Arial" charset="0"/>
                </a:rPr>
              </a:br>
              <a:r>
                <a:rPr lang="en-US" b="1">
                  <a:latin typeface="Arial" charset="0"/>
                  <a:cs typeface="Arial" charset="0"/>
                </a:rPr>
                <a:t> &amp;</a:t>
              </a:r>
            </a:p>
            <a:p>
              <a:pPr algn="ctr" eaLnBrk="1" hangingPunct="1"/>
              <a:r>
                <a:rPr lang="en-US" b="1">
                  <a:latin typeface="Arial" charset="0"/>
                  <a:cs typeface="Arial" charset="0"/>
                </a:rPr>
                <a:t>extraction</a:t>
              </a:r>
            </a:p>
          </p:txBody>
        </p:sp>
        <p:sp>
          <p:nvSpPr>
            <p:cNvPr id="49158" name="AutoShape 9"/>
            <p:cNvSpPr>
              <a:spLocks noChangeArrowheads="1"/>
            </p:cNvSpPr>
            <p:nvPr/>
          </p:nvSpPr>
          <p:spPr bwMode="auto">
            <a:xfrm>
              <a:off x="4032" y="3024"/>
              <a:ext cx="1008" cy="864"/>
            </a:xfrm>
            <a:prstGeom prst="cube">
              <a:avLst>
                <a:gd name="adj" fmla="val 11056"/>
              </a:avLst>
            </a:prstGeom>
            <a:solidFill>
              <a:srgbClr val="FFFFCC"/>
            </a:solidFill>
            <a:ln w="9525">
              <a:solidFill>
                <a:schemeClr val="tx1"/>
              </a:solidFill>
              <a:miter lim="800000"/>
              <a:headEnd/>
              <a:tailEnd/>
            </a:ln>
          </p:spPr>
          <p:txBody>
            <a:bodyPr wrap="none" anchor="ctr"/>
            <a:lstStyle/>
            <a:p>
              <a:pPr algn="ctr" eaLnBrk="1" hangingPunct="1"/>
              <a:r>
                <a:rPr lang="en-US" b="1">
                  <a:latin typeface="Arial" charset="0"/>
                  <a:cs typeface="Arial" charset="0"/>
                </a:rPr>
                <a:t>semantic </a:t>
              </a:r>
            </a:p>
            <a:p>
              <a:pPr algn="ctr" eaLnBrk="1" hangingPunct="1"/>
              <a:r>
                <a:rPr lang="en-US" b="1">
                  <a:latin typeface="Arial" charset="0"/>
                  <a:cs typeface="Arial" charset="0"/>
                </a:rPr>
                <a:t>typing</a:t>
              </a:r>
            </a:p>
          </p:txBody>
        </p:sp>
        <p:sp>
          <p:nvSpPr>
            <p:cNvPr id="49159" name="AutoShape 10"/>
            <p:cNvSpPr>
              <a:spLocks noChangeArrowheads="1"/>
            </p:cNvSpPr>
            <p:nvPr/>
          </p:nvSpPr>
          <p:spPr bwMode="auto">
            <a:xfrm>
              <a:off x="720" y="3024"/>
              <a:ext cx="1008" cy="864"/>
            </a:xfrm>
            <a:prstGeom prst="cube">
              <a:avLst>
                <a:gd name="adj" fmla="val 11056"/>
              </a:avLst>
            </a:prstGeom>
            <a:solidFill>
              <a:srgbClr val="FFFFCC"/>
            </a:solidFill>
            <a:ln w="9525">
              <a:solidFill>
                <a:schemeClr val="tx1"/>
              </a:solidFill>
              <a:miter lim="800000"/>
              <a:headEnd/>
              <a:tailEnd/>
            </a:ln>
          </p:spPr>
          <p:txBody>
            <a:bodyPr wrap="none" anchor="ctr"/>
            <a:lstStyle/>
            <a:p>
              <a:pPr algn="ctr" eaLnBrk="1" hangingPunct="1"/>
              <a:r>
                <a:rPr lang="en-US" b="1">
                  <a:latin typeface="Arial" charset="0"/>
                  <a:cs typeface="Arial" charset="0"/>
                </a:rPr>
                <a:t>source </a:t>
              </a:r>
            </a:p>
            <a:p>
              <a:pPr algn="ctr" eaLnBrk="1" hangingPunct="1"/>
              <a:r>
                <a:rPr lang="en-US" b="1">
                  <a:latin typeface="Arial" charset="0"/>
                  <a:cs typeface="Arial" charset="0"/>
                </a:rPr>
                <a:t>modeling</a:t>
              </a:r>
            </a:p>
          </p:txBody>
        </p:sp>
        <p:sp>
          <p:nvSpPr>
            <p:cNvPr id="7179" name="Cloud"/>
            <p:cNvSpPr>
              <a:spLocks noChangeAspect="1" noEditPoints="1" noChangeArrowheads="1"/>
            </p:cNvSpPr>
            <p:nvPr/>
          </p:nvSpPr>
          <p:spPr bwMode="auto">
            <a:xfrm>
              <a:off x="1584" y="1248"/>
              <a:ext cx="2016" cy="1287"/>
            </a:xfrm>
            <a:custGeom>
              <a:avLst/>
              <a:gdLst>
                <a:gd name="T0" fmla="*/ 6 w 21600"/>
                <a:gd name="T1" fmla="*/ 644 h 21600"/>
                <a:gd name="T2" fmla="*/ 1008 w 21600"/>
                <a:gd name="T3" fmla="*/ 1286 h 21600"/>
                <a:gd name="T4" fmla="*/ 2014 w 21600"/>
                <a:gd name="T5" fmla="*/ 644 h 21600"/>
                <a:gd name="T6" fmla="*/ 1008 w 21600"/>
                <a:gd name="T7" fmla="*/ 74 h 21600"/>
                <a:gd name="T8" fmla="*/ 0 60000 65536"/>
                <a:gd name="T9" fmla="*/ 0 60000 65536"/>
                <a:gd name="T10" fmla="*/ 0 60000 65536"/>
                <a:gd name="T11" fmla="*/ 0 60000 65536"/>
                <a:gd name="T12" fmla="*/ 2979 w 21600"/>
                <a:gd name="T13" fmla="*/ 3256 h 21600"/>
                <a:gd name="T14" fmla="*/ 17089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CC"/>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eaLnBrk="1" hangingPunct="1">
                <a:defRPr/>
              </a:pPr>
              <a:r>
                <a:rPr lang="en-US" sz="1600" b="1" dirty="0">
                  <a:latin typeface="Verdana" charset="0"/>
                  <a:ea typeface="+mn-ea"/>
                  <a:cs typeface="+mn-cs"/>
                </a:rPr>
                <a:t>Background knowledge</a:t>
              </a:r>
            </a:p>
          </p:txBody>
        </p:sp>
        <p:sp>
          <p:nvSpPr>
            <p:cNvPr id="49161" name="Line 12"/>
            <p:cNvSpPr>
              <a:spLocks noChangeShapeType="1"/>
            </p:cNvSpPr>
            <p:nvPr/>
          </p:nvSpPr>
          <p:spPr bwMode="auto">
            <a:xfrm flipH="1" flipV="1">
              <a:off x="1296" y="1292"/>
              <a:ext cx="672" cy="816"/>
            </a:xfrm>
            <a:prstGeom prst="line">
              <a:avLst/>
            </a:prstGeom>
            <a:noFill/>
            <a:ln w="28575">
              <a:solidFill>
                <a:schemeClr val="tx1"/>
              </a:solidFill>
              <a:prstDash val="sysDot"/>
              <a:round/>
              <a:headEnd/>
              <a:tailEnd type="stealth" w="lg" len="med"/>
            </a:ln>
            <a:extLst>
              <a:ext uri="{909E8E84-426E-40dd-AFC4-6F175D3DCCD1}">
                <a14:hiddenFill xmlns:a14="http://schemas.microsoft.com/office/drawing/2010/main">
                  <a:noFill/>
                </a14:hiddenFill>
              </a:ext>
            </a:extLst>
          </p:spPr>
          <p:txBody>
            <a:bodyPr/>
            <a:lstStyle/>
            <a:p>
              <a:endParaRPr lang="en-US"/>
            </a:p>
          </p:txBody>
        </p:sp>
        <p:grpSp>
          <p:nvGrpSpPr>
            <p:cNvPr id="49162" name="Group 13"/>
            <p:cNvGrpSpPr>
              <a:grpSpLocks/>
            </p:cNvGrpSpPr>
            <p:nvPr/>
          </p:nvGrpSpPr>
          <p:grpSpPr bwMode="auto">
            <a:xfrm>
              <a:off x="2738" y="1675"/>
              <a:ext cx="478" cy="329"/>
              <a:chOff x="2112" y="528"/>
              <a:chExt cx="960" cy="864"/>
            </a:xfrm>
          </p:grpSpPr>
          <p:sp>
            <p:nvSpPr>
              <p:cNvPr id="49194" name="Rectangle 14"/>
              <p:cNvSpPr>
                <a:spLocks noChangeArrowheads="1"/>
              </p:cNvSpPr>
              <p:nvPr/>
            </p:nvSpPr>
            <p:spPr bwMode="auto">
              <a:xfrm>
                <a:off x="2112" y="528"/>
                <a:ext cx="960" cy="864"/>
              </a:xfrm>
              <a:prstGeom prst="rect">
                <a:avLst/>
              </a:prstGeom>
              <a:solidFill>
                <a:srgbClr val="EAEAEA"/>
              </a:solidFill>
              <a:ln w="9525">
                <a:solidFill>
                  <a:schemeClr val="tx1"/>
                </a:solidFill>
                <a:miter lim="800000"/>
                <a:headEnd/>
                <a:tailEnd/>
              </a:ln>
            </p:spPr>
            <p:txBody>
              <a:bodyPr wrap="none" anchor="ctr"/>
              <a:lstStyle/>
              <a:p>
                <a:pPr eaLnBrk="1" hangingPunct="1"/>
                <a:endParaRPr lang="en-US" b="1">
                  <a:latin typeface="Arial" charset="0"/>
                  <a:cs typeface="Arial" charset="0"/>
                </a:endParaRPr>
              </a:p>
            </p:txBody>
          </p:sp>
          <p:sp>
            <p:nvSpPr>
              <p:cNvPr id="49195" name="Line 15"/>
              <p:cNvSpPr>
                <a:spLocks noChangeShapeType="1"/>
              </p:cNvSpPr>
              <p:nvPr/>
            </p:nvSpPr>
            <p:spPr bwMode="auto">
              <a:xfrm>
                <a:off x="2112" y="672"/>
                <a:ext cx="96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6" name="Line 16"/>
              <p:cNvSpPr>
                <a:spLocks noChangeShapeType="1"/>
              </p:cNvSpPr>
              <p:nvPr/>
            </p:nvSpPr>
            <p:spPr bwMode="auto">
              <a:xfrm>
                <a:off x="2112" y="816"/>
                <a:ext cx="96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7" name="Line 17"/>
              <p:cNvSpPr>
                <a:spLocks noChangeShapeType="1"/>
              </p:cNvSpPr>
              <p:nvPr/>
            </p:nvSpPr>
            <p:spPr bwMode="auto">
              <a:xfrm>
                <a:off x="2112" y="960"/>
                <a:ext cx="96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8" name="Line 18"/>
              <p:cNvSpPr>
                <a:spLocks noChangeShapeType="1"/>
              </p:cNvSpPr>
              <p:nvPr/>
            </p:nvSpPr>
            <p:spPr bwMode="auto">
              <a:xfrm>
                <a:off x="2112" y="1104"/>
                <a:ext cx="96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9" name="Line 19"/>
              <p:cNvSpPr>
                <a:spLocks noChangeShapeType="1"/>
              </p:cNvSpPr>
              <p:nvPr/>
            </p:nvSpPr>
            <p:spPr bwMode="auto">
              <a:xfrm>
                <a:off x="2112" y="1248"/>
                <a:ext cx="96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0" name="Line 20"/>
              <p:cNvSpPr>
                <a:spLocks noChangeShapeType="1"/>
              </p:cNvSpPr>
              <p:nvPr/>
            </p:nvSpPr>
            <p:spPr bwMode="auto">
              <a:xfrm>
                <a:off x="2352" y="528"/>
                <a:ext cx="0" cy="86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1" name="Line 21"/>
              <p:cNvSpPr>
                <a:spLocks noChangeShapeType="1"/>
              </p:cNvSpPr>
              <p:nvPr/>
            </p:nvSpPr>
            <p:spPr bwMode="auto">
              <a:xfrm>
                <a:off x="2592" y="528"/>
                <a:ext cx="0" cy="86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2" name="Line 22"/>
              <p:cNvSpPr>
                <a:spLocks noChangeShapeType="1"/>
              </p:cNvSpPr>
              <p:nvPr/>
            </p:nvSpPr>
            <p:spPr bwMode="auto">
              <a:xfrm>
                <a:off x="2832" y="528"/>
                <a:ext cx="0" cy="86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163" name="AutoShape 23"/>
            <p:cNvSpPr>
              <a:spLocks noChangeArrowheads="1"/>
            </p:cNvSpPr>
            <p:nvPr/>
          </p:nvSpPr>
          <p:spPr bwMode="auto">
            <a:xfrm>
              <a:off x="2309" y="507"/>
              <a:ext cx="859" cy="240"/>
            </a:xfrm>
            <a:prstGeom prst="foldedCorner">
              <a:avLst>
                <a:gd name="adj" fmla="val 12500"/>
              </a:avLst>
            </a:prstGeom>
            <a:solidFill>
              <a:srgbClr val="EAEAEA"/>
            </a:solidFill>
            <a:ln w="9525">
              <a:solidFill>
                <a:schemeClr val="tx1"/>
              </a:solidFill>
              <a:round/>
              <a:headEnd/>
              <a:tailEnd/>
            </a:ln>
          </p:spPr>
          <p:txBody>
            <a:bodyPr wrap="none" anchor="ctr"/>
            <a:lstStyle/>
            <a:p>
              <a:pPr eaLnBrk="1" hangingPunct="1"/>
              <a:endParaRPr lang="en-US" b="1">
                <a:latin typeface="Arial" charset="0"/>
                <a:cs typeface="Arial" charset="0"/>
              </a:endParaRPr>
            </a:p>
          </p:txBody>
        </p:sp>
        <p:sp>
          <p:nvSpPr>
            <p:cNvPr id="49164" name="AutoShape 24"/>
            <p:cNvSpPr>
              <a:spLocks noChangeArrowheads="1"/>
            </p:cNvSpPr>
            <p:nvPr/>
          </p:nvSpPr>
          <p:spPr bwMode="auto">
            <a:xfrm>
              <a:off x="1680" y="812"/>
              <a:ext cx="2352" cy="192"/>
            </a:xfrm>
            <a:prstGeom prst="rightArrow">
              <a:avLst>
                <a:gd name="adj1" fmla="val 40278"/>
                <a:gd name="adj2" fmla="val 115978"/>
              </a:avLst>
            </a:prstGeom>
            <a:solidFill>
              <a:schemeClr val="accent1"/>
            </a:solidFill>
            <a:ln w="9525">
              <a:solidFill>
                <a:schemeClr val="tx1"/>
              </a:solidFill>
              <a:miter lim="800000"/>
              <a:headEnd/>
              <a:tailEnd/>
            </a:ln>
          </p:spPr>
          <p:txBody>
            <a:bodyPr wrap="none" anchor="ctr"/>
            <a:lstStyle/>
            <a:p>
              <a:pPr eaLnBrk="1" hangingPunct="1"/>
              <a:endParaRPr lang="en-US" b="1">
                <a:latin typeface="Arial" charset="0"/>
                <a:cs typeface="Arial" charset="0"/>
              </a:endParaRPr>
            </a:p>
          </p:txBody>
        </p:sp>
        <p:sp>
          <p:nvSpPr>
            <p:cNvPr id="49165" name="Rectangle 25"/>
            <p:cNvSpPr>
              <a:spLocks noChangeArrowheads="1"/>
            </p:cNvSpPr>
            <p:nvPr/>
          </p:nvSpPr>
          <p:spPr bwMode="auto">
            <a:xfrm>
              <a:off x="817" y="1580"/>
              <a:ext cx="7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Tx/>
                <a:buChar char="•"/>
              </a:pPr>
              <a:r>
                <a:rPr lang="en-US" sz="1600" b="1">
                  <a:latin typeface="Century" charset="0"/>
                  <a:cs typeface="Arial" charset="0"/>
                </a:rPr>
                <a:t>Seed URL</a:t>
              </a:r>
            </a:p>
          </p:txBody>
        </p:sp>
        <p:sp>
          <p:nvSpPr>
            <p:cNvPr id="49166" name="AutoShape 26"/>
            <p:cNvSpPr>
              <a:spLocks noChangeArrowheads="1"/>
            </p:cNvSpPr>
            <p:nvPr/>
          </p:nvSpPr>
          <p:spPr bwMode="auto">
            <a:xfrm>
              <a:off x="2214" y="449"/>
              <a:ext cx="906" cy="240"/>
            </a:xfrm>
            <a:prstGeom prst="foldedCorner">
              <a:avLst>
                <a:gd name="adj" fmla="val 12500"/>
              </a:avLst>
            </a:prstGeom>
            <a:solidFill>
              <a:srgbClr val="EAEAEA"/>
            </a:solidFill>
            <a:ln w="9525">
              <a:solidFill>
                <a:schemeClr val="tx1"/>
              </a:solidFill>
              <a:round/>
              <a:headEnd/>
              <a:tailEnd/>
            </a:ln>
          </p:spPr>
          <p:txBody>
            <a:bodyPr wrap="none" anchor="ctr"/>
            <a:lstStyle/>
            <a:p>
              <a:pPr algn="ctr" eaLnBrk="1" hangingPunct="1"/>
              <a:r>
                <a:rPr lang="en-US" sz="1600" b="1">
                  <a:latin typeface="Courier New" charset="0"/>
                  <a:cs typeface="Arial" charset="0"/>
                </a:rPr>
                <a:t>anotherWS</a:t>
              </a:r>
            </a:p>
          </p:txBody>
        </p:sp>
        <p:sp>
          <p:nvSpPr>
            <p:cNvPr id="49167" name="AutoShape 27"/>
            <p:cNvSpPr>
              <a:spLocks noChangeArrowheads="1"/>
            </p:cNvSpPr>
            <p:nvPr/>
          </p:nvSpPr>
          <p:spPr bwMode="auto">
            <a:xfrm>
              <a:off x="2099" y="367"/>
              <a:ext cx="973" cy="240"/>
            </a:xfrm>
            <a:prstGeom prst="foldedCorner">
              <a:avLst>
                <a:gd name="adj" fmla="val 12500"/>
              </a:avLst>
            </a:prstGeom>
            <a:solidFill>
              <a:srgbClr val="EAEAEA"/>
            </a:solidFill>
            <a:ln w="9525">
              <a:solidFill>
                <a:schemeClr val="tx1"/>
              </a:solidFill>
              <a:round/>
              <a:headEnd/>
              <a:tailEnd/>
            </a:ln>
          </p:spPr>
          <p:txBody>
            <a:bodyPr wrap="none" anchor="ctr"/>
            <a:lstStyle/>
            <a:p>
              <a:pPr algn="ctr" eaLnBrk="1" hangingPunct="1"/>
              <a:r>
                <a:rPr lang="en-US" sz="1600" b="1">
                  <a:latin typeface="Verdana" charset="0"/>
                  <a:cs typeface="Arial" charset="0"/>
                </a:rPr>
                <a:t>unisys</a:t>
              </a:r>
            </a:p>
          </p:txBody>
        </p:sp>
        <p:sp>
          <p:nvSpPr>
            <p:cNvPr id="49168" name="AutoShape 28"/>
            <p:cNvSpPr>
              <a:spLocks noChangeArrowheads="1"/>
            </p:cNvSpPr>
            <p:nvPr/>
          </p:nvSpPr>
          <p:spPr bwMode="auto">
            <a:xfrm>
              <a:off x="4674" y="1820"/>
              <a:ext cx="658" cy="336"/>
            </a:xfrm>
            <a:prstGeom prst="foldedCorner">
              <a:avLst>
                <a:gd name="adj" fmla="val 12500"/>
              </a:avLst>
            </a:prstGeom>
            <a:solidFill>
              <a:srgbClr val="EAEAEA"/>
            </a:solidFill>
            <a:ln w="9525">
              <a:solidFill>
                <a:schemeClr val="tx1"/>
              </a:solidFill>
              <a:round/>
              <a:headEnd/>
              <a:tailEnd/>
            </a:ln>
          </p:spPr>
          <p:txBody>
            <a:bodyPr wrap="none" anchor="ctr"/>
            <a:lstStyle/>
            <a:p>
              <a:pPr algn="ctr" eaLnBrk="1" hangingPunct="1"/>
              <a:r>
                <a:rPr lang="en-US" sz="1600" b="1">
                  <a:latin typeface="Verdana" charset="0"/>
                  <a:cs typeface="Arial" charset="0"/>
                </a:rPr>
                <a:t>unisys</a:t>
              </a:r>
            </a:p>
          </p:txBody>
        </p:sp>
        <p:sp>
          <p:nvSpPr>
            <p:cNvPr id="49169" name="AutoShape 29"/>
            <p:cNvSpPr>
              <a:spLocks noChangeArrowheads="1"/>
            </p:cNvSpPr>
            <p:nvPr/>
          </p:nvSpPr>
          <p:spPr bwMode="auto">
            <a:xfrm>
              <a:off x="4346" y="1244"/>
              <a:ext cx="144" cy="1828"/>
            </a:xfrm>
            <a:prstGeom prst="downArrow">
              <a:avLst>
                <a:gd name="adj1" fmla="val 50000"/>
                <a:gd name="adj2" fmla="val 187478"/>
              </a:avLst>
            </a:prstGeom>
            <a:solidFill>
              <a:schemeClr val="accent1"/>
            </a:solidFill>
            <a:ln w="9525">
              <a:solidFill>
                <a:schemeClr val="tx1"/>
              </a:solidFill>
              <a:miter lim="800000"/>
              <a:headEnd/>
              <a:tailEnd/>
            </a:ln>
          </p:spPr>
          <p:txBody>
            <a:bodyPr vert="eaVert" wrap="none" anchor="ctr"/>
            <a:lstStyle/>
            <a:p>
              <a:pPr eaLnBrk="1" hangingPunct="1"/>
              <a:endParaRPr lang="en-US" b="1">
                <a:latin typeface="Arial" charset="0"/>
                <a:cs typeface="Arial" charset="0"/>
              </a:endParaRPr>
            </a:p>
          </p:txBody>
        </p:sp>
        <p:sp>
          <p:nvSpPr>
            <p:cNvPr id="49170" name="Line 30"/>
            <p:cNvSpPr>
              <a:spLocks noChangeShapeType="1"/>
            </p:cNvSpPr>
            <p:nvPr/>
          </p:nvSpPr>
          <p:spPr bwMode="auto">
            <a:xfrm flipV="1">
              <a:off x="3168" y="1052"/>
              <a:ext cx="720" cy="720"/>
            </a:xfrm>
            <a:prstGeom prst="line">
              <a:avLst/>
            </a:prstGeom>
            <a:noFill/>
            <a:ln w="28575">
              <a:solidFill>
                <a:schemeClr val="tx1"/>
              </a:solidFill>
              <a:prstDash val="sysDot"/>
              <a:round/>
              <a:headEnd/>
              <a:tailEnd type="stealth" w="lg" len="med"/>
            </a:ln>
            <a:extLst>
              <a:ext uri="{909E8E84-426E-40dd-AFC4-6F175D3DCCD1}">
                <a14:hiddenFill xmlns:a14="http://schemas.microsoft.com/office/drawing/2010/main">
                  <a:noFill/>
                </a14:hiddenFill>
              </a:ext>
            </a:extLst>
          </p:spPr>
          <p:txBody>
            <a:bodyPr/>
            <a:lstStyle/>
            <a:p>
              <a:endParaRPr lang="en-US"/>
            </a:p>
          </p:txBody>
        </p:sp>
        <p:sp>
          <p:nvSpPr>
            <p:cNvPr id="49171" name="Rectangle 31"/>
            <p:cNvSpPr>
              <a:spLocks noChangeArrowheads="1"/>
            </p:cNvSpPr>
            <p:nvPr/>
          </p:nvSpPr>
          <p:spPr bwMode="auto">
            <a:xfrm>
              <a:off x="3552" y="1292"/>
              <a:ext cx="616"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Tx/>
                <a:buChar char="•"/>
              </a:pPr>
              <a:r>
                <a:rPr lang="en-US" sz="1600" b="1">
                  <a:latin typeface="Century" charset="0"/>
                  <a:cs typeface="Arial" charset="0"/>
                </a:rPr>
                <a:t>sample</a:t>
              </a:r>
            </a:p>
            <a:p>
              <a:pPr eaLnBrk="1" hangingPunct="1"/>
              <a:r>
                <a:rPr lang="en-US" sz="1600" b="1">
                  <a:latin typeface="Century" charset="0"/>
                  <a:cs typeface="Arial" charset="0"/>
                </a:rPr>
                <a:t>  input</a:t>
              </a:r>
            </a:p>
            <a:p>
              <a:pPr eaLnBrk="1" hangingPunct="1"/>
              <a:r>
                <a:rPr lang="en-US" sz="1600" b="1">
                  <a:latin typeface="Century" charset="0"/>
                  <a:cs typeface="Arial" charset="0"/>
                </a:rPr>
                <a:t>  values</a:t>
              </a:r>
            </a:p>
          </p:txBody>
        </p:sp>
        <p:sp>
          <p:nvSpPr>
            <p:cNvPr id="49172" name="AutoShape 32"/>
            <p:cNvSpPr>
              <a:spLocks noChangeArrowheads="1"/>
            </p:cNvSpPr>
            <p:nvPr/>
          </p:nvSpPr>
          <p:spPr bwMode="auto">
            <a:xfrm>
              <a:off x="1728" y="2060"/>
              <a:ext cx="1737" cy="240"/>
            </a:xfrm>
            <a:prstGeom prst="foldedCorner">
              <a:avLst>
                <a:gd name="adj" fmla="val 12500"/>
              </a:avLst>
            </a:prstGeom>
            <a:solidFill>
              <a:srgbClr val="EAEAEA"/>
            </a:solidFill>
            <a:ln w="9525">
              <a:solidFill>
                <a:schemeClr val="tx1"/>
              </a:solidFill>
              <a:round/>
              <a:headEnd/>
              <a:tailEnd/>
            </a:ln>
          </p:spPr>
          <p:txBody>
            <a:bodyPr wrap="none" anchor="ctr"/>
            <a:lstStyle/>
            <a:p>
              <a:pPr algn="ctr" eaLnBrk="1" hangingPunct="1"/>
              <a:r>
                <a:rPr lang="en-US" sz="1400" b="1">
                  <a:latin typeface="Courier New" charset="0"/>
                  <a:cs typeface="Arial" charset="0"/>
                </a:rPr>
                <a:t>http://wunderground.com</a:t>
              </a:r>
            </a:p>
          </p:txBody>
        </p:sp>
        <p:sp>
          <p:nvSpPr>
            <p:cNvPr id="49173" name="AutoShape 33"/>
            <p:cNvSpPr>
              <a:spLocks noChangeArrowheads="1"/>
            </p:cNvSpPr>
            <p:nvPr/>
          </p:nvSpPr>
          <p:spPr bwMode="auto">
            <a:xfrm>
              <a:off x="1680" y="3408"/>
              <a:ext cx="2352" cy="144"/>
            </a:xfrm>
            <a:prstGeom prst="leftArrow">
              <a:avLst>
                <a:gd name="adj1" fmla="val 50000"/>
                <a:gd name="adj2" fmla="val 204923"/>
              </a:avLst>
            </a:prstGeom>
            <a:solidFill>
              <a:schemeClr val="accent1"/>
            </a:solidFill>
            <a:ln w="9525">
              <a:solidFill>
                <a:schemeClr val="tx1"/>
              </a:solidFill>
              <a:miter lim="800000"/>
              <a:headEnd/>
              <a:tailEnd/>
            </a:ln>
          </p:spPr>
          <p:txBody>
            <a:bodyPr wrap="none" anchor="ctr"/>
            <a:lstStyle/>
            <a:p>
              <a:pPr eaLnBrk="1" hangingPunct="1"/>
              <a:endParaRPr lang="en-US" b="1">
                <a:latin typeface="Arial" charset="0"/>
                <a:cs typeface="Arial" charset="0"/>
              </a:endParaRPr>
            </a:p>
          </p:txBody>
        </p:sp>
        <p:grpSp>
          <p:nvGrpSpPr>
            <p:cNvPr id="49174" name="Group 34"/>
            <p:cNvGrpSpPr>
              <a:grpSpLocks/>
            </p:cNvGrpSpPr>
            <p:nvPr/>
          </p:nvGrpSpPr>
          <p:grpSpPr bwMode="auto">
            <a:xfrm>
              <a:off x="4692" y="2396"/>
              <a:ext cx="621" cy="295"/>
              <a:chOff x="2112" y="528"/>
              <a:chExt cx="960" cy="864"/>
            </a:xfrm>
          </p:grpSpPr>
          <p:sp>
            <p:nvSpPr>
              <p:cNvPr id="49185" name="Rectangle 35"/>
              <p:cNvSpPr>
                <a:spLocks noChangeArrowheads="1"/>
              </p:cNvSpPr>
              <p:nvPr/>
            </p:nvSpPr>
            <p:spPr bwMode="auto">
              <a:xfrm>
                <a:off x="2112" y="528"/>
                <a:ext cx="960" cy="864"/>
              </a:xfrm>
              <a:prstGeom prst="rect">
                <a:avLst/>
              </a:prstGeom>
              <a:solidFill>
                <a:srgbClr val="EAEAEA"/>
              </a:solidFill>
              <a:ln w="9525">
                <a:solidFill>
                  <a:schemeClr val="tx1"/>
                </a:solidFill>
                <a:miter lim="800000"/>
                <a:headEnd/>
                <a:tailEnd/>
              </a:ln>
            </p:spPr>
            <p:txBody>
              <a:bodyPr wrap="none" anchor="ctr"/>
              <a:lstStyle/>
              <a:p>
                <a:pPr eaLnBrk="1" hangingPunct="1"/>
                <a:endParaRPr lang="en-US" b="1">
                  <a:latin typeface="Arial" charset="0"/>
                  <a:cs typeface="Arial" charset="0"/>
                </a:endParaRPr>
              </a:p>
            </p:txBody>
          </p:sp>
          <p:sp>
            <p:nvSpPr>
              <p:cNvPr id="49186" name="Line 36"/>
              <p:cNvSpPr>
                <a:spLocks noChangeShapeType="1"/>
              </p:cNvSpPr>
              <p:nvPr/>
            </p:nvSpPr>
            <p:spPr bwMode="auto">
              <a:xfrm>
                <a:off x="2112" y="672"/>
                <a:ext cx="96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7" name="Line 37"/>
              <p:cNvSpPr>
                <a:spLocks noChangeShapeType="1"/>
              </p:cNvSpPr>
              <p:nvPr/>
            </p:nvSpPr>
            <p:spPr bwMode="auto">
              <a:xfrm>
                <a:off x="2112" y="816"/>
                <a:ext cx="96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8" name="Line 38"/>
              <p:cNvSpPr>
                <a:spLocks noChangeShapeType="1"/>
              </p:cNvSpPr>
              <p:nvPr/>
            </p:nvSpPr>
            <p:spPr bwMode="auto">
              <a:xfrm>
                <a:off x="2112" y="960"/>
                <a:ext cx="96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9" name="Line 39"/>
              <p:cNvSpPr>
                <a:spLocks noChangeShapeType="1"/>
              </p:cNvSpPr>
              <p:nvPr/>
            </p:nvSpPr>
            <p:spPr bwMode="auto">
              <a:xfrm>
                <a:off x="2112" y="1104"/>
                <a:ext cx="96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0" name="Line 40"/>
              <p:cNvSpPr>
                <a:spLocks noChangeShapeType="1"/>
              </p:cNvSpPr>
              <p:nvPr/>
            </p:nvSpPr>
            <p:spPr bwMode="auto">
              <a:xfrm>
                <a:off x="2112" y="1248"/>
                <a:ext cx="960" cy="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1" name="Line 41"/>
              <p:cNvSpPr>
                <a:spLocks noChangeShapeType="1"/>
              </p:cNvSpPr>
              <p:nvPr/>
            </p:nvSpPr>
            <p:spPr bwMode="auto">
              <a:xfrm>
                <a:off x="2352" y="528"/>
                <a:ext cx="0" cy="86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2" name="Line 42"/>
              <p:cNvSpPr>
                <a:spLocks noChangeShapeType="1"/>
              </p:cNvSpPr>
              <p:nvPr/>
            </p:nvSpPr>
            <p:spPr bwMode="auto">
              <a:xfrm>
                <a:off x="2592" y="528"/>
                <a:ext cx="0" cy="86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3" name="Line 43"/>
              <p:cNvSpPr>
                <a:spLocks noChangeShapeType="1"/>
              </p:cNvSpPr>
              <p:nvPr/>
            </p:nvSpPr>
            <p:spPr bwMode="auto">
              <a:xfrm>
                <a:off x="2832" y="528"/>
                <a:ext cx="0" cy="86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175" name="Rectangle 44"/>
            <p:cNvSpPr>
              <a:spLocks noChangeArrowheads="1"/>
            </p:cNvSpPr>
            <p:nvPr/>
          </p:nvSpPr>
          <p:spPr bwMode="auto">
            <a:xfrm>
              <a:off x="4746" y="1403"/>
              <a:ext cx="514" cy="192"/>
            </a:xfrm>
            <a:prstGeom prst="rect">
              <a:avLst/>
            </a:prstGeom>
            <a:solidFill>
              <a:srgbClr val="FFFFFF">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ja-JP" altLang="en-US" sz="1400" b="1">
                  <a:latin typeface="Century" charset="0"/>
                  <a:cs typeface="Arial" charset="0"/>
                </a:rPr>
                <a:t>“</a:t>
              </a:r>
              <a:r>
                <a:rPr lang="en-US" altLang="ja-JP" sz="1400" b="1">
                  <a:latin typeface="Century" charset="0"/>
                  <a:cs typeface="Arial" charset="0"/>
                </a:rPr>
                <a:t>90254</a:t>
              </a:r>
              <a:r>
                <a:rPr lang="ja-JP" altLang="en-US" sz="1400" b="1">
                  <a:latin typeface="Century" charset="0"/>
                  <a:cs typeface="Arial" charset="0"/>
                </a:rPr>
                <a:t>”</a:t>
              </a:r>
              <a:endParaRPr lang="en-US" sz="1400" b="1">
                <a:latin typeface="Century" charset="0"/>
                <a:cs typeface="Arial" charset="0"/>
              </a:endParaRPr>
            </a:p>
          </p:txBody>
        </p:sp>
        <p:sp>
          <p:nvSpPr>
            <p:cNvPr id="49176" name="Line 45"/>
            <p:cNvSpPr>
              <a:spLocks noChangeShapeType="1"/>
            </p:cNvSpPr>
            <p:nvPr/>
          </p:nvSpPr>
          <p:spPr bwMode="auto">
            <a:xfrm>
              <a:off x="4991" y="1580"/>
              <a:ext cx="0" cy="240"/>
            </a:xfrm>
            <a:prstGeom prst="line">
              <a:avLst/>
            </a:prstGeom>
            <a:noFill/>
            <a:ln w="381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77" name="Line 46"/>
            <p:cNvSpPr>
              <a:spLocks noChangeShapeType="1"/>
            </p:cNvSpPr>
            <p:nvPr/>
          </p:nvSpPr>
          <p:spPr bwMode="auto">
            <a:xfrm>
              <a:off x="4991" y="2156"/>
              <a:ext cx="0" cy="240"/>
            </a:xfrm>
            <a:prstGeom prst="line">
              <a:avLst/>
            </a:prstGeom>
            <a:noFill/>
            <a:ln w="381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78" name="Line 47"/>
            <p:cNvSpPr>
              <a:spLocks noChangeShapeType="1"/>
            </p:cNvSpPr>
            <p:nvPr/>
          </p:nvSpPr>
          <p:spPr bwMode="auto">
            <a:xfrm>
              <a:off x="3408" y="2204"/>
              <a:ext cx="672" cy="868"/>
            </a:xfrm>
            <a:prstGeom prst="line">
              <a:avLst/>
            </a:prstGeom>
            <a:noFill/>
            <a:ln w="28575">
              <a:solidFill>
                <a:schemeClr val="tx1"/>
              </a:solidFill>
              <a:prstDash val="sysDot"/>
              <a:round/>
              <a:headEnd/>
              <a:tailEnd type="stealth" w="lg" len="med"/>
            </a:ln>
            <a:extLst>
              <a:ext uri="{909E8E84-426E-40dd-AFC4-6F175D3DCCD1}">
                <a14:hiddenFill xmlns:a14="http://schemas.microsoft.com/office/drawing/2010/main">
                  <a:noFill/>
                </a14:hiddenFill>
              </a:ext>
            </a:extLst>
          </p:spPr>
          <p:txBody>
            <a:bodyPr/>
            <a:lstStyle/>
            <a:p>
              <a:endParaRPr lang="en-US"/>
            </a:p>
          </p:txBody>
        </p:sp>
        <p:sp>
          <p:nvSpPr>
            <p:cNvPr id="49179" name="Rectangle 48"/>
            <p:cNvSpPr>
              <a:spLocks noChangeArrowheads="1"/>
            </p:cNvSpPr>
            <p:nvPr/>
          </p:nvSpPr>
          <p:spPr bwMode="auto">
            <a:xfrm>
              <a:off x="3169" y="2804"/>
              <a:ext cx="73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Tx/>
                <a:buChar char="•"/>
              </a:pPr>
              <a:r>
                <a:rPr lang="en-US" sz="1600" b="1">
                  <a:latin typeface="Century" charset="0"/>
                  <a:cs typeface="Arial" charset="0"/>
                </a:rPr>
                <a:t>patterns </a:t>
              </a:r>
            </a:p>
            <a:p>
              <a:pPr eaLnBrk="1" hangingPunct="1">
                <a:buFontTx/>
                <a:buChar char="•"/>
              </a:pPr>
              <a:r>
                <a:rPr lang="en-US" sz="1600" b="1">
                  <a:latin typeface="Century" charset="0"/>
                  <a:cs typeface="Arial" charset="0"/>
                </a:rPr>
                <a:t>domain </a:t>
              </a:r>
            </a:p>
            <a:p>
              <a:pPr eaLnBrk="1" hangingPunct="1"/>
              <a:r>
                <a:rPr lang="en-US" sz="1600" b="1">
                  <a:latin typeface="Century" charset="0"/>
                  <a:cs typeface="Arial" charset="0"/>
                </a:rPr>
                <a:t>   types</a:t>
              </a:r>
            </a:p>
          </p:txBody>
        </p:sp>
        <p:sp>
          <p:nvSpPr>
            <p:cNvPr id="49180" name="Rectangle 49"/>
            <p:cNvSpPr>
              <a:spLocks noChangeArrowheads="1"/>
            </p:cNvSpPr>
            <p:nvPr/>
          </p:nvSpPr>
          <p:spPr bwMode="auto">
            <a:xfrm>
              <a:off x="1776" y="3648"/>
              <a:ext cx="21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600" b="1">
                  <a:latin typeface="Courier New" charset="0"/>
                  <a:cs typeface="Arial" charset="0"/>
                </a:rPr>
                <a:t>unisys(Zip,Temp,Humidity,…)</a:t>
              </a:r>
            </a:p>
          </p:txBody>
        </p:sp>
        <p:sp>
          <p:nvSpPr>
            <p:cNvPr id="49181" name="Line 50"/>
            <p:cNvSpPr>
              <a:spLocks noChangeShapeType="1"/>
            </p:cNvSpPr>
            <p:nvPr/>
          </p:nvSpPr>
          <p:spPr bwMode="auto">
            <a:xfrm flipH="1">
              <a:off x="1632" y="2400"/>
              <a:ext cx="432" cy="624"/>
            </a:xfrm>
            <a:prstGeom prst="line">
              <a:avLst/>
            </a:prstGeom>
            <a:noFill/>
            <a:ln w="28575">
              <a:solidFill>
                <a:schemeClr val="tx1"/>
              </a:solidFill>
              <a:prstDash val="sysDot"/>
              <a:round/>
              <a:headEnd/>
              <a:tailEnd type="stealth" w="lg" len="med"/>
            </a:ln>
            <a:extLst>
              <a:ext uri="{909E8E84-426E-40dd-AFC4-6F175D3DCCD1}">
                <a14:hiddenFill xmlns:a14="http://schemas.microsoft.com/office/drawing/2010/main">
                  <a:noFill/>
                </a14:hiddenFill>
              </a:ext>
            </a:extLst>
          </p:spPr>
          <p:txBody>
            <a:bodyPr/>
            <a:lstStyle/>
            <a:p>
              <a:endParaRPr lang="en-US"/>
            </a:p>
          </p:txBody>
        </p:sp>
        <p:sp>
          <p:nvSpPr>
            <p:cNvPr id="49182" name="Rectangle 51"/>
            <p:cNvSpPr>
              <a:spLocks noChangeArrowheads="1"/>
            </p:cNvSpPr>
            <p:nvPr/>
          </p:nvSpPr>
          <p:spPr bwMode="auto">
            <a:xfrm>
              <a:off x="1824" y="2818"/>
              <a:ext cx="110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Tx/>
                <a:buChar char="•"/>
              </a:pPr>
              <a:r>
                <a:rPr lang="en-US" sz="1600" b="1">
                  <a:latin typeface="Century" charset="0"/>
                  <a:cs typeface="Arial" charset="0"/>
                </a:rPr>
                <a:t>definition of      known sources</a:t>
              </a:r>
            </a:p>
            <a:p>
              <a:pPr eaLnBrk="1" hangingPunct="1">
                <a:buFontTx/>
                <a:buChar char="•"/>
              </a:pPr>
              <a:r>
                <a:rPr lang="en-US" sz="1600" b="1">
                  <a:latin typeface="Century" charset="0"/>
                  <a:cs typeface="Arial" charset="0"/>
                </a:rPr>
                <a:t>sample values </a:t>
              </a:r>
            </a:p>
          </p:txBody>
        </p:sp>
        <p:sp>
          <p:nvSpPr>
            <p:cNvPr id="49183" name="Rectangle 52"/>
            <p:cNvSpPr>
              <a:spLocks noChangeArrowheads="1"/>
            </p:cNvSpPr>
            <p:nvPr/>
          </p:nvSpPr>
          <p:spPr bwMode="auto">
            <a:xfrm>
              <a:off x="95" y="2448"/>
              <a:ext cx="2201" cy="372"/>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r>
                <a:rPr lang="en-US" sz="1600" b="1">
                  <a:latin typeface="Courier New" charset="0"/>
                  <a:cs typeface="Arial" charset="0"/>
                </a:rPr>
                <a:t>unisys(Zip,Temp,…)</a:t>
              </a:r>
            </a:p>
            <a:p>
              <a:pPr eaLnBrk="1" hangingPunct="1"/>
              <a:r>
                <a:rPr lang="en-US" sz="1600" b="1">
                  <a:latin typeface="Courier New" charset="0"/>
                  <a:cs typeface="Arial" charset="0"/>
                </a:rPr>
                <a:t>:-weather(Zip,…,Temp,Hi,Lo)</a:t>
              </a:r>
            </a:p>
          </p:txBody>
        </p:sp>
        <p:sp>
          <p:nvSpPr>
            <p:cNvPr id="49184" name="AutoShape 53"/>
            <p:cNvSpPr>
              <a:spLocks noChangeArrowheads="1"/>
            </p:cNvSpPr>
            <p:nvPr/>
          </p:nvSpPr>
          <p:spPr bwMode="auto">
            <a:xfrm>
              <a:off x="1056" y="2832"/>
              <a:ext cx="144" cy="240"/>
            </a:xfrm>
            <a:prstGeom prst="upArrow">
              <a:avLst>
                <a:gd name="adj1" fmla="val 50000"/>
                <a:gd name="adj2" fmla="val 41667"/>
              </a:avLst>
            </a:prstGeom>
            <a:solidFill>
              <a:schemeClr val="accent1"/>
            </a:solidFill>
            <a:ln w="9525">
              <a:solidFill>
                <a:schemeClr val="tx1"/>
              </a:solidFill>
              <a:miter lim="800000"/>
              <a:headEnd/>
              <a:tailEnd/>
            </a:ln>
          </p:spPr>
          <p:txBody>
            <a:bodyPr vert="eaVert" wrap="none" anchor="ctr"/>
            <a:lstStyle/>
            <a:p>
              <a:pPr eaLnBrk="1" hangingPunct="1"/>
              <a:endParaRPr lang="en-US" b="1">
                <a:latin typeface="Arial" charset="0"/>
                <a:cs typeface="Arial" charset="0"/>
              </a:endParaRPr>
            </a:p>
          </p:txBody>
        </p:sp>
      </p:grpSp>
      <p:sp>
        <p:nvSpPr>
          <p:cNvPr id="2" name="Title 1">
            <a:extLst>
              <a:ext uri="{FF2B5EF4-FFF2-40B4-BE49-F238E27FC236}">
                <a16:creationId xmlns:a16="http://schemas.microsoft.com/office/drawing/2014/main" xmlns="" id="{81080035-CC72-D843-BE28-1D2EAC35E035}"/>
              </a:ext>
            </a:extLst>
          </p:cNvPr>
          <p:cNvSpPr>
            <a:spLocks noGrp="1"/>
          </p:cNvSpPr>
          <p:nvPr>
            <p:ph type="title"/>
          </p:nvPr>
        </p:nvSpPr>
        <p:spPr/>
        <p:txBody>
          <a:bodyPr/>
          <a:lstStyle/>
          <a:p>
            <a:r>
              <a:rPr lang="en-US" dirty="0"/>
              <a:t>Automatic Source Modeling</a:t>
            </a:r>
          </a:p>
        </p:txBody>
      </p:sp>
    </p:spTree>
    <p:extLst>
      <p:ext uri="{BB962C8B-B14F-4D97-AF65-F5344CB8AC3E}">
        <p14:creationId xmlns:p14="http://schemas.microsoft.com/office/powerpoint/2010/main" val="2030314166"/>
      </p:ext>
    </p:extLst>
  </p:cSld>
  <p:clrMapOvr>
    <a:masterClrMapping/>
  </p:clrMapOvr>
  <p:transition xmlns:p14="http://schemas.microsoft.com/office/powerpoint/2010/mai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6459F5-ED35-B34C-9A51-8CB61F8B8D51}"/>
              </a:ext>
            </a:extLst>
          </p:cNvPr>
          <p:cNvSpPr>
            <a:spLocks noGrp="1"/>
          </p:cNvSpPr>
          <p:nvPr>
            <p:ph type="title"/>
          </p:nvPr>
        </p:nvSpPr>
        <p:spPr/>
        <p:txBody>
          <a:bodyPr/>
          <a:lstStyle/>
          <a:p>
            <a:r>
              <a:rPr lang="en-US" dirty="0"/>
              <a:t>Semantic Web</a:t>
            </a:r>
          </a:p>
        </p:txBody>
      </p:sp>
      <p:graphicFrame>
        <p:nvGraphicFramePr>
          <p:cNvPr id="3" name="Table 2">
            <a:extLst>
              <a:ext uri="{FF2B5EF4-FFF2-40B4-BE49-F238E27FC236}">
                <a16:creationId xmlns:a16="http://schemas.microsoft.com/office/drawing/2014/main" xmlns="" id="{63BAE7AF-2F22-D947-9CC4-CA948F6CBBFD}"/>
              </a:ext>
            </a:extLst>
          </p:cNvPr>
          <p:cNvGraphicFramePr>
            <a:graphicFrameLocks noGrp="1"/>
          </p:cNvGraphicFramePr>
          <p:nvPr>
            <p:extLst>
              <p:ext uri="{D42A27DB-BD31-4B8C-83A1-F6EECF244321}">
                <p14:modId xmlns:p14="http://schemas.microsoft.com/office/powerpoint/2010/main" val="555900659"/>
              </p:ext>
            </p:extLst>
          </p:nvPr>
        </p:nvGraphicFramePr>
        <p:xfrm>
          <a:off x="457199" y="1717676"/>
          <a:ext cx="8415339" cy="4168773"/>
        </p:xfrm>
        <a:graphic>
          <a:graphicData uri="http://schemas.openxmlformats.org/drawingml/2006/table">
            <a:tbl>
              <a:tblPr firstRow="1" firstCol="1" bandRow="1" bandCol="1">
                <a:tableStyleId>{5C22544A-7EE6-4342-B048-85BDC9FD1C3A}</a:tableStyleId>
              </a:tblPr>
              <a:tblGrid>
                <a:gridCol w="643710">
                  <a:extLst>
                    <a:ext uri="{9D8B030D-6E8A-4147-A177-3AD203B41FA5}">
                      <a16:colId xmlns:a16="http://schemas.microsoft.com/office/drawing/2014/main" xmlns="" val="3779228949"/>
                    </a:ext>
                  </a:extLst>
                </a:gridCol>
                <a:gridCol w="1334522">
                  <a:extLst>
                    <a:ext uri="{9D8B030D-6E8A-4147-A177-3AD203B41FA5}">
                      <a16:colId xmlns:a16="http://schemas.microsoft.com/office/drawing/2014/main" xmlns="" val="3063649233"/>
                    </a:ext>
                  </a:extLst>
                </a:gridCol>
                <a:gridCol w="4474574">
                  <a:extLst>
                    <a:ext uri="{9D8B030D-6E8A-4147-A177-3AD203B41FA5}">
                      <a16:colId xmlns:a16="http://schemas.microsoft.com/office/drawing/2014/main" xmlns="" val="1253967812"/>
                    </a:ext>
                  </a:extLst>
                </a:gridCol>
                <a:gridCol w="1099018">
                  <a:extLst>
                    <a:ext uri="{9D8B030D-6E8A-4147-A177-3AD203B41FA5}">
                      <a16:colId xmlns:a16="http://schemas.microsoft.com/office/drawing/2014/main" xmlns="" val="2295420304"/>
                    </a:ext>
                  </a:extLst>
                </a:gridCol>
                <a:gridCol w="863515">
                  <a:extLst>
                    <a:ext uri="{9D8B030D-6E8A-4147-A177-3AD203B41FA5}">
                      <a16:colId xmlns:a16="http://schemas.microsoft.com/office/drawing/2014/main" xmlns="" val="370855958"/>
                    </a:ext>
                  </a:extLst>
                </a:gridCol>
              </a:tblGrid>
              <a:tr h="551267">
                <a:tc>
                  <a:txBody>
                    <a:bodyPr/>
                    <a:lstStyle/>
                    <a:p>
                      <a:pPr marL="0" marR="0" algn="just">
                        <a:spcBef>
                          <a:spcPts val="0"/>
                        </a:spcBef>
                        <a:spcAft>
                          <a:spcPts val="0"/>
                        </a:spcAft>
                      </a:pPr>
                      <a:r>
                        <a:rPr lang="en-US" sz="1400" dirty="0">
                          <a:effectLst/>
                        </a:rPr>
                        <a:t> </a:t>
                      </a:r>
                      <a:endParaRPr lang="en-US" sz="1400" b="1" dirty="0">
                        <a:effectLst/>
                        <a:latin typeface="Times New Roman" panose="02020603050405020304" pitchFamily="18" charset="0"/>
                      </a:endParaRPr>
                    </a:p>
                  </a:txBody>
                  <a:tcPr marL="18047" marR="18047" marT="0" marB="0"/>
                </a:tc>
                <a:tc>
                  <a:txBody>
                    <a:bodyPr/>
                    <a:lstStyle/>
                    <a:p>
                      <a:pPr marL="0" marR="0" algn="l">
                        <a:spcBef>
                          <a:spcPts val="0"/>
                        </a:spcBef>
                        <a:spcAft>
                          <a:spcPts val="0"/>
                        </a:spcAft>
                      </a:pPr>
                      <a:r>
                        <a:rPr lang="en-US" sz="1400" dirty="0">
                          <a:effectLst/>
                        </a:rPr>
                        <a:t>Topics</a:t>
                      </a:r>
                      <a:endParaRPr lang="en-US" sz="14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l">
                        <a:spcBef>
                          <a:spcPts val="0"/>
                        </a:spcBef>
                        <a:spcAft>
                          <a:spcPts val="600"/>
                        </a:spcAft>
                        <a:tabLst>
                          <a:tab pos="2743200" algn="ctr"/>
                          <a:tab pos="5486400" algn="r"/>
                          <a:tab pos="457200" algn="l"/>
                        </a:tabLst>
                      </a:pPr>
                      <a:r>
                        <a:rPr lang="en-US" sz="1400" dirty="0">
                          <a:effectLst/>
                        </a:rPr>
                        <a:t>Readings </a:t>
                      </a:r>
                      <a:endParaRPr lang="en-US" sz="14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tabLst>
                          <a:tab pos="2743200" algn="ctr"/>
                          <a:tab pos="5486400" algn="r"/>
                          <a:tab pos="457200" algn="l"/>
                        </a:tabLst>
                      </a:pPr>
                      <a:r>
                        <a:rPr lang="en-US" sz="1400" dirty="0" err="1">
                          <a:effectLst/>
                        </a:rPr>
                        <a:t>Homeworks</a:t>
                      </a:r>
                      <a:endParaRPr lang="en-US" sz="1400" dirty="0">
                        <a:effectLst/>
                        <a:latin typeface="Times New Roman" panose="02020603050405020304" pitchFamily="18" charset="0"/>
                        <a:ea typeface="Times New Roman" panose="02020603050405020304" pitchFamily="18" charset="0"/>
                      </a:endParaRPr>
                    </a:p>
                  </a:txBody>
                  <a:tcPr marL="18047" marR="18047" marT="0" marB="0"/>
                </a:tc>
                <a:tc>
                  <a:txBody>
                    <a:bodyPr/>
                    <a:lstStyle/>
                    <a:p>
                      <a:pPr marL="0" marR="0" algn="just">
                        <a:spcBef>
                          <a:spcPts val="0"/>
                        </a:spcBef>
                        <a:spcAft>
                          <a:spcPts val="0"/>
                        </a:spcAft>
                        <a:tabLst>
                          <a:tab pos="2743200" algn="ctr"/>
                          <a:tab pos="5486400" algn="r"/>
                          <a:tab pos="457200" algn="l"/>
                        </a:tabLst>
                      </a:pPr>
                      <a:r>
                        <a:rPr lang="en-US" sz="1400" dirty="0">
                          <a:effectLst/>
                        </a:rPr>
                        <a:t>Instructor</a:t>
                      </a:r>
                      <a:endParaRPr lang="en-US" sz="1400" dirty="0">
                        <a:effectLst/>
                        <a:latin typeface="Times New Roman" panose="02020603050405020304" pitchFamily="18" charset="0"/>
                        <a:ea typeface="Times New Roman" panose="02020603050405020304" pitchFamily="18" charset="0"/>
                      </a:endParaRPr>
                    </a:p>
                  </a:txBody>
                  <a:tcPr marL="18047" marR="18047" marT="0" marB="0"/>
                </a:tc>
                <a:extLst>
                  <a:ext uri="{0D108BD9-81ED-4DB2-BD59-A6C34878D82A}">
                    <a16:rowId xmlns:a16="http://schemas.microsoft.com/office/drawing/2014/main" xmlns="" val="1466569104"/>
                  </a:ext>
                </a:extLst>
              </a:tr>
              <a:tr h="843808">
                <a:tc>
                  <a:txBody>
                    <a:bodyPr/>
                    <a:lstStyle/>
                    <a:p>
                      <a:pPr marL="0" marR="0" algn="just">
                        <a:spcBef>
                          <a:spcPts val="0"/>
                        </a:spcBef>
                        <a:spcAft>
                          <a:spcPts val="0"/>
                        </a:spcAft>
                      </a:pPr>
                      <a:r>
                        <a:rPr lang="en-US" sz="1400" dirty="0">
                          <a:effectLst/>
                        </a:rPr>
                        <a:t>Apr 1</a:t>
                      </a:r>
                      <a:endParaRPr lang="en-US"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effectLst/>
                        </a:rPr>
                        <a:t>RDF </a:t>
                      </a:r>
                      <a:endParaRPr lang="en-US"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dirty="0">
                          <a:effectLst/>
                        </a:rPr>
                        <a:t>Frank </a:t>
                      </a:r>
                      <a:r>
                        <a:rPr lang="en-US" sz="1400" dirty="0" err="1">
                          <a:effectLst/>
                        </a:rPr>
                        <a:t>Manola</a:t>
                      </a:r>
                      <a:r>
                        <a:rPr lang="en-US" sz="1400" dirty="0">
                          <a:effectLst/>
                        </a:rPr>
                        <a:t> and Eric Miller. RDF primer. Technical report, W3C, February 2004. </a:t>
                      </a:r>
                    </a:p>
                    <a:p>
                      <a:pPr marL="0" marR="0" algn="l">
                        <a:spcBef>
                          <a:spcPts val="0"/>
                        </a:spcBef>
                        <a:spcAft>
                          <a:spcPts val="600"/>
                        </a:spcAft>
                      </a:pPr>
                      <a:r>
                        <a:rPr lang="en-US" sz="1400" dirty="0">
                          <a:effectLst/>
                        </a:rPr>
                        <a:t>Tim Berners-Lee. Why </a:t>
                      </a:r>
                      <a:r>
                        <a:rPr lang="en-US" sz="1400" dirty="0" err="1">
                          <a:effectLst/>
                        </a:rPr>
                        <a:t>rdf</a:t>
                      </a:r>
                      <a:r>
                        <a:rPr lang="en-US" sz="1400" dirty="0">
                          <a:effectLst/>
                        </a:rPr>
                        <a:t> model is different from the xml model. Technical report, W3C, 1998. </a:t>
                      </a:r>
                      <a:endParaRPr lang="en-US"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dirty="0">
                          <a:effectLst/>
                        </a:rPr>
                        <a:t> </a:t>
                      </a:r>
                      <a:endParaRPr lang="en-US" sz="1400" b="1" dirty="0">
                        <a:effectLst/>
                        <a:latin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dirty="0">
                          <a:effectLst/>
                        </a:rPr>
                        <a:t>Prof. Ambite</a:t>
                      </a:r>
                      <a:endParaRPr lang="en-US" sz="1400" b="1" dirty="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196515014"/>
                  </a:ext>
                </a:extLst>
              </a:tr>
              <a:tr h="433446">
                <a:tc>
                  <a:txBody>
                    <a:bodyPr/>
                    <a:lstStyle/>
                    <a:p>
                      <a:pPr marL="0" marR="0" algn="just">
                        <a:spcBef>
                          <a:spcPts val="0"/>
                        </a:spcBef>
                        <a:spcAft>
                          <a:spcPts val="0"/>
                        </a:spcAft>
                      </a:pPr>
                      <a:r>
                        <a:rPr lang="en-US" sz="1400">
                          <a:effectLst/>
                        </a:rPr>
                        <a:t>Apr 3</a:t>
                      </a:r>
                      <a:endParaRPr lang="en-US"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effectLst/>
                        </a:rPr>
                        <a:t>RDF Schema / Inference </a:t>
                      </a:r>
                      <a:endParaRPr lang="en-US"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dirty="0">
                          <a:effectLst/>
                        </a:rPr>
                        <a:t>RDF Schema 1.1: W3C Recommendation 25 February 2014.  </a:t>
                      </a:r>
                      <a:br>
                        <a:rPr lang="en-US" sz="1400" dirty="0">
                          <a:effectLst/>
                        </a:rPr>
                      </a:br>
                      <a:r>
                        <a:rPr lang="en-US" sz="1400" u="sng" dirty="0">
                          <a:effectLst/>
                          <a:hlinkClick r:id="rId2"/>
                        </a:rPr>
                        <a:t>https://www.w3.org/TR/rdf-schema/</a:t>
                      </a:r>
                      <a:endParaRPr lang="en-US"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dirty="0">
                          <a:effectLst/>
                        </a:rPr>
                        <a:t> </a:t>
                      </a:r>
                      <a:endParaRPr lang="en-US" sz="1400" b="1" dirty="0">
                        <a:effectLst/>
                        <a:latin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a:effectLst/>
                        </a:rPr>
                        <a:t>Prof. Ambite</a:t>
                      </a:r>
                      <a:endParaRPr lang="en-US" sz="1400" b="1">
                        <a:effectLst/>
                        <a:latin typeface="Times New Roman" panose="02020603050405020304" pitchFamily="18" charset="0"/>
                      </a:endParaRPr>
                    </a:p>
                  </a:txBody>
                  <a:tcPr marL="68580" marR="68580" marT="0" marB="0"/>
                </a:tc>
                <a:extLst>
                  <a:ext uri="{0D108BD9-81ED-4DB2-BD59-A6C34878D82A}">
                    <a16:rowId xmlns:a16="http://schemas.microsoft.com/office/drawing/2014/main" xmlns="" val="3571205152"/>
                  </a:ext>
                </a:extLst>
              </a:tr>
              <a:tr h="504826">
                <a:tc>
                  <a:txBody>
                    <a:bodyPr/>
                    <a:lstStyle/>
                    <a:p>
                      <a:pPr marL="0" marR="0" algn="just">
                        <a:spcBef>
                          <a:spcPts val="0"/>
                        </a:spcBef>
                        <a:spcAft>
                          <a:spcPts val="0"/>
                        </a:spcAft>
                      </a:pPr>
                      <a:r>
                        <a:rPr lang="en-US" sz="1400">
                          <a:effectLst/>
                        </a:rPr>
                        <a:t>Apr 8</a:t>
                      </a:r>
                      <a:endParaRPr lang="en-US"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effectLst/>
                        </a:rPr>
                        <a:t>SPARQL Query Language</a:t>
                      </a:r>
                      <a:endParaRPr lang="en-US"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dirty="0">
                          <a:effectLst/>
                        </a:rPr>
                        <a:t>SPARQL 1.1 Query Language: W3C Recommendation 21 March 2013.</a:t>
                      </a:r>
                    </a:p>
                  </a:txBody>
                  <a:tcPr marL="68580" marR="68580" marT="0" marB="0"/>
                </a:tc>
                <a:tc>
                  <a:txBody>
                    <a:bodyPr/>
                    <a:lstStyle/>
                    <a:p>
                      <a:pPr marL="0" marR="0" algn="l">
                        <a:spcBef>
                          <a:spcPts val="0"/>
                        </a:spcBef>
                        <a:spcAft>
                          <a:spcPts val="0"/>
                        </a:spcAft>
                      </a:pPr>
                      <a:r>
                        <a:rPr lang="en-US" sz="1400" dirty="0">
                          <a:effectLst/>
                        </a:rPr>
                        <a:t> </a:t>
                      </a:r>
                      <a:endParaRPr lang="en-US" sz="1400" b="1" dirty="0">
                        <a:effectLst/>
                        <a:latin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a:effectLst/>
                        </a:rPr>
                        <a:t>Prof. Ambite</a:t>
                      </a:r>
                      <a:endParaRPr lang="en-US" sz="1400" b="1">
                        <a:effectLst/>
                        <a:latin typeface="Times New Roman" panose="02020603050405020304" pitchFamily="18" charset="0"/>
                      </a:endParaRPr>
                    </a:p>
                  </a:txBody>
                  <a:tcPr marL="68580" marR="68580" marT="0" marB="0"/>
                </a:tc>
                <a:extLst>
                  <a:ext uri="{0D108BD9-81ED-4DB2-BD59-A6C34878D82A}">
                    <a16:rowId xmlns:a16="http://schemas.microsoft.com/office/drawing/2014/main" xmlns="" val="2060322745"/>
                  </a:ext>
                </a:extLst>
              </a:tr>
              <a:tr h="1749595">
                <a:tc>
                  <a:txBody>
                    <a:bodyPr/>
                    <a:lstStyle/>
                    <a:p>
                      <a:pPr marL="0" marR="0" algn="just">
                        <a:spcBef>
                          <a:spcPts val="0"/>
                        </a:spcBef>
                        <a:spcAft>
                          <a:spcPts val="0"/>
                        </a:spcAft>
                      </a:pPr>
                      <a:r>
                        <a:rPr lang="en-US" sz="1400">
                          <a:effectLst/>
                        </a:rPr>
                        <a:t>Apr 10</a:t>
                      </a:r>
                      <a:endParaRPr lang="en-US"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effectLst/>
                        </a:rPr>
                        <a:t>OWL2 and </a:t>
                      </a:r>
                    </a:p>
                    <a:p>
                      <a:pPr marL="0" marR="0" algn="l">
                        <a:spcBef>
                          <a:spcPts val="0"/>
                        </a:spcBef>
                        <a:spcAft>
                          <a:spcPts val="0"/>
                        </a:spcAft>
                      </a:pPr>
                      <a:r>
                        <a:rPr lang="en-US" sz="1400">
                          <a:effectLst/>
                        </a:rPr>
                        <a:t>Ontology-based Data Integration</a:t>
                      </a:r>
                      <a:endParaRPr lang="en-US"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600"/>
                        </a:spcAft>
                      </a:pPr>
                      <a:r>
                        <a:rPr lang="en-US" sz="1400" dirty="0" err="1">
                          <a:effectLst/>
                        </a:rPr>
                        <a:t>Krtzsch</a:t>
                      </a:r>
                      <a:r>
                        <a:rPr lang="en-US" sz="1400" dirty="0">
                          <a:effectLst/>
                        </a:rPr>
                        <a:t> Markus, </a:t>
                      </a:r>
                      <a:r>
                        <a:rPr lang="en-US" sz="1400" dirty="0" err="1">
                          <a:effectLst/>
                        </a:rPr>
                        <a:t>Simancik</a:t>
                      </a:r>
                      <a:r>
                        <a:rPr lang="en-US" sz="1400" dirty="0">
                          <a:effectLst/>
                        </a:rPr>
                        <a:t> Frantisek, and </a:t>
                      </a:r>
                      <a:r>
                        <a:rPr lang="en-US" sz="1400" dirty="0" err="1">
                          <a:effectLst/>
                        </a:rPr>
                        <a:t>Horrocks</a:t>
                      </a:r>
                      <a:r>
                        <a:rPr lang="en-US" sz="1400" dirty="0">
                          <a:effectLst/>
                        </a:rPr>
                        <a:t> Ian. </a:t>
                      </a:r>
                      <a:r>
                        <a:rPr lang="es-ES" sz="1400" dirty="0">
                          <a:effectLst/>
                        </a:rPr>
                        <a:t>A </a:t>
                      </a:r>
                      <a:r>
                        <a:rPr lang="es-ES" sz="1400" dirty="0" err="1">
                          <a:effectLst/>
                        </a:rPr>
                        <a:t>description</a:t>
                      </a:r>
                      <a:r>
                        <a:rPr lang="es-ES" sz="1400" dirty="0">
                          <a:effectLst/>
                        </a:rPr>
                        <a:t> </a:t>
                      </a:r>
                      <a:r>
                        <a:rPr lang="es-ES" sz="1400" dirty="0" err="1">
                          <a:effectLst/>
                        </a:rPr>
                        <a:t>logic</a:t>
                      </a:r>
                      <a:r>
                        <a:rPr lang="es-ES" sz="1400" dirty="0">
                          <a:effectLst/>
                        </a:rPr>
                        <a:t> primer. 2012. </a:t>
                      </a:r>
                    </a:p>
                    <a:p>
                      <a:pPr marL="0" marR="0" algn="l">
                        <a:spcBef>
                          <a:spcPts val="0"/>
                        </a:spcBef>
                        <a:spcAft>
                          <a:spcPts val="600"/>
                        </a:spcAft>
                      </a:pPr>
                      <a:r>
                        <a:rPr lang="es-ES" sz="1400" dirty="0">
                          <a:effectLst/>
                        </a:rPr>
                        <a:t>Diego </a:t>
                      </a:r>
                      <a:r>
                        <a:rPr lang="es-ES" sz="1400" dirty="0" err="1">
                          <a:effectLst/>
                        </a:rPr>
                        <a:t>Calvanese</a:t>
                      </a:r>
                      <a:r>
                        <a:rPr lang="es-ES" sz="1400" dirty="0">
                          <a:effectLst/>
                        </a:rPr>
                        <a:t>, Giuseppe De Giacomo, </a:t>
                      </a:r>
                      <a:r>
                        <a:rPr lang="es-ES" sz="1400" dirty="0" err="1">
                          <a:effectLst/>
                        </a:rPr>
                        <a:t>Domenico</a:t>
                      </a:r>
                      <a:r>
                        <a:rPr lang="es-ES" sz="1400" dirty="0">
                          <a:effectLst/>
                        </a:rPr>
                        <a:t> </a:t>
                      </a:r>
                      <a:r>
                        <a:rPr lang="es-ES" sz="1400" dirty="0" err="1">
                          <a:effectLst/>
                        </a:rPr>
                        <a:t>Lembo</a:t>
                      </a:r>
                      <a:r>
                        <a:rPr lang="es-ES" sz="1400" dirty="0">
                          <a:effectLst/>
                        </a:rPr>
                        <a:t>, </a:t>
                      </a:r>
                      <a:r>
                        <a:rPr lang="es-ES" sz="1400" dirty="0" err="1">
                          <a:effectLst/>
                        </a:rPr>
                        <a:t>Maurizio</a:t>
                      </a:r>
                      <a:r>
                        <a:rPr lang="es-ES" sz="1400" dirty="0">
                          <a:effectLst/>
                        </a:rPr>
                        <a:t> </a:t>
                      </a:r>
                      <a:r>
                        <a:rPr lang="es-ES" sz="1400" dirty="0" err="1">
                          <a:effectLst/>
                        </a:rPr>
                        <a:t>Lenzerini</a:t>
                      </a:r>
                      <a:r>
                        <a:rPr lang="es-ES" sz="1400" dirty="0">
                          <a:effectLst/>
                        </a:rPr>
                        <a:t>, and </a:t>
                      </a:r>
                      <a:r>
                        <a:rPr lang="es-ES" sz="1400" dirty="0" err="1">
                          <a:effectLst/>
                        </a:rPr>
                        <a:t>Riccardo</a:t>
                      </a:r>
                      <a:r>
                        <a:rPr lang="es-ES" sz="1400" dirty="0">
                          <a:effectLst/>
                        </a:rPr>
                        <a:t> </a:t>
                      </a:r>
                      <a:r>
                        <a:rPr lang="es-ES" sz="1400" dirty="0" err="1">
                          <a:effectLst/>
                        </a:rPr>
                        <a:t>Rosati</a:t>
                      </a:r>
                      <a:r>
                        <a:rPr lang="es-ES" sz="1400" dirty="0">
                          <a:effectLst/>
                        </a:rPr>
                        <a:t>. </a:t>
                      </a:r>
                      <a:r>
                        <a:rPr lang="en-US" sz="1400" dirty="0">
                          <a:effectLst/>
                        </a:rPr>
                        <a:t>DL-lite: tractable description logics for ontologies. AAAI 2005. </a:t>
                      </a:r>
                    </a:p>
                    <a:p>
                      <a:pPr marL="0" marR="0" algn="l">
                        <a:spcBef>
                          <a:spcPts val="0"/>
                        </a:spcBef>
                        <a:spcAft>
                          <a:spcPts val="600"/>
                        </a:spcAft>
                      </a:pPr>
                      <a:r>
                        <a:rPr lang="en-US" sz="1400" dirty="0">
                          <a:effectLst/>
                        </a:rPr>
                        <a:t>Hector </a:t>
                      </a:r>
                      <a:r>
                        <a:rPr lang="en-US" sz="1400" dirty="0" err="1">
                          <a:effectLst/>
                        </a:rPr>
                        <a:t>Prez</a:t>
                      </a:r>
                      <a:r>
                        <a:rPr lang="en-US" sz="1400" dirty="0">
                          <a:effectLst/>
                        </a:rPr>
                        <a:t>-Urbina, Ian </a:t>
                      </a:r>
                      <a:r>
                        <a:rPr lang="en-US" sz="1400" dirty="0" err="1">
                          <a:effectLst/>
                        </a:rPr>
                        <a:t>Horrocks</a:t>
                      </a:r>
                      <a:r>
                        <a:rPr lang="en-US" sz="1400" dirty="0">
                          <a:effectLst/>
                        </a:rPr>
                        <a:t>, and Boris </a:t>
                      </a:r>
                      <a:r>
                        <a:rPr lang="en-US" sz="1400" dirty="0" err="1">
                          <a:effectLst/>
                        </a:rPr>
                        <a:t>Motik</a:t>
                      </a:r>
                      <a:r>
                        <a:rPr lang="en-US" sz="1400" dirty="0">
                          <a:effectLst/>
                        </a:rPr>
                        <a:t>. Efficient query answering for OWL 2. ISWC 2009.</a:t>
                      </a:r>
                      <a:endParaRPr lang="en-US"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dirty="0">
                          <a:effectLst/>
                        </a:rPr>
                        <a:t>HW6:</a:t>
                      </a:r>
                    </a:p>
                    <a:p>
                      <a:pPr marL="0" marR="0" algn="l">
                        <a:spcBef>
                          <a:spcPts val="0"/>
                        </a:spcBef>
                        <a:spcAft>
                          <a:spcPts val="0"/>
                        </a:spcAft>
                      </a:pPr>
                      <a:r>
                        <a:rPr lang="en-US" sz="1400" dirty="0">
                          <a:effectLst/>
                        </a:rPr>
                        <a:t>RDF/S SPARQL</a:t>
                      </a:r>
                      <a:br>
                        <a:rPr lang="en-US" sz="1400" dirty="0">
                          <a:effectLst/>
                        </a:rPr>
                      </a:br>
                      <a:r>
                        <a:rPr lang="en-US" sz="1400" dirty="0">
                          <a:effectLst/>
                        </a:rPr>
                        <a:t>OWL</a:t>
                      </a:r>
                      <a:br>
                        <a:rPr lang="en-US" sz="1400" dirty="0">
                          <a:effectLst/>
                        </a:rPr>
                      </a:br>
                      <a:r>
                        <a:rPr lang="en-US" sz="1400" dirty="0">
                          <a:effectLst/>
                        </a:rPr>
                        <a:t>(due Apr 19)</a:t>
                      </a:r>
                      <a:endParaRPr lang="en-US" sz="1400" b="1" dirty="0">
                        <a:effectLst/>
                        <a:latin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1400" dirty="0">
                          <a:effectLst/>
                        </a:rPr>
                        <a:t>Prof. Ambite</a:t>
                      </a:r>
                      <a:endParaRPr lang="en-US" sz="1400" b="1" dirty="0">
                        <a:effectLst/>
                        <a:latin typeface="Times New Roman" panose="02020603050405020304" pitchFamily="18" charset="0"/>
                      </a:endParaRPr>
                    </a:p>
                  </a:txBody>
                  <a:tcPr marL="68580" marR="68580" marT="0" marB="0"/>
                </a:tc>
                <a:extLst>
                  <a:ext uri="{0D108BD9-81ED-4DB2-BD59-A6C34878D82A}">
                    <a16:rowId xmlns:a16="http://schemas.microsoft.com/office/drawing/2014/main" xmlns="" val="678495927"/>
                  </a:ext>
                </a:extLst>
              </a:tr>
            </a:tbl>
          </a:graphicData>
        </a:graphic>
      </p:graphicFrame>
    </p:spTree>
    <p:extLst>
      <p:ext uri="{BB962C8B-B14F-4D97-AF65-F5344CB8AC3E}">
        <p14:creationId xmlns:p14="http://schemas.microsoft.com/office/powerpoint/2010/main" val="1816243427"/>
      </p:ext>
    </p:extLst>
  </p:cSld>
  <p:clrMapOvr>
    <a:masterClrMapping/>
  </p:clrMapOvr>
  <p:transition xmlns:p14="http://schemas.microsoft.com/office/powerpoint/2010/mai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Google the Answer to These Questions?</a:t>
            </a:r>
          </a:p>
        </p:txBody>
      </p:sp>
      <p:sp>
        <p:nvSpPr>
          <p:cNvPr id="4" name="Content Placeholder 3"/>
          <p:cNvSpPr>
            <a:spLocks noGrp="1"/>
          </p:cNvSpPr>
          <p:nvPr>
            <p:ph idx="1"/>
          </p:nvPr>
        </p:nvSpPr>
        <p:spPr>
          <a:xfrm>
            <a:off x="457199" y="2080535"/>
            <a:ext cx="8228641" cy="3797460"/>
          </a:xfrm>
        </p:spPr>
        <p:txBody>
          <a:bodyPr>
            <a:noAutofit/>
          </a:bodyPr>
          <a:lstStyle/>
          <a:p>
            <a:pPr>
              <a:spcAft>
                <a:spcPts val="3000"/>
              </a:spcAft>
            </a:pPr>
            <a:r>
              <a:rPr lang="en-US" sz="2400" dirty="0"/>
              <a:t>Which US cities have more than 500,000 people?</a:t>
            </a:r>
          </a:p>
          <a:p>
            <a:pPr>
              <a:spcAft>
                <a:spcPts val="3000"/>
              </a:spcAft>
            </a:pPr>
            <a:r>
              <a:rPr lang="en-US" sz="2400" dirty="0"/>
              <a:t>Which congress members voted “No” on pro-environmental legislation in the past four years, with high-pollution industry in their congressional districts?</a:t>
            </a:r>
          </a:p>
          <a:p>
            <a:pPr>
              <a:spcAft>
                <a:spcPts val="3000"/>
              </a:spcAft>
            </a:pPr>
            <a:r>
              <a:rPr lang="en-US" sz="2400" dirty="0"/>
              <a:t>Find all stores that sell a Canon EOS 7D for less than $1,400</a:t>
            </a:r>
          </a:p>
          <a:p>
            <a:pPr>
              <a:spcAft>
                <a:spcPts val="3000"/>
              </a:spcAft>
            </a:pPr>
            <a:r>
              <a:rPr lang="en-US" sz="2400" dirty="0"/>
              <a:t>How many Twitter followers does Obama have in each state?</a:t>
            </a:r>
          </a:p>
        </p:txBody>
      </p:sp>
      <p:grpSp>
        <p:nvGrpSpPr>
          <p:cNvPr id="6" name="Group 5"/>
          <p:cNvGrpSpPr/>
          <p:nvPr/>
        </p:nvGrpSpPr>
        <p:grpSpPr>
          <a:xfrm>
            <a:off x="0" y="6323372"/>
            <a:ext cx="9182961" cy="548585"/>
            <a:chOff x="0" y="6323372"/>
            <a:chExt cx="9182961" cy="548585"/>
          </a:xfrm>
        </p:grpSpPr>
        <p:sp>
          <p:nvSpPr>
            <p:cNvPr id="7" name="TextBox 6"/>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8" name="TextBox 7"/>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9" name="Picture 8"/>
            <p:cNvPicPr>
              <a:picLocks noChangeAspect="1"/>
            </p:cNvPicPr>
            <p:nvPr/>
          </p:nvPicPr>
          <p:blipFill>
            <a:blip r:embed="rId2">
              <a:alphaModFix amt="52000"/>
            </a:blip>
            <a:stretch>
              <a:fillRect/>
            </a:stretch>
          </p:blipFill>
          <p:spPr>
            <a:xfrm>
              <a:off x="8285824" y="6323372"/>
              <a:ext cx="779618" cy="274638"/>
            </a:xfrm>
            <a:prstGeom prst="rect">
              <a:avLst/>
            </a:prstGeom>
          </p:spPr>
        </p:pic>
      </p:grpSp>
      <p:cxnSp>
        <p:nvCxnSpPr>
          <p:cNvPr id="5" name="Straight Connector 4">
            <a:extLst>
              <a:ext uri="{FF2B5EF4-FFF2-40B4-BE49-F238E27FC236}">
                <a16:creationId xmlns:a16="http://schemas.microsoft.com/office/drawing/2014/main" xmlns="" id="{0D481073-4E08-8B4C-8854-3F74F1A5493C}"/>
              </a:ext>
            </a:extLst>
          </p:cNvPr>
          <p:cNvCxnSpPr/>
          <p:nvPr/>
        </p:nvCxnSpPr>
        <p:spPr>
          <a:xfrm>
            <a:off x="5058888" y="5510151"/>
            <a:ext cx="9262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A11509E-418F-654A-9F0A-0B5353054523}"/>
              </a:ext>
            </a:extLst>
          </p:cNvPr>
          <p:cNvSpPr txBox="1"/>
          <p:nvPr/>
        </p:nvSpPr>
        <p:spPr>
          <a:xfrm>
            <a:off x="4992456" y="5600251"/>
            <a:ext cx="992708" cy="461665"/>
          </a:xfrm>
          <a:prstGeom prst="rect">
            <a:avLst/>
          </a:prstGeom>
          <a:noFill/>
        </p:spPr>
        <p:txBody>
          <a:bodyPr wrap="none" rtlCol="0">
            <a:spAutoFit/>
          </a:bodyPr>
          <a:lstStyle/>
          <a:p>
            <a:r>
              <a:rPr lang="en-US" dirty="0">
                <a:latin typeface="+mn-lt"/>
              </a:rPr>
              <a:t>Trump</a:t>
            </a:r>
          </a:p>
        </p:txBody>
      </p:sp>
      <p:sp>
        <p:nvSpPr>
          <p:cNvPr id="11" name="TextBox 10">
            <a:extLst>
              <a:ext uri="{FF2B5EF4-FFF2-40B4-BE49-F238E27FC236}">
                <a16:creationId xmlns:a16="http://schemas.microsoft.com/office/drawing/2014/main" xmlns="" id="{742DE19D-09CE-FF4A-83E8-40D4878F779D}"/>
              </a:ext>
            </a:extLst>
          </p:cNvPr>
          <p:cNvSpPr txBox="1"/>
          <p:nvPr/>
        </p:nvSpPr>
        <p:spPr>
          <a:xfrm>
            <a:off x="3912254" y="5925642"/>
            <a:ext cx="4373570" cy="461665"/>
          </a:xfrm>
          <a:prstGeom prst="rect">
            <a:avLst/>
          </a:prstGeom>
          <a:noFill/>
        </p:spPr>
        <p:txBody>
          <a:bodyPr wrap="none" rtlCol="0">
            <a:spAutoFit/>
          </a:bodyPr>
          <a:lstStyle/>
          <a:p>
            <a:r>
              <a:rPr lang="en-US" dirty="0">
                <a:latin typeface="+mn-lt"/>
              </a:rPr>
              <a:t>And how many are Russian bots? </a:t>
            </a:r>
          </a:p>
        </p:txBody>
      </p:sp>
    </p:spTree>
    <p:extLst>
      <p:ext uri="{BB962C8B-B14F-4D97-AF65-F5344CB8AC3E}">
        <p14:creationId xmlns:p14="http://schemas.microsoft.com/office/powerpoint/2010/main" val="22296301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fontAlgn="auto">
              <a:spcAft>
                <a:spcPts val="0"/>
              </a:spcAft>
              <a:defRPr/>
            </a:pPr>
            <a:r>
              <a:rPr lang="en-US" dirty="0">
                <a:latin typeface="Arial" charset="0"/>
              </a:rPr>
              <a:t>Semantic Web	</a:t>
            </a:r>
          </a:p>
        </p:txBody>
      </p:sp>
      <p:sp>
        <p:nvSpPr>
          <p:cNvPr id="164866" name="Rectangle 3"/>
          <p:cNvSpPr>
            <a:spLocks noGrp="1" noChangeArrowheads="1"/>
          </p:cNvSpPr>
          <p:nvPr>
            <p:ph idx="1"/>
          </p:nvPr>
        </p:nvSpPr>
        <p:spPr/>
        <p:txBody>
          <a:bodyPr/>
          <a:lstStyle/>
          <a:p>
            <a:r>
              <a:rPr lang="en-US" sz="2600" dirty="0">
                <a:latin typeface="Arial" charset="0"/>
              </a:rPr>
              <a:t>A machine-readable semantic layer on the web</a:t>
            </a:r>
          </a:p>
          <a:p>
            <a:r>
              <a:rPr lang="en-US" sz="2600" dirty="0">
                <a:latin typeface="Arial" charset="0"/>
              </a:rPr>
              <a:t>Research Topics</a:t>
            </a:r>
          </a:p>
          <a:p>
            <a:pPr lvl="1"/>
            <a:r>
              <a:rPr lang="en-US" sz="2400" dirty="0">
                <a:latin typeface="Arial" charset="0"/>
              </a:rPr>
              <a:t>Organizing knowledge</a:t>
            </a:r>
          </a:p>
          <a:p>
            <a:pPr lvl="1"/>
            <a:r>
              <a:rPr lang="en-US" sz="2400" dirty="0">
                <a:latin typeface="Arial" charset="0"/>
              </a:rPr>
              <a:t>Formal languages: XML, RDF, OWL, FOL</a:t>
            </a:r>
            <a:endParaRPr lang="en-US" sz="2000" dirty="0">
              <a:latin typeface="Arial" charset="0"/>
            </a:endParaRPr>
          </a:p>
          <a:p>
            <a:pPr lvl="1"/>
            <a:r>
              <a:rPr lang="en-US" sz="2400" dirty="0">
                <a:latin typeface="Arial" charset="0"/>
              </a:rPr>
              <a:t>Reasoning and querying over semantic web data</a:t>
            </a:r>
          </a:p>
          <a:p>
            <a:pPr lvl="1"/>
            <a:r>
              <a:rPr lang="en-US" sz="2400" dirty="0">
                <a:latin typeface="Arial" charset="0"/>
              </a:rPr>
              <a:t>Provenance, Trust</a:t>
            </a:r>
          </a:p>
          <a:p>
            <a:pPr lvl="1"/>
            <a:r>
              <a:rPr lang="en-US" sz="2400" dirty="0">
                <a:latin typeface="Arial" charset="0"/>
              </a:rPr>
              <a:t>Linked Data</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842023490"/>
      </p:ext>
    </p:extLst>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atin typeface="Tahoma" charset="0"/>
              </a:rPr>
              <a:t>New York Times Index</a:t>
            </a:r>
          </a:p>
        </p:txBody>
      </p:sp>
      <p:sp>
        <p:nvSpPr>
          <p:cNvPr id="9219" name="Content Placeholder 2"/>
          <p:cNvSpPr>
            <a:spLocks noGrp="1"/>
          </p:cNvSpPr>
          <p:nvPr>
            <p:ph idx="1"/>
          </p:nvPr>
        </p:nvSpPr>
        <p:spPr/>
        <p:txBody>
          <a:bodyPr/>
          <a:lstStyle/>
          <a:p>
            <a:r>
              <a:rPr lang="en-US" dirty="0">
                <a:latin typeface="Tahoma" charset="0"/>
              </a:rPr>
              <a:t>Started in 1851, </a:t>
            </a:r>
            <a:br>
              <a:rPr lang="en-US" dirty="0">
                <a:latin typeface="Tahoma" charset="0"/>
              </a:rPr>
            </a:br>
            <a:r>
              <a:rPr lang="en-US" dirty="0">
                <a:latin typeface="Tahoma" charset="0"/>
              </a:rPr>
              <a:t>cross </a:t>
            </a:r>
            <a:r>
              <a:rPr lang="en-US" dirty="0" err="1">
                <a:latin typeface="Tahoma" charset="0"/>
              </a:rPr>
              <a:t>ref’d</a:t>
            </a:r>
            <a:r>
              <a:rPr lang="en-US" dirty="0">
                <a:latin typeface="Tahoma" charset="0"/>
              </a:rPr>
              <a:t> every NYT article, </a:t>
            </a:r>
            <a:br>
              <a:rPr lang="en-US" dirty="0">
                <a:latin typeface="Tahoma" charset="0"/>
              </a:rPr>
            </a:br>
            <a:r>
              <a:rPr lang="en-US" dirty="0">
                <a:latin typeface="Tahoma" charset="0"/>
              </a:rPr>
              <a:t>published since 1913</a:t>
            </a:r>
          </a:p>
          <a:p>
            <a:r>
              <a:rPr lang="en-US" dirty="0">
                <a:latin typeface="Tahoma" charset="0"/>
              </a:rPr>
              <a:t>10k tags on all kinds of topics</a:t>
            </a:r>
          </a:p>
          <a:p>
            <a:r>
              <a:rPr lang="en-US" dirty="0">
                <a:latin typeface="Tahoma" charset="0"/>
              </a:rPr>
              <a:t>3500 in very frequent use</a:t>
            </a:r>
          </a:p>
          <a:p>
            <a:r>
              <a:rPr lang="en-US" dirty="0">
                <a:latin typeface="Tahoma" charset="0"/>
              </a:rPr>
              <a:t>Open License, usable as </a:t>
            </a:r>
            <a:br>
              <a:rPr lang="en-US" dirty="0">
                <a:latin typeface="Tahoma" charset="0"/>
              </a:rPr>
            </a:br>
            <a:r>
              <a:rPr lang="en-US" dirty="0">
                <a:latin typeface="Tahoma" charset="0"/>
              </a:rPr>
              <a:t>reference ontology for anybody</a:t>
            </a:r>
          </a:p>
          <a:p>
            <a:r>
              <a:rPr lang="en-US" dirty="0">
                <a:latin typeface="Tahoma" charset="0"/>
              </a:rPr>
              <a:t>BTW: strong internal use of semantic technologies for … targeting advertising</a:t>
            </a:r>
          </a:p>
        </p:txBody>
      </p:sp>
      <p:pic>
        <p:nvPicPr>
          <p:cNvPr id="9220" name="Picture 2" descr="http://page.archive.nytimes.com/1912/04/16/P1/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0" y="1125538"/>
            <a:ext cx="27622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656132" y="6513039"/>
            <a:ext cx="2487868" cy="307777"/>
          </a:xfrm>
          <a:prstGeom prst="rect">
            <a:avLst/>
          </a:prstGeom>
          <a:noFill/>
        </p:spPr>
        <p:txBody>
          <a:bodyPr wrap="none" rtlCol="0">
            <a:spAutoFit/>
          </a:bodyPr>
          <a:lstStyle/>
          <a:p>
            <a:pPr algn="just"/>
            <a:r>
              <a:rPr lang="en-US" sz="1400" dirty="0">
                <a:solidFill>
                  <a:srgbClr val="4F81BD"/>
                </a:solidFill>
                <a:latin typeface="+mn-lt"/>
              </a:rPr>
              <a:t>slide from Frank van </a:t>
            </a:r>
            <a:r>
              <a:rPr lang="en-US" sz="1400" dirty="0" err="1">
                <a:solidFill>
                  <a:srgbClr val="4F81BD"/>
                </a:solidFill>
                <a:latin typeface="+mn-lt"/>
              </a:rPr>
              <a:t>Harmelen</a:t>
            </a:r>
            <a:endParaRPr lang="en-US" sz="1400" dirty="0">
              <a:solidFill>
                <a:srgbClr val="4F81BD"/>
              </a:solidFill>
              <a:latin typeface="+mn-lt"/>
            </a:endParaRPr>
          </a:p>
        </p:txBody>
      </p:sp>
    </p:spTree>
    <p:extLst>
      <p:ext uri="{BB962C8B-B14F-4D97-AF65-F5344CB8AC3E}">
        <p14:creationId xmlns:p14="http://schemas.microsoft.com/office/powerpoint/2010/main" val="3931090599"/>
      </p:ext>
    </p:extLst>
  </p:cSld>
  <p:clrMapOvr>
    <a:masterClrMapping/>
  </p:clrMapOvr>
  <p:transition xmlns:p14="http://schemas.microsoft.com/office/powerpoint/2010/mai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819F0B-F378-0345-9FBA-1D9071DA8C93}"/>
              </a:ext>
            </a:extLst>
          </p:cNvPr>
          <p:cNvSpPr>
            <a:spLocks noGrp="1"/>
          </p:cNvSpPr>
          <p:nvPr>
            <p:ph type="title"/>
          </p:nvPr>
        </p:nvSpPr>
        <p:spPr/>
        <p:txBody>
          <a:bodyPr/>
          <a:lstStyle/>
          <a:p>
            <a:r>
              <a:rPr lang="en-US" dirty="0"/>
              <a:t>Knowledge Graph</a:t>
            </a:r>
            <a:br>
              <a:rPr lang="en-US" dirty="0"/>
            </a:br>
            <a:endParaRPr lang="en-US" dirty="0"/>
          </a:p>
        </p:txBody>
      </p:sp>
      <p:pic>
        <p:nvPicPr>
          <p:cNvPr id="5" name="Picture 4" descr="&#10;">
            <a:extLst>
              <a:ext uri="{FF2B5EF4-FFF2-40B4-BE49-F238E27FC236}">
                <a16:creationId xmlns:a16="http://schemas.microsoft.com/office/drawing/2014/main" xmlns="" id="{E12A9B7A-4448-C44C-B3E5-68D4FB4AB9DD}"/>
              </a:ext>
            </a:extLst>
          </p:cNvPr>
          <p:cNvPicPr>
            <a:picLocks noChangeAspect="1"/>
          </p:cNvPicPr>
          <p:nvPr/>
        </p:nvPicPr>
        <p:blipFill>
          <a:blip r:embed="rId2"/>
          <a:stretch>
            <a:fillRect/>
          </a:stretch>
        </p:blipFill>
        <p:spPr>
          <a:xfrm>
            <a:off x="95002" y="914400"/>
            <a:ext cx="8943435" cy="5943599"/>
          </a:xfrm>
          <a:prstGeom prst="rect">
            <a:avLst/>
          </a:prstGeom>
        </p:spPr>
      </p:pic>
    </p:spTree>
    <p:extLst>
      <p:ext uri="{BB962C8B-B14F-4D97-AF65-F5344CB8AC3E}">
        <p14:creationId xmlns:p14="http://schemas.microsoft.com/office/powerpoint/2010/main" val="3024479997"/>
      </p:ext>
    </p:extLst>
  </p:cSld>
  <p:clrMapOvr>
    <a:masterClrMapping/>
  </p:clrMapOvr>
  <p:transition xmlns:p14="http://schemas.microsoft.com/office/powerpoint/2010/mai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Google goes semant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46113">
            <a:off x="650875" y="714375"/>
            <a:ext cx="7416800" cy="48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 Box 3"/>
          <p:cNvSpPr txBox="1">
            <a:spLocks noChangeArrowheads="1"/>
          </p:cNvSpPr>
          <p:nvPr/>
        </p:nvSpPr>
        <p:spPr bwMode="auto">
          <a:xfrm>
            <a:off x="250825" y="6114247"/>
            <a:ext cx="8667750" cy="366713"/>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FFFFCC"/>
                </a:solidFill>
                <a:hlinkClick r:id="rId4"/>
              </a:rPr>
              <a:t>http://googlewebmastercentral.blogspot.com/2009/05/introducing-rich-snippets.html</a:t>
            </a:r>
            <a:r>
              <a:rPr lang="en-US" sz="1800" dirty="0">
                <a:solidFill>
                  <a:srgbClr val="FFFFCC"/>
                </a:solidFill>
              </a:rPr>
              <a:t> </a:t>
            </a:r>
          </a:p>
        </p:txBody>
      </p:sp>
      <p:sp>
        <p:nvSpPr>
          <p:cNvPr id="4" name="TextBox 3"/>
          <p:cNvSpPr txBox="1"/>
          <p:nvPr/>
        </p:nvSpPr>
        <p:spPr>
          <a:xfrm>
            <a:off x="6656132" y="6513039"/>
            <a:ext cx="2487868" cy="307777"/>
          </a:xfrm>
          <a:prstGeom prst="rect">
            <a:avLst/>
          </a:prstGeom>
          <a:noFill/>
        </p:spPr>
        <p:txBody>
          <a:bodyPr wrap="none" rtlCol="0">
            <a:spAutoFit/>
          </a:bodyPr>
          <a:lstStyle/>
          <a:p>
            <a:pPr algn="just"/>
            <a:r>
              <a:rPr lang="en-US" sz="1400" dirty="0">
                <a:solidFill>
                  <a:srgbClr val="4F81BD"/>
                </a:solidFill>
                <a:latin typeface="+mn-lt"/>
              </a:rPr>
              <a:t>slide from Frank van </a:t>
            </a:r>
            <a:r>
              <a:rPr lang="en-US" sz="1400" dirty="0" err="1">
                <a:solidFill>
                  <a:srgbClr val="4F81BD"/>
                </a:solidFill>
                <a:latin typeface="+mn-lt"/>
              </a:rPr>
              <a:t>Harmelen</a:t>
            </a:r>
            <a:endParaRPr lang="en-US" sz="1400" dirty="0">
              <a:solidFill>
                <a:srgbClr val="4F81BD"/>
              </a:solidFill>
              <a:latin typeface="+mn-lt"/>
            </a:endParaRPr>
          </a:p>
        </p:txBody>
      </p:sp>
      <p:sp>
        <p:nvSpPr>
          <p:cNvPr id="2" name="Oval 1"/>
          <p:cNvSpPr/>
          <p:nvPr/>
        </p:nvSpPr>
        <p:spPr>
          <a:xfrm rot="656943">
            <a:off x="2221072" y="1292023"/>
            <a:ext cx="3727677" cy="911822"/>
          </a:xfrm>
          <a:prstGeom prst="ellipse">
            <a:avLst/>
          </a:prstGeom>
          <a:ln w="76200" cmpd="sng">
            <a:solidFill>
              <a:schemeClr val="accent6"/>
            </a:solidFill>
          </a:ln>
          <a:effectLst>
            <a:outerShdw blurRad="50800" dist="38100" dir="2700000">
              <a:srgbClr val="000000">
                <a:alpha val="43000"/>
              </a:srgbClr>
            </a:outerShdw>
          </a:effectLst>
        </p:spPr>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477211795"/>
      </p:ext>
    </p:extLst>
  </p:cSld>
  <p:clrMapOvr>
    <a:masterClrMapping/>
  </p:clrMapOvr>
  <p:transition xmlns:p14="http://schemas.microsoft.com/office/powerpoint/2010/mai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C53D3B-FF00-F74C-AD1E-1C5DFC7E0CE3}"/>
              </a:ext>
            </a:extLst>
          </p:cNvPr>
          <p:cNvSpPr>
            <a:spLocks noGrp="1"/>
          </p:cNvSpPr>
          <p:nvPr>
            <p:ph type="title"/>
          </p:nvPr>
        </p:nvSpPr>
        <p:spPr/>
        <p:txBody>
          <a:bodyPr/>
          <a:lstStyle/>
          <a:p>
            <a:endParaRPr lang="en-US"/>
          </a:p>
        </p:txBody>
      </p:sp>
      <p:pic>
        <p:nvPicPr>
          <p:cNvPr id="6" name="Picture 5" descr="A screenshot of a social media post&#10;&#10;Description automatically generated">
            <a:extLst>
              <a:ext uri="{FF2B5EF4-FFF2-40B4-BE49-F238E27FC236}">
                <a16:creationId xmlns:a16="http://schemas.microsoft.com/office/drawing/2014/main" xmlns="" id="{A895C173-82BA-F94A-8CE5-1FB60A70CFC5}"/>
              </a:ext>
            </a:extLst>
          </p:cNvPr>
          <p:cNvPicPr>
            <a:picLocks noChangeAspect="1"/>
          </p:cNvPicPr>
          <p:nvPr/>
        </p:nvPicPr>
        <p:blipFill>
          <a:blip r:embed="rId2"/>
          <a:stretch>
            <a:fillRect/>
          </a:stretch>
        </p:blipFill>
        <p:spPr>
          <a:xfrm>
            <a:off x="0" y="274638"/>
            <a:ext cx="9144000" cy="5797531"/>
          </a:xfrm>
          <a:prstGeom prst="rect">
            <a:avLst/>
          </a:prstGeom>
        </p:spPr>
      </p:pic>
    </p:spTree>
    <p:extLst>
      <p:ext uri="{BB962C8B-B14F-4D97-AF65-F5344CB8AC3E}">
        <p14:creationId xmlns:p14="http://schemas.microsoft.com/office/powerpoint/2010/main" val="2902588941"/>
      </p:ext>
    </p:extLst>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Linked Data	</a:t>
            </a:r>
          </a:p>
        </p:txBody>
      </p:sp>
      <p:sp>
        <p:nvSpPr>
          <p:cNvPr id="166917" name="Rectangle 7"/>
          <p:cNvSpPr>
            <a:spLocks noChangeArrowheads="1"/>
          </p:cNvSpPr>
          <p:nvPr/>
        </p:nvSpPr>
        <p:spPr bwMode="auto">
          <a:xfrm>
            <a:off x="346461" y="1453985"/>
            <a:ext cx="8486004" cy="584776"/>
          </a:xfrm>
          <a:prstGeom prst="rect">
            <a:avLst/>
          </a:prstGeom>
          <a:noFill/>
          <a:ln w="9525">
            <a:noFill/>
            <a:miter lim="800000"/>
            <a:headEnd/>
            <a:tailEnd/>
          </a:ln>
        </p:spPr>
        <p:txBody>
          <a:bodyPr wrap="square">
            <a:spAutoFit/>
          </a:bodyPr>
          <a:lstStyle/>
          <a:p>
            <a:pPr algn="ctr" eaLnBrk="0" hangingPunct="0"/>
            <a:r>
              <a:rPr lang="en-US" sz="3200" dirty="0">
                <a:solidFill>
                  <a:schemeClr val="accent6"/>
                </a:solidFill>
                <a:latin typeface="+mn-lt"/>
              </a:rPr>
              <a:t>a giant Web-scale graph of data about everything</a:t>
            </a:r>
          </a:p>
        </p:txBody>
      </p:sp>
      <p:pic>
        <p:nvPicPr>
          <p:cNvPr id="166918" name="Picture 8"/>
          <p:cNvPicPr>
            <a:picLocks noChangeAspect="1"/>
          </p:cNvPicPr>
          <p:nvPr/>
        </p:nvPicPr>
        <p:blipFill>
          <a:blip r:embed="rId2"/>
          <a:srcRect/>
          <a:stretch>
            <a:fillRect/>
          </a:stretch>
        </p:blipFill>
        <p:spPr bwMode="auto">
          <a:xfrm>
            <a:off x="2531595" y="2252288"/>
            <a:ext cx="5364162" cy="3536950"/>
          </a:xfrm>
          <a:prstGeom prst="rect">
            <a:avLst/>
          </a:prstGeom>
          <a:noFill/>
          <a:ln w="9525">
            <a:noFill/>
            <a:miter lim="800000"/>
            <a:headEnd/>
            <a:tailEnd/>
          </a:ln>
        </p:spPr>
      </p:pic>
      <p:sp>
        <p:nvSpPr>
          <p:cNvPr id="166919" name="Rectangle 9"/>
          <p:cNvSpPr>
            <a:spLocks noChangeArrowheads="1"/>
          </p:cNvSpPr>
          <p:nvPr/>
        </p:nvSpPr>
        <p:spPr bwMode="auto">
          <a:xfrm>
            <a:off x="273195" y="2400429"/>
            <a:ext cx="1882217" cy="3139321"/>
          </a:xfrm>
          <a:prstGeom prst="rect">
            <a:avLst/>
          </a:prstGeom>
          <a:noFill/>
          <a:ln w="9525">
            <a:noFill/>
            <a:miter lim="800000"/>
            <a:headEnd/>
            <a:tailEnd/>
          </a:ln>
        </p:spPr>
        <p:txBody>
          <a:bodyPr wrap="square">
            <a:spAutoFit/>
          </a:bodyPr>
          <a:lstStyle/>
          <a:p>
            <a:pPr eaLnBrk="0" hangingPunct="0"/>
            <a:r>
              <a:rPr lang="en-US" sz="1800" dirty="0">
                <a:latin typeface="+mn-lt"/>
              </a:rPr>
              <a:t>Wikipedia: “… recommended best practice for exposing, sharing, and connecting pieces of data, information, and knowledge on the Semantic Web using URIs and RDF.”</a:t>
            </a:r>
          </a:p>
        </p:txBody>
      </p:sp>
      <p:sp>
        <p:nvSpPr>
          <p:cNvPr id="166920" name="TextBox 10"/>
          <p:cNvSpPr txBox="1">
            <a:spLocks noChangeArrowheads="1"/>
          </p:cNvSpPr>
          <p:nvPr/>
        </p:nvSpPr>
        <p:spPr bwMode="auto">
          <a:xfrm>
            <a:off x="3962632" y="5949157"/>
            <a:ext cx="2821806" cy="461665"/>
          </a:xfrm>
          <a:prstGeom prst="rect">
            <a:avLst/>
          </a:prstGeom>
          <a:noFill/>
          <a:ln w="9525">
            <a:noFill/>
            <a:miter lim="800000"/>
            <a:headEnd/>
            <a:tailEnd/>
          </a:ln>
        </p:spPr>
        <p:txBody>
          <a:bodyPr wrap="none">
            <a:spAutoFit/>
          </a:bodyPr>
          <a:lstStyle/>
          <a:p>
            <a:pPr eaLnBrk="0" hangingPunct="0"/>
            <a:r>
              <a:rPr lang="en-US" dirty="0">
                <a:solidFill>
                  <a:srgbClr val="F79646"/>
                </a:solidFill>
                <a:latin typeface="+mn-lt"/>
              </a:rPr>
              <a:t>31+ billion assertions</a:t>
            </a:r>
          </a:p>
        </p:txBody>
      </p:sp>
      <p:grpSp>
        <p:nvGrpSpPr>
          <p:cNvPr id="8" name="Group 7"/>
          <p:cNvGrpSpPr/>
          <p:nvPr/>
        </p:nvGrpSpPr>
        <p:grpSpPr>
          <a:xfrm>
            <a:off x="0" y="6323372"/>
            <a:ext cx="9182961" cy="548585"/>
            <a:chOff x="0" y="6323372"/>
            <a:chExt cx="9182961" cy="548585"/>
          </a:xfrm>
        </p:grpSpPr>
        <p:sp>
          <p:nvSpPr>
            <p:cNvPr id="9" name="TextBox 8"/>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10" name="TextBox 9"/>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11" name="Picture 10"/>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1806857003"/>
      </p:ext>
    </p:extLst>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B39AD5-E2DB-6343-AC6B-B738E2EC75E7}"/>
              </a:ext>
            </a:extLst>
          </p:cNvPr>
          <p:cNvSpPr>
            <a:spLocks noGrp="1"/>
          </p:cNvSpPr>
          <p:nvPr>
            <p:ph type="title"/>
          </p:nvPr>
        </p:nvSpPr>
        <p:spPr/>
        <p:txBody>
          <a:bodyPr/>
          <a:lstStyle/>
          <a:p>
            <a:r>
              <a:rPr lang="en-US" dirty="0" err="1"/>
              <a:t>BigDataU.org</a:t>
            </a:r>
            <a:r>
              <a:rPr lang="en-US" dirty="0"/>
              <a:t> (HTML)</a:t>
            </a:r>
          </a:p>
        </p:txBody>
      </p:sp>
      <p:pic>
        <p:nvPicPr>
          <p:cNvPr id="5" name="Picture 4" descr="A screenshot of a social media post&#10;&#10;Description automatically generated">
            <a:extLst>
              <a:ext uri="{FF2B5EF4-FFF2-40B4-BE49-F238E27FC236}">
                <a16:creationId xmlns:a16="http://schemas.microsoft.com/office/drawing/2014/main" xmlns="" id="{889B094C-DEA3-A54C-A296-6D4D300462B2}"/>
              </a:ext>
            </a:extLst>
          </p:cNvPr>
          <p:cNvPicPr>
            <a:picLocks noChangeAspect="1"/>
          </p:cNvPicPr>
          <p:nvPr/>
        </p:nvPicPr>
        <p:blipFill>
          <a:blip r:embed="rId2"/>
          <a:stretch>
            <a:fillRect/>
          </a:stretch>
        </p:blipFill>
        <p:spPr>
          <a:xfrm>
            <a:off x="0" y="1553956"/>
            <a:ext cx="9144000" cy="4893087"/>
          </a:xfrm>
          <a:prstGeom prst="rect">
            <a:avLst/>
          </a:prstGeom>
        </p:spPr>
      </p:pic>
    </p:spTree>
    <p:extLst>
      <p:ext uri="{BB962C8B-B14F-4D97-AF65-F5344CB8AC3E}">
        <p14:creationId xmlns:p14="http://schemas.microsoft.com/office/powerpoint/2010/main" val="1622404343"/>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ctrTitle"/>
          </p:nvPr>
        </p:nvSpPr>
        <p:spPr/>
        <p:txBody>
          <a:bodyPr/>
          <a:lstStyle/>
          <a:p>
            <a:pPr fontAlgn="auto">
              <a:spcAft>
                <a:spcPts val="0"/>
              </a:spcAft>
              <a:defRPr/>
            </a:pPr>
            <a:r>
              <a:rPr lang="en-US">
                <a:latin typeface="Arial" charset="0"/>
              </a:rPr>
              <a:t>Course Overview</a:t>
            </a:r>
          </a:p>
        </p:txBody>
      </p:sp>
      <p:sp>
        <p:nvSpPr>
          <p:cNvPr id="4" name="Subtitle 3"/>
          <p:cNvSpPr>
            <a:spLocks noGrp="1"/>
          </p:cNvSpPr>
          <p:nvPr>
            <p:ph type="subTitle" idx="1"/>
          </p:nvPr>
        </p:nvSpPr>
        <p:spPr>
          <a:xfrm>
            <a:off x="685800" y="4572000"/>
            <a:ext cx="6461125" cy="1066800"/>
          </a:xfrm>
        </p:spPr>
        <p:txBody>
          <a:bodyPr rtlCol="0"/>
          <a:lstStyle/>
          <a:p>
            <a:pPr fontAlgn="auto">
              <a:spcAft>
                <a:spcPts val="0"/>
              </a:spcAft>
              <a:buFont typeface="Arial" pitchFamily="34" charset="0"/>
              <a:buNone/>
              <a:defRPr/>
            </a:pPr>
            <a:endParaRPr lang="en-US"/>
          </a:p>
        </p:txBody>
      </p:sp>
    </p:spTree>
    <p:extLst>
      <p:ext uri="{BB962C8B-B14F-4D97-AF65-F5344CB8AC3E}">
        <p14:creationId xmlns:p14="http://schemas.microsoft.com/office/powerpoint/2010/main" val="3877196597"/>
      </p:ext>
    </p:extLst>
  </p:cSld>
  <p:clrMapOvr>
    <a:masterClrMapping/>
  </p:clrMapOvr>
  <p:transition xmlns:p14="http://schemas.microsoft.com/office/powerpoint/2010/mai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B39AD5-E2DB-6343-AC6B-B738E2EC75E7}"/>
              </a:ext>
            </a:extLst>
          </p:cNvPr>
          <p:cNvSpPr>
            <a:spLocks noGrp="1"/>
          </p:cNvSpPr>
          <p:nvPr>
            <p:ph type="title"/>
          </p:nvPr>
        </p:nvSpPr>
        <p:spPr/>
        <p:txBody>
          <a:bodyPr/>
          <a:lstStyle/>
          <a:p>
            <a:r>
              <a:rPr lang="en-US" sz="4000" dirty="0" err="1"/>
              <a:t>BigDataU.org</a:t>
            </a:r>
            <a:r>
              <a:rPr lang="en-US" sz="4000" dirty="0"/>
              <a:t>: Embedded </a:t>
            </a:r>
            <a:r>
              <a:rPr lang="en-US" sz="4000" dirty="0" err="1"/>
              <a:t>schema.org</a:t>
            </a:r>
            <a:endParaRPr lang="en-US" sz="4000" dirty="0"/>
          </a:p>
        </p:txBody>
      </p:sp>
      <p:pic>
        <p:nvPicPr>
          <p:cNvPr id="4" name="Picture 3" descr="&#10;">
            <a:extLst>
              <a:ext uri="{FF2B5EF4-FFF2-40B4-BE49-F238E27FC236}">
                <a16:creationId xmlns:a16="http://schemas.microsoft.com/office/drawing/2014/main" xmlns="" id="{C8505C8C-A089-A648-8306-521347DD835A}"/>
              </a:ext>
            </a:extLst>
          </p:cNvPr>
          <p:cNvPicPr>
            <a:picLocks noChangeAspect="1"/>
          </p:cNvPicPr>
          <p:nvPr/>
        </p:nvPicPr>
        <p:blipFill>
          <a:blip r:embed="rId2"/>
          <a:stretch>
            <a:fillRect/>
          </a:stretch>
        </p:blipFill>
        <p:spPr>
          <a:xfrm>
            <a:off x="321468" y="1485097"/>
            <a:ext cx="8501063" cy="5372903"/>
          </a:xfrm>
          <a:prstGeom prst="rect">
            <a:avLst/>
          </a:prstGeom>
        </p:spPr>
      </p:pic>
    </p:spTree>
    <p:extLst>
      <p:ext uri="{BB962C8B-B14F-4D97-AF65-F5344CB8AC3E}">
        <p14:creationId xmlns:p14="http://schemas.microsoft.com/office/powerpoint/2010/main" val="3214452781"/>
      </p:ext>
    </p:extLst>
  </p:cSld>
  <p:clrMapOvr>
    <a:masterClrMapping/>
  </p:clrMapOvr>
  <p:transition xmlns:p14="http://schemas.microsoft.com/office/powerpoint/2010/mai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Linked Data	</a:t>
            </a:r>
          </a:p>
        </p:txBody>
      </p:sp>
      <p:sp>
        <p:nvSpPr>
          <p:cNvPr id="167938" name="Content Placeholder 2"/>
          <p:cNvSpPr>
            <a:spLocks noGrp="1"/>
          </p:cNvSpPr>
          <p:nvPr>
            <p:ph idx="1"/>
          </p:nvPr>
        </p:nvSpPr>
        <p:spPr/>
        <p:txBody>
          <a:bodyPr/>
          <a:lstStyle/>
          <a:p>
            <a:r>
              <a:rPr lang="en-US" sz="3400"/>
              <a:t>Why Linked Data</a:t>
            </a:r>
          </a:p>
          <a:p>
            <a:r>
              <a:rPr lang="en-US" sz="3400"/>
              <a:t>The Linked Data principles</a:t>
            </a:r>
          </a:p>
          <a:p>
            <a:r>
              <a:rPr lang="en-US" sz="3400"/>
              <a:t>Web of data</a:t>
            </a:r>
          </a:p>
          <a:p>
            <a:r>
              <a:rPr lang="en-US" sz="3400"/>
              <a:t>How to Publish Linked Data on the Web</a:t>
            </a:r>
          </a:p>
          <a:p>
            <a:r>
              <a:rPr lang="en-US" sz="3400"/>
              <a:t>Tools</a:t>
            </a:r>
          </a:p>
          <a:p>
            <a:r>
              <a:rPr lang="en-US" sz="3400"/>
              <a:t>Applications</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2">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2146042808"/>
      </p:ext>
    </p:extLst>
  </p:cSld>
  <p:clrMapOvr>
    <a:masterClrMapping/>
  </p:clrMapOvr>
  <p:transition xmlns:p14="http://schemas.microsoft.com/office/powerpoint/2010/mai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323372"/>
            <a:ext cx="9182961" cy="548585"/>
            <a:chOff x="0" y="6323372"/>
            <a:chExt cx="9182961" cy="548585"/>
          </a:xfrm>
        </p:grpSpPr>
        <p:sp>
          <p:nvSpPr>
            <p:cNvPr id="11" name="TextBox 10"/>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12" name="TextBox 11"/>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13" name="Picture 12"/>
            <p:cNvPicPr>
              <a:picLocks noChangeAspect="1"/>
            </p:cNvPicPr>
            <p:nvPr/>
          </p:nvPicPr>
          <p:blipFill>
            <a:blip r:embed="rId2">
              <a:alphaModFix amt="52000"/>
            </a:blip>
            <a:stretch>
              <a:fillRect/>
            </a:stretch>
          </p:blipFill>
          <p:spPr>
            <a:xfrm>
              <a:off x="8285824" y="6323372"/>
              <a:ext cx="779618" cy="274638"/>
            </a:xfrm>
            <a:prstGeom prst="rect">
              <a:avLst/>
            </a:prstGeom>
          </p:spPr>
        </p:pic>
      </p:grpSp>
      <p:pic>
        <p:nvPicPr>
          <p:cNvPr id="2" name="Picture 1" descr="sw-stack-200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480" y="1247819"/>
            <a:ext cx="6182784" cy="5504348"/>
          </a:xfrm>
          <a:prstGeom prst="rect">
            <a:avLst/>
          </a:prstGeom>
        </p:spPr>
      </p:pic>
      <p:sp>
        <p:nvSpPr>
          <p:cNvPr id="3" name="Title 2"/>
          <p:cNvSpPr>
            <a:spLocks noGrp="1"/>
          </p:cNvSpPr>
          <p:nvPr>
            <p:ph type="title"/>
          </p:nvPr>
        </p:nvSpPr>
        <p:spPr/>
        <p:txBody>
          <a:bodyPr/>
          <a:lstStyle/>
          <a:p>
            <a:r>
              <a:rPr lang="en-US" dirty="0"/>
              <a:t>Semantic Web Layer Cake</a:t>
            </a:r>
          </a:p>
        </p:txBody>
      </p:sp>
    </p:spTree>
    <p:extLst>
      <p:ext uri="{BB962C8B-B14F-4D97-AF65-F5344CB8AC3E}">
        <p14:creationId xmlns:p14="http://schemas.microsoft.com/office/powerpoint/2010/main" val="911581228"/>
      </p:ext>
    </p:extLst>
  </p:cSld>
  <p:clrMapOvr>
    <a:masterClrMapping/>
  </p:clrMapOvr>
  <p:transition xmlns:p14="http://schemas.microsoft.com/office/powerpoint/2010/mai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38CA0-6B6B-AB4A-848B-8F03F2EFE18C}"/>
              </a:ext>
            </a:extLst>
          </p:cNvPr>
          <p:cNvSpPr>
            <a:spLocks noGrp="1"/>
          </p:cNvSpPr>
          <p:nvPr>
            <p:ph type="title"/>
          </p:nvPr>
        </p:nvSpPr>
        <p:spPr/>
        <p:txBody>
          <a:bodyPr/>
          <a:lstStyle/>
          <a:p>
            <a:endParaRPr lang="en-US"/>
          </a:p>
        </p:txBody>
      </p:sp>
      <p:pic>
        <p:nvPicPr>
          <p:cNvPr id="4" name="Picture 3" descr="&#10;">
            <a:extLst>
              <a:ext uri="{FF2B5EF4-FFF2-40B4-BE49-F238E27FC236}">
                <a16:creationId xmlns:a16="http://schemas.microsoft.com/office/drawing/2014/main" xmlns="" id="{D321C5BD-9DA5-2B41-A6CB-D8816B014D5B}"/>
              </a:ext>
            </a:extLst>
          </p:cNvPr>
          <p:cNvPicPr>
            <a:picLocks noChangeAspect="1"/>
          </p:cNvPicPr>
          <p:nvPr/>
        </p:nvPicPr>
        <p:blipFill>
          <a:blip r:embed="rId2"/>
          <a:stretch>
            <a:fillRect/>
          </a:stretch>
        </p:blipFill>
        <p:spPr>
          <a:xfrm>
            <a:off x="31750" y="133350"/>
            <a:ext cx="9080500" cy="6591300"/>
          </a:xfrm>
          <a:prstGeom prst="rect">
            <a:avLst/>
          </a:prstGeom>
        </p:spPr>
      </p:pic>
      <p:grpSp>
        <p:nvGrpSpPr>
          <p:cNvPr id="5" name="Group 4">
            <a:extLst>
              <a:ext uri="{FF2B5EF4-FFF2-40B4-BE49-F238E27FC236}">
                <a16:creationId xmlns:a16="http://schemas.microsoft.com/office/drawing/2014/main" xmlns="" id="{1E786E81-17C4-954B-AB10-E9BEC632460E}"/>
              </a:ext>
            </a:extLst>
          </p:cNvPr>
          <p:cNvGrpSpPr/>
          <p:nvPr/>
        </p:nvGrpSpPr>
        <p:grpSpPr>
          <a:xfrm>
            <a:off x="0" y="6323372"/>
            <a:ext cx="9182961" cy="548585"/>
            <a:chOff x="0" y="6323372"/>
            <a:chExt cx="9182961" cy="548585"/>
          </a:xfrm>
        </p:grpSpPr>
        <p:sp>
          <p:nvSpPr>
            <p:cNvPr id="6" name="TextBox 5">
              <a:extLst>
                <a:ext uri="{FF2B5EF4-FFF2-40B4-BE49-F238E27FC236}">
                  <a16:creationId xmlns:a16="http://schemas.microsoft.com/office/drawing/2014/main" xmlns="" id="{C6BEA67F-AD14-9645-AC71-34D6C426AC95}"/>
                </a:ext>
              </a:extLst>
            </p:cNvPr>
            <p:cNvSpPr txBox="1"/>
            <p:nvPr/>
          </p:nvSpPr>
          <p:spPr>
            <a:xfrm>
              <a:off x="8581534" y="6601156"/>
              <a:ext cx="601427" cy="261600"/>
            </a:xfrm>
            <a:prstGeom prst="rect">
              <a:avLst/>
            </a:prstGeom>
            <a:noFill/>
          </p:spPr>
          <p:txBody>
            <a:bodyPr wrap="none" lIns="91430" tIns="45715" rIns="91430" bIns="45715" rtlCol="0">
              <a:spAutoFit/>
            </a:bodyPr>
            <a:lstStyle/>
            <a:p>
              <a:pPr algn="r"/>
              <a:r>
                <a:rPr lang="en-US" sz="1100" dirty="0">
                  <a:solidFill>
                    <a:srgbClr val="4F81BD"/>
                  </a:solidFill>
                  <a:latin typeface="Calibri"/>
                </a:rPr>
                <a:t>Ambite</a:t>
              </a:r>
              <a:endParaRPr lang="en-US" sz="1100" dirty="0">
                <a:solidFill>
                  <a:schemeClr val="accent1"/>
                </a:solidFill>
                <a:latin typeface="+mn-lt"/>
              </a:endParaRPr>
            </a:p>
          </p:txBody>
        </p:sp>
        <p:sp>
          <p:nvSpPr>
            <p:cNvPr id="7" name="TextBox 6">
              <a:extLst>
                <a:ext uri="{FF2B5EF4-FFF2-40B4-BE49-F238E27FC236}">
                  <a16:creationId xmlns:a16="http://schemas.microsoft.com/office/drawing/2014/main" xmlns="" id="{A2078097-8503-8D41-A23F-A2C23C9D6F94}"/>
                </a:ext>
              </a:extLst>
            </p:cNvPr>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8" name="Picture 7">
              <a:extLst>
                <a:ext uri="{FF2B5EF4-FFF2-40B4-BE49-F238E27FC236}">
                  <a16:creationId xmlns:a16="http://schemas.microsoft.com/office/drawing/2014/main" xmlns="" id="{6A2AF7A8-0B89-0C43-9A4B-BEA7307DCD56}"/>
                </a:ext>
              </a:extLst>
            </p:cNvPr>
            <p:cNvPicPr>
              <a:picLocks noChangeAspect="1"/>
            </p:cNvPicPr>
            <p:nvPr/>
          </p:nvPicPr>
          <p:blipFill>
            <a:blip r:embed="rId3">
              <a:alphaModFix amt="52000"/>
            </a:blip>
            <a:stretch>
              <a:fillRect/>
            </a:stretch>
          </p:blipFill>
          <p:spPr>
            <a:xfrm>
              <a:off x="8285824" y="6323372"/>
              <a:ext cx="779618" cy="274638"/>
            </a:xfrm>
            <a:prstGeom prst="rect">
              <a:avLst/>
            </a:prstGeom>
          </p:spPr>
        </p:pic>
      </p:grpSp>
      <p:sp>
        <p:nvSpPr>
          <p:cNvPr id="9" name="TextBox 8">
            <a:extLst>
              <a:ext uri="{FF2B5EF4-FFF2-40B4-BE49-F238E27FC236}">
                <a16:creationId xmlns:a16="http://schemas.microsoft.com/office/drawing/2014/main" xmlns="" id="{0530BFB2-4CAF-294A-93DC-4D6E0AED62B1}"/>
              </a:ext>
            </a:extLst>
          </p:cNvPr>
          <p:cNvSpPr txBox="1"/>
          <p:nvPr/>
        </p:nvSpPr>
        <p:spPr>
          <a:xfrm>
            <a:off x="2325080" y="6583362"/>
            <a:ext cx="3079670" cy="261600"/>
          </a:xfrm>
          <a:prstGeom prst="rect">
            <a:avLst/>
          </a:prstGeom>
          <a:noFill/>
        </p:spPr>
        <p:txBody>
          <a:bodyPr wrap="none" lIns="91430" tIns="45715" rIns="91430" bIns="45715" rtlCol="0">
            <a:spAutoFit/>
          </a:bodyPr>
          <a:lstStyle/>
          <a:p>
            <a:pPr algn="r"/>
            <a:r>
              <a:rPr lang="en-US" sz="1100" dirty="0">
                <a:solidFill>
                  <a:schemeClr val="accent1"/>
                </a:solidFill>
                <a:latin typeface="+mn-lt"/>
              </a:rPr>
              <a:t>[From https://</a:t>
            </a:r>
            <a:r>
              <a:rPr lang="en-US" sz="1100" dirty="0" err="1">
                <a:solidFill>
                  <a:schemeClr val="accent1"/>
                </a:solidFill>
                <a:latin typeface="+mn-lt"/>
              </a:rPr>
              <a:t>en.wikipedia.org</a:t>
            </a:r>
            <a:r>
              <a:rPr lang="en-US" sz="1100" dirty="0">
                <a:solidFill>
                  <a:schemeClr val="accent1"/>
                </a:solidFill>
                <a:latin typeface="+mn-lt"/>
              </a:rPr>
              <a:t>/wiki/</a:t>
            </a:r>
            <a:r>
              <a:rPr lang="en-US" sz="1100" dirty="0" err="1">
                <a:solidFill>
                  <a:schemeClr val="accent1"/>
                </a:solidFill>
                <a:latin typeface="+mn-lt"/>
              </a:rPr>
              <a:t>RDF_Schema</a:t>
            </a:r>
            <a:r>
              <a:rPr lang="en-US" sz="1100" dirty="0">
                <a:solidFill>
                  <a:schemeClr val="accent1"/>
                </a:solidFill>
                <a:latin typeface="+mn-lt"/>
              </a:rPr>
              <a:t>]</a:t>
            </a:r>
          </a:p>
        </p:txBody>
      </p:sp>
    </p:spTree>
    <p:extLst>
      <p:ext uri="{BB962C8B-B14F-4D97-AF65-F5344CB8AC3E}">
        <p14:creationId xmlns:p14="http://schemas.microsoft.com/office/powerpoint/2010/main" val="3660324568"/>
      </p:ext>
    </p:extLst>
  </p:cSld>
  <p:clrMapOvr>
    <a:masterClrMapping/>
  </p:clrMapOvr>
  <p:transition xmlns:p14="http://schemas.microsoft.com/office/powerpoint/2010/mai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1150"/>
            <a:ext cx="9144000" cy="5276850"/>
          </a:xfrm>
          <a:prstGeom prst="rect">
            <a:avLst/>
          </a:prstGeom>
        </p:spPr>
      </p:pic>
      <p:sp>
        <p:nvSpPr>
          <p:cNvPr id="3" name="Title 2"/>
          <p:cNvSpPr>
            <a:spLocks noGrp="1"/>
          </p:cNvSpPr>
          <p:nvPr>
            <p:ph type="title"/>
          </p:nvPr>
        </p:nvSpPr>
        <p:spPr/>
        <p:txBody>
          <a:bodyPr/>
          <a:lstStyle/>
          <a:p>
            <a:r>
              <a:rPr lang="en-US" dirty="0"/>
              <a:t>SPARQL:  Querying RDF graphs</a:t>
            </a:r>
            <a:br>
              <a:rPr lang="en-US" dirty="0"/>
            </a:br>
            <a:endParaRPr lang="en-US" dirty="0"/>
          </a:p>
        </p:txBody>
      </p:sp>
      <p:pic>
        <p:nvPicPr>
          <p:cNvPr id="5" name="Picture 4">
            <a:extLst>
              <a:ext uri="{FF2B5EF4-FFF2-40B4-BE49-F238E27FC236}">
                <a16:creationId xmlns:a16="http://schemas.microsoft.com/office/drawing/2014/main" xmlns="" id="{73E68A3B-9AA5-DC41-BAF0-0D9EABB5D98E}"/>
              </a:ext>
            </a:extLst>
          </p:cNvPr>
          <p:cNvPicPr>
            <a:picLocks noChangeAspect="1"/>
          </p:cNvPicPr>
          <p:nvPr/>
        </p:nvPicPr>
        <p:blipFill>
          <a:blip r:embed="rId3"/>
          <a:stretch>
            <a:fillRect/>
          </a:stretch>
        </p:blipFill>
        <p:spPr>
          <a:xfrm>
            <a:off x="3330054" y="1148092"/>
            <a:ext cx="5813946" cy="1272515"/>
          </a:xfrm>
          <a:prstGeom prst="rect">
            <a:avLst/>
          </a:prstGeom>
          <a:ln w="28575">
            <a:solidFill>
              <a:schemeClr val="tx1"/>
            </a:solidFill>
          </a:ln>
        </p:spPr>
      </p:pic>
    </p:spTree>
    <p:extLst>
      <p:ext uri="{BB962C8B-B14F-4D97-AF65-F5344CB8AC3E}">
        <p14:creationId xmlns:p14="http://schemas.microsoft.com/office/powerpoint/2010/main" val="4245278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6323372"/>
            <a:ext cx="9182961" cy="548585"/>
            <a:chOff x="0" y="6323372"/>
            <a:chExt cx="9182961" cy="548585"/>
          </a:xfrm>
        </p:grpSpPr>
        <p:sp>
          <p:nvSpPr>
            <p:cNvPr id="8" name="TextBox 7"/>
            <p:cNvSpPr txBox="1"/>
            <p:nvPr/>
          </p:nvSpPr>
          <p:spPr>
            <a:xfrm>
              <a:off x="7190128" y="6601156"/>
              <a:ext cx="1992833" cy="261600"/>
            </a:xfrm>
            <a:prstGeom prst="rect">
              <a:avLst/>
            </a:prstGeom>
            <a:noFill/>
          </p:spPr>
          <p:txBody>
            <a:bodyPr wrap="none" lIns="91430" tIns="45715" rIns="91430" bIns="45715" rtlCol="0">
              <a:spAutoFit/>
            </a:bodyPr>
            <a:lstStyle/>
            <a:p>
              <a:pPr algn="r"/>
              <a:r>
                <a:rPr lang="en-US" sz="1100" dirty="0">
                  <a:solidFill>
                    <a:srgbClr val="4F81BD"/>
                  </a:solidFill>
                  <a:latin typeface="Calibri"/>
                </a:rPr>
                <a:t>Ambite,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9" name="TextBox 8"/>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10" name="Picture 9"/>
            <p:cNvPicPr>
              <a:picLocks noChangeAspect="1"/>
            </p:cNvPicPr>
            <p:nvPr/>
          </p:nvPicPr>
          <p:blipFill>
            <a:blip r:embed="rId3">
              <a:alphaModFix amt="52000"/>
            </a:blip>
            <a:stretch>
              <a:fillRect/>
            </a:stretch>
          </p:blipFill>
          <p:spPr>
            <a:xfrm>
              <a:off x="8285824" y="6323372"/>
              <a:ext cx="779618" cy="274638"/>
            </a:xfrm>
            <a:prstGeom prst="rect">
              <a:avLst/>
            </a:prstGeom>
          </p:spPr>
        </p:pic>
      </p:grpSp>
      <p:sp>
        <p:nvSpPr>
          <p:cNvPr id="2" name="Title 1"/>
          <p:cNvSpPr>
            <a:spLocks noGrp="1"/>
          </p:cNvSpPr>
          <p:nvPr>
            <p:ph type="title"/>
          </p:nvPr>
        </p:nvSpPr>
        <p:spPr/>
        <p:txBody>
          <a:bodyPr/>
          <a:lstStyle/>
          <a:p>
            <a:r>
              <a:rPr lang="en-US" sz="4400" dirty="0"/>
              <a:t>Semantic Web: Description Logics, Ontology Web Language (OWL2)</a:t>
            </a:r>
          </a:p>
        </p:txBody>
      </p:sp>
      <p:pic>
        <p:nvPicPr>
          <p:cNvPr id="4" name="Picture 2" descr="figure"/>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99515" y="2493378"/>
            <a:ext cx="8661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236164" y="6040932"/>
            <a:ext cx="845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lnSpc>
                <a:spcPct val="90000"/>
              </a:lnSpc>
            </a:pPr>
            <a:r>
              <a:rPr lang="en-GB" sz="2800" dirty="0" err="1">
                <a:solidFill>
                  <a:srgbClr val="F79646"/>
                </a:solidFill>
                <a:latin typeface="+mn-lt"/>
              </a:rPr>
              <a:t>HappyParent</a:t>
            </a:r>
            <a:r>
              <a:rPr lang="en-GB" sz="2800" dirty="0">
                <a:solidFill>
                  <a:srgbClr val="F79646"/>
                </a:solidFill>
                <a:latin typeface="+mn-lt"/>
              </a:rPr>
              <a:t> = Person ∧ ∀</a:t>
            </a:r>
            <a:r>
              <a:rPr lang="en-GB" sz="2800" dirty="0" err="1">
                <a:solidFill>
                  <a:srgbClr val="F79646"/>
                </a:solidFill>
                <a:latin typeface="+mn-lt"/>
              </a:rPr>
              <a:t>hasChild</a:t>
            </a:r>
            <a:r>
              <a:rPr lang="en-GB" sz="2800" dirty="0">
                <a:solidFill>
                  <a:srgbClr val="F79646"/>
                </a:solidFill>
                <a:latin typeface="+mn-lt"/>
              </a:rPr>
              <a:t>.(</a:t>
            </a:r>
            <a:r>
              <a:rPr lang="en-GB" sz="2800" dirty="0" err="1">
                <a:solidFill>
                  <a:srgbClr val="F79646"/>
                </a:solidFill>
                <a:latin typeface="+mn-lt"/>
              </a:rPr>
              <a:t>Doctor∨Rich</a:t>
            </a:r>
            <a:r>
              <a:rPr lang="en-GB" sz="2800" dirty="0">
                <a:solidFill>
                  <a:srgbClr val="F79646"/>
                </a:solidFill>
                <a:latin typeface="+mn-lt"/>
              </a:rPr>
              <a:t>))</a:t>
            </a:r>
          </a:p>
        </p:txBody>
      </p:sp>
      <p:sp>
        <p:nvSpPr>
          <p:cNvPr id="6" name="Rectangle 5"/>
          <p:cNvSpPr>
            <a:spLocks noChangeArrowheads="1"/>
          </p:cNvSpPr>
          <p:nvPr/>
        </p:nvSpPr>
        <p:spPr bwMode="auto">
          <a:xfrm>
            <a:off x="299515" y="1744899"/>
            <a:ext cx="845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lnSpc>
                <a:spcPct val="90000"/>
              </a:lnSpc>
            </a:pPr>
            <a:r>
              <a:rPr lang="en-GB" sz="2800" dirty="0">
                <a:solidFill>
                  <a:srgbClr val="F79646"/>
                </a:solidFill>
                <a:latin typeface="+mn-lt"/>
              </a:rPr>
              <a:t>formal underpinning of the semantic web</a:t>
            </a:r>
          </a:p>
        </p:txBody>
      </p:sp>
    </p:spTree>
    <p:extLst>
      <p:ext uri="{BB962C8B-B14F-4D97-AF65-F5344CB8AC3E}">
        <p14:creationId xmlns:p14="http://schemas.microsoft.com/office/powerpoint/2010/main" val="1363263212"/>
      </p:ext>
    </p:extLst>
  </p:cSld>
  <p:clrMapOvr>
    <a:masterClrMapping/>
  </p:clrMapOvr>
  <p:transition xmlns:p14="http://schemas.microsoft.com/office/powerpoint/2010/mai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Ontology-based data access and integration</a:t>
            </a:r>
          </a:p>
        </p:txBody>
      </p:sp>
      <p:sp>
        <p:nvSpPr>
          <p:cNvPr id="3" name="Content Placeholder 2"/>
          <p:cNvSpPr>
            <a:spLocks noGrp="1"/>
          </p:cNvSpPr>
          <p:nvPr>
            <p:ph idx="1"/>
          </p:nvPr>
        </p:nvSpPr>
        <p:spPr/>
        <p:txBody>
          <a:bodyPr/>
          <a:lstStyle/>
          <a:p>
            <a:pPr eaLnBrk="1" hangingPunct="1">
              <a:lnSpc>
                <a:spcPct val="90000"/>
              </a:lnSpc>
              <a:defRPr/>
            </a:pPr>
            <a:r>
              <a:rPr lang="en-US" dirty="0"/>
              <a:t>Use ontology language as domain model</a:t>
            </a:r>
          </a:p>
          <a:p>
            <a:pPr lvl="1">
              <a:lnSpc>
                <a:spcPct val="90000"/>
              </a:lnSpc>
              <a:defRPr/>
            </a:pPr>
            <a:r>
              <a:rPr lang="en-US" dirty="0"/>
              <a:t>OWL2 profiles</a:t>
            </a:r>
          </a:p>
          <a:p>
            <a:pPr>
              <a:lnSpc>
                <a:spcPct val="90000"/>
              </a:lnSpc>
              <a:defRPr/>
            </a:pPr>
            <a:r>
              <a:rPr lang="en-US" dirty="0"/>
              <a:t>Answering queries under description logic constraints</a:t>
            </a:r>
          </a:p>
          <a:p>
            <a:pPr lvl="1" eaLnBrk="1" hangingPunct="1">
              <a:lnSpc>
                <a:spcPct val="90000"/>
              </a:lnSpc>
              <a:defRPr/>
            </a:pPr>
            <a:r>
              <a:rPr lang="en-US" dirty="0"/>
              <a:t>Unions of conjunctive queries</a:t>
            </a:r>
          </a:p>
          <a:p>
            <a:pPr lvl="1" eaLnBrk="1" hangingPunct="1">
              <a:lnSpc>
                <a:spcPct val="90000"/>
              </a:lnSpc>
              <a:defRPr/>
            </a:pPr>
            <a:r>
              <a:rPr lang="en-US" dirty="0" err="1"/>
              <a:t>Datalog</a:t>
            </a:r>
            <a:endParaRPr lang="en-US" dirty="0"/>
          </a:p>
          <a:p>
            <a:pPr lvl="1">
              <a:lnSpc>
                <a:spcPct val="90000"/>
              </a:lnSpc>
              <a:defRPr/>
            </a:pPr>
            <a:endParaRPr lang="en-US" dirty="0"/>
          </a:p>
          <a:p>
            <a:pPr marL="114300" indent="0">
              <a:lnSpc>
                <a:spcPct val="90000"/>
              </a:lnSpc>
              <a:buNone/>
              <a:defRPr/>
            </a:pPr>
            <a:endParaRPr lang="en-US" dirty="0"/>
          </a:p>
        </p:txBody>
      </p:sp>
    </p:spTree>
    <p:extLst>
      <p:ext uri="{BB962C8B-B14F-4D97-AF65-F5344CB8AC3E}">
        <p14:creationId xmlns:p14="http://schemas.microsoft.com/office/powerpoint/2010/main" val="419575574"/>
      </p:ext>
    </p:extLst>
  </p:cSld>
  <p:clrMapOvr>
    <a:masterClrMapping/>
  </p:clrMapOvr>
  <p:transition xmlns:p14="http://schemas.microsoft.com/office/powerpoint/2010/mai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sz="3600" dirty="0"/>
              <a:t>Ontology-based data access and integration: Example Rewriting</a:t>
            </a:r>
          </a:p>
        </p:txBody>
      </p:sp>
      <p:pic>
        <p:nvPicPr>
          <p:cNvPr id="4" name="Picture 3"/>
          <p:cNvPicPr>
            <a:picLocks noChangeAspect="1"/>
          </p:cNvPicPr>
          <p:nvPr/>
        </p:nvPicPr>
        <p:blipFill>
          <a:blip r:embed="rId2"/>
          <a:stretch>
            <a:fillRect/>
          </a:stretch>
        </p:blipFill>
        <p:spPr>
          <a:xfrm>
            <a:off x="457199" y="1890198"/>
            <a:ext cx="3200400" cy="1162846"/>
          </a:xfrm>
          <a:prstGeom prst="rect">
            <a:avLst/>
          </a:prstGeom>
        </p:spPr>
      </p:pic>
      <p:sp>
        <p:nvSpPr>
          <p:cNvPr id="5" name="TextBox 4"/>
          <p:cNvSpPr txBox="1"/>
          <p:nvPr/>
        </p:nvSpPr>
        <p:spPr>
          <a:xfrm>
            <a:off x="380999" y="1576292"/>
            <a:ext cx="1172692" cy="369332"/>
          </a:xfrm>
          <a:prstGeom prst="rect">
            <a:avLst/>
          </a:prstGeom>
          <a:noFill/>
        </p:spPr>
        <p:txBody>
          <a:bodyPr wrap="none" rtlCol="0">
            <a:spAutoFit/>
          </a:bodyPr>
          <a:lstStyle/>
          <a:p>
            <a:r>
              <a:rPr lang="en-US" dirty="0"/>
              <a:t>Ontology:</a:t>
            </a:r>
          </a:p>
        </p:txBody>
      </p:sp>
      <p:sp>
        <p:nvSpPr>
          <p:cNvPr id="6" name="TextBox 5"/>
          <p:cNvSpPr txBox="1"/>
          <p:nvPr/>
        </p:nvSpPr>
        <p:spPr>
          <a:xfrm>
            <a:off x="4190999" y="1576292"/>
            <a:ext cx="1082748" cy="369332"/>
          </a:xfrm>
          <a:prstGeom prst="rect">
            <a:avLst/>
          </a:prstGeom>
          <a:noFill/>
        </p:spPr>
        <p:txBody>
          <a:bodyPr wrap="none" rtlCol="0">
            <a:spAutoFit/>
          </a:bodyPr>
          <a:lstStyle/>
          <a:p>
            <a:r>
              <a:rPr lang="en-US" dirty="0"/>
              <a:t>Clauses:</a:t>
            </a:r>
          </a:p>
        </p:txBody>
      </p:sp>
      <p:pic>
        <p:nvPicPr>
          <p:cNvPr id="7" name="Picture 6"/>
          <p:cNvPicPr>
            <a:picLocks noChangeAspect="1"/>
          </p:cNvPicPr>
          <p:nvPr/>
        </p:nvPicPr>
        <p:blipFill>
          <a:blip r:embed="rId3"/>
          <a:stretch>
            <a:fillRect/>
          </a:stretch>
        </p:blipFill>
        <p:spPr>
          <a:xfrm>
            <a:off x="990599" y="3185699"/>
            <a:ext cx="4648200" cy="600393"/>
          </a:xfrm>
          <a:prstGeom prst="rect">
            <a:avLst/>
          </a:prstGeom>
        </p:spPr>
      </p:pic>
      <p:sp>
        <p:nvSpPr>
          <p:cNvPr id="9" name="TextBox 8"/>
          <p:cNvSpPr txBox="1"/>
          <p:nvPr/>
        </p:nvSpPr>
        <p:spPr>
          <a:xfrm>
            <a:off x="418010" y="3252692"/>
            <a:ext cx="877389" cy="369332"/>
          </a:xfrm>
          <a:prstGeom prst="rect">
            <a:avLst/>
          </a:prstGeom>
          <a:noFill/>
        </p:spPr>
        <p:txBody>
          <a:bodyPr wrap="none" rtlCol="0">
            <a:spAutoFit/>
          </a:bodyPr>
          <a:lstStyle/>
          <a:p>
            <a:r>
              <a:rPr lang="en-US" dirty="0"/>
              <a:t>Query:</a:t>
            </a:r>
          </a:p>
        </p:txBody>
      </p:sp>
      <p:pic>
        <p:nvPicPr>
          <p:cNvPr id="10" name="Picture 9"/>
          <p:cNvPicPr>
            <a:picLocks noChangeAspect="1"/>
          </p:cNvPicPr>
          <p:nvPr/>
        </p:nvPicPr>
        <p:blipFill>
          <a:blip r:embed="rId4"/>
          <a:stretch>
            <a:fillRect/>
          </a:stretch>
        </p:blipFill>
        <p:spPr>
          <a:xfrm>
            <a:off x="4492255" y="2033492"/>
            <a:ext cx="4423144" cy="914400"/>
          </a:xfrm>
          <a:prstGeom prst="rect">
            <a:avLst/>
          </a:prstGeom>
        </p:spPr>
      </p:pic>
      <p:pic>
        <p:nvPicPr>
          <p:cNvPr id="13" name="Picture 12"/>
          <p:cNvPicPr>
            <a:picLocks noChangeAspect="1"/>
          </p:cNvPicPr>
          <p:nvPr/>
        </p:nvPicPr>
        <p:blipFill>
          <a:blip r:embed="rId5"/>
          <a:stretch>
            <a:fillRect/>
          </a:stretch>
        </p:blipFill>
        <p:spPr>
          <a:xfrm>
            <a:off x="2101120" y="4590144"/>
            <a:ext cx="4760335" cy="533400"/>
          </a:xfrm>
          <a:prstGeom prst="rect">
            <a:avLst/>
          </a:prstGeom>
        </p:spPr>
      </p:pic>
      <p:sp>
        <p:nvSpPr>
          <p:cNvPr id="16" name="TextBox 15"/>
          <p:cNvSpPr txBox="1"/>
          <p:nvPr/>
        </p:nvSpPr>
        <p:spPr>
          <a:xfrm>
            <a:off x="454184" y="4132944"/>
            <a:ext cx="1210901" cy="369332"/>
          </a:xfrm>
          <a:prstGeom prst="rect">
            <a:avLst/>
          </a:prstGeom>
          <a:noFill/>
        </p:spPr>
        <p:txBody>
          <a:bodyPr wrap="none" rtlCol="0">
            <a:spAutoFit/>
          </a:bodyPr>
          <a:lstStyle/>
          <a:p>
            <a:r>
              <a:rPr lang="en-US" dirty="0"/>
              <a:t>Rewriting:</a:t>
            </a:r>
          </a:p>
        </p:txBody>
      </p:sp>
      <p:pic>
        <p:nvPicPr>
          <p:cNvPr id="17" name="Picture 16"/>
          <p:cNvPicPr>
            <a:picLocks noChangeAspect="1"/>
          </p:cNvPicPr>
          <p:nvPr/>
        </p:nvPicPr>
        <p:blipFill>
          <a:blip r:embed="rId3"/>
          <a:stretch>
            <a:fillRect/>
          </a:stretch>
        </p:blipFill>
        <p:spPr>
          <a:xfrm>
            <a:off x="1872520" y="4066586"/>
            <a:ext cx="5010883" cy="647239"/>
          </a:xfrm>
          <a:prstGeom prst="rect">
            <a:avLst/>
          </a:prstGeom>
        </p:spPr>
      </p:pic>
      <p:pic>
        <p:nvPicPr>
          <p:cNvPr id="18" name="Picture 17"/>
          <p:cNvPicPr>
            <a:picLocks noChangeAspect="1"/>
          </p:cNvPicPr>
          <p:nvPr/>
        </p:nvPicPr>
        <p:blipFill>
          <a:blip r:embed="rId6"/>
          <a:stretch>
            <a:fillRect/>
          </a:stretch>
        </p:blipFill>
        <p:spPr>
          <a:xfrm>
            <a:off x="2101121" y="5123544"/>
            <a:ext cx="2971800" cy="469231"/>
          </a:xfrm>
          <a:prstGeom prst="rect">
            <a:avLst/>
          </a:prstGeom>
        </p:spPr>
      </p:pic>
      <p:sp>
        <p:nvSpPr>
          <p:cNvPr id="3" name="TextBox 2"/>
          <p:cNvSpPr txBox="1"/>
          <p:nvPr/>
        </p:nvSpPr>
        <p:spPr>
          <a:xfrm>
            <a:off x="573766" y="5828091"/>
            <a:ext cx="7468711" cy="461665"/>
          </a:xfrm>
          <a:prstGeom prst="rect">
            <a:avLst/>
          </a:prstGeom>
          <a:noFill/>
        </p:spPr>
        <p:txBody>
          <a:bodyPr wrap="none" rtlCol="0">
            <a:spAutoFit/>
          </a:bodyPr>
          <a:lstStyle/>
          <a:p>
            <a:r>
              <a:rPr lang="en-US" dirty="0">
                <a:latin typeface="+mn-lt"/>
              </a:rPr>
              <a:t>Main idea: compile the ontology inferences into the query</a:t>
            </a:r>
          </a:p>
        </p:txBody>
      </p:sp>
    </p:spTree>
    <p:extLst>
      <p:ext uri="{BB962C8B-B14F-4D97-AF65-F5344CB8AC3E}">
        <p14:creationId xmlns:p14="http://schemas.microsoft.com/office/powerpoint/2010/main" val="1435840152"/>
      </p:ext>
    </p:extLst>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Knowledge Graphs</a:t>
            </a:r>
          </a:p>
        </p:txBody>
      </p:sp>
      <p:pic>
        <p:nvPicPr>
          <p:cNvPr id="3" name="Picture 2" descr="1_A-VaSSx2cqNHrI19_t4cf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501" y="1600314"/>
            <a:ext cx="4830972" cy="2895563"/>
          </a:xfrm>
          <a:prstGeom prst="rect">
            <a:avLst/>
          </a:prstGeom>
        </p:spPr>
      </p:pic>
      <p:pic>
        <p:nvPicPr>
          <p:cNvPr id="4" name="Picture 3" descr="rescal_facto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4593915"/>
            <a:ext cx="4830972" cy="1883708"/>
          </a:xfrm>
          <a:prstGeom prst="rect">
            <a:avLst/>
          </a:prstGeom>
        </p:spPr>
      </p:pic>
      <p:sp>
        <p:nvSpPr>
          <p:cNvPr id="5" name="TextBox 4">
            <a:extLst>
              <a:ext uri="{FF2B5EF4-FFF2-40B4-BE49-F238E27FC236}">
                <a16:creationId xmlns:a16="http://schemas.microsoft.com/office/drawing/2014/main" xmlns="" id="{4BF4BF73-0304-B04C-A7F3-D5E03236B73B}"/>
              </a:ext>
            </a:extLst>
          </p:cNvPr>
          <p:cNvSpPr txBox="1"/>
          <p:nvPr/>
        </p:nvSpPr>
        <p:spPr>
          <a:xfrm>
            <a:off x="6070600" y="5257686"/>
            <a:ext cx="2714654" cy="830997"/>
          </a:xfrm>
          <a:prstGeom prst="rect">
            <a:avLst/>
          </a:prstGeom>
          <a:noFill/>
        </p:spPr>
        <p:txBody>
          <a:bodyPr wrap="none" rtlCol="0">
            <a:spAutoFit/>
          </a:bodyPr>
          <a:lstStyle/>
          <a:p>
            <a:r>
              <a:rPr lang="en-US" dirty="0">
                <a:latin typeface="+mn-lt"/>
              </a:rPr>
              <a:t>Tensor factorization </a:t>
            </a:r>
          </a:p>
          <a:p>
            <a:r>
              <a:rPr lang="en-US" dirty="0">
                <a:latin typeface="+mn-lt"/>
              </a:rPr>
              <a:t>for link prediction</a:t>
            </a:r>
          </a:p>
        </p:txBody>
      </p:sp>
    </p:spTree>
    <p:extLst>
      <p:ext uri="{BB962C8B-B14F-4D97-AF65-F5344CB8AC3E}">
        <p14:creationId xmlns:p14="http://schemas.microsoft.com/office/powerpoint/2010/main" val="351021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Extraction</a:t>
            </a:r>
            <a:br>
              <a:rPr lang="en-US" dirty="0"/>
            </a:br>
            <a:endParaRPr lang="en-US" dirty="0"/>
          </a:p>
        </p:txBody>
      </p:sp>
      <p:pic>
        <p:nvPicPr>
          <p:cNvPr id="4" name="Picture 3" descr="Screen Shot 2019-01-07 at 12.12.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8" y="969636"/>
            <a:ext cx="9011463" cy="2138700"/>
          </a:xfrm>
          <a:prstGeom prst="rect">
            <a:avLst/>
          </a:prstGeom>
        </p:spPr>
      </p:pic>
      <p:pic>
        <p:nvPicPr>
          <p:cNvPr id="5" name="Picture 4" descr="Screen Shot 2019-01-07 at 12.16.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66" y="4059865"/>
            <a:ext cx="2271678" cy="2551269"/>
          </a:xfrm>
          <a:prstGeom prst="rect">
            <a:avLst/>
          </a:prstGeom>
        </p:spPr>
      </p:pic>
      <p:cxnSp>
        <p:nvCxnSpPr>
          <p:cNvPr id="7" name="Straight Connector 6"/>
          <p:cNvCxnSpPr/>
          <p:nvPr/>
        </p:nvCxnSpPr>
        <p:spPr>
          <a:xfrm>
            <a:off x="1767388" y="3295671"/>
            <a:ext cx="5505971"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Min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4460" y="3453466"/>
            <a:ext cx="1132354" cy="528432"/>
          </a:xfrm>
          <a:prstGeom prst="rect">
            <a:avLst/>
          </a:prstGeom>
        </p:spPr>
      </p:pic>
      <p:pic>
        <p:nvPicPr>
          <p:cNvPr id="9" name="Picture 8" descr="2011031023134024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457" y="3703700"/>
            <a:ext cx="4909943" cy="2864133"/>
          </a:xfrm>
          <a:prstGeom prst="rect">
            <a:avLst/>
          </a:prstGeom>
        </p:spPr>
      </p:pic>
      <p:sp>
        <p:nvSpPr>
          <p:cNvPr id="10" name="Right Arrow 9"/>
          <p:cNvSpPr/>
          <p:nvPr/>
        </p:nvSpPr>
        <p:spPr>
          <a:xfrm>
            <a:off x="3349044" y="4780958"/>
            <a:ext cx="482970" cy="554543"/>
          </a:xfrm>
          <a:prstGeom prst="rightArrow">
            <a:avLst/>
          </a:prstGeom>
          <a:solidFill>
            <a:srgbClr val="C0504D"/>
          </a:solidFill>
          <a:ln/>
        </p:spPr>
        <p:style>
          <a:lnRef idx="2">
            <a:schemeClr val="accent2"/>
          </a:lnRef>
          <a:fillRef idx="1">
            <a:schemeClr val="lt1"/>
          </a:fillRef>
          <a:effectRef idx="0">
            <a:schemeClr val="accent2"/>
          </a:effectRef>
          <a:fontRef idx="minor">
            <a:schemeClr val="dk1"/>
          </a:fontRef>
        </p:style>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26335665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sz="4400" dirty="0"/>
              <a:t>Information Integration Challenges</a:t>
            </a:r>
          </a:p>
        </p:txBody>
      </p:sp>
      <p:sp>
        <p:nvSpPr>
          <p:cNvPr id="17410" name="Rectangle 3"/>
          <p:cNvSpPr>
            <a:spLocks noGrp="1" noChangeArrowheads="1"/>
          </p:cNvSpPr>
          <p:nvPr>
            <p:ph idx="1"/>
          </p:nvPr>
        </p:nvSpPr>
        <p:spPr/>
        <p:txBody>
          <a:bodyPr/>
          <a:lstStyle/>
          <a:p>
            <a:r>
              <a:rPr lang="en-US" dirty="0"/>
              <a:t>Accessing data</a:t>
            </a:r>
          </a:p>
          <a:p>
            <a:pPr lvl="1"/>
            <a:r>
              <a:rPr lang="en-US" dirty="0"/>
              <a:t>Information extraction from heterogenous sources: DBs, sensors, HTML, web services, text, tweets, …</a:t>
            </a:r>
          </a:p>
          <a:p>
            <a:r>
              <a:rPr lang="en-US" dirty="0"/>
              <a:t>Understanding, modeling data, and resolving differences</a:t>
            </a:r>
          </a:p>
          <a:p>
            <a:pPr lvl="1"/>
            <a:r>
              <a:rPr lang="en-US" dirty="0"/>
              <a:t>Schema-level: query rewriting, data exchange</a:t>
            </a:r>
          </a:p>
          <a:p>
            <a:pPr lvl="1"/>
            <a:r>
              <a:rPr lang="en-US" dirty="0"/>
              <a:t>Data-level: entity linkage, data cleaning, normalization</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a:solidFill>
                    <a:srgbClr val="4F81BD"/>
                  </a:solidFill>
                  <a:latin typeface="Calibri"/>
                </a:rPr>
                <a:t>Ambite, </a:t>
              </a:r>
              <a:r>
                <a:rPr lang="en-US" sz="1100" dirty="0" err="1">
                  <a:solidFill>
                    <a:srgbClr val="4F81BD"/>
                  </a:solidFill>
                  <a:latin typeface="Calibri"/>
                </a:rPr>
                <a:t>Knoblock</a:t>
              </a:r>
              <a:r>
                <a:rPr lang="en-US" sz="1100" dirty="0">
                  <a:solidFill>
                    <a:srgbClr val="4F81BD"/>
                  </a:solidFill>
                  <a:latin typeface="Calibri"/>
                </a:rPr>
                <a:t> and </a:t>
              </a:r>
              <a:r>
                <a:rPr lang="en-US" sz="1100" dirty="0" err="1">
                  <a:solidFill>
                    <a:srgbClr val="4F81BD"/>
                  </a:solidFill>
                  <a:latin typeface="Calibri"/>
                </a:rPr>
                <a:t>Szekely</a:t>
              </a:r>
              <a:r>
                <a:rPr lang="en-US" sz="1100" dirty="0">
                  <a:solidFill>
                    <a:srgbClr val="4F81BD"/>
                  </a:solidFill>
                  <a:latin typeface="Calibri"/>
                </a:rPr>
                <a:t>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2">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1719277328"/>
      </p:ext>
    </p:extLst>
  </p:cSld>
  <p:clrMapOvr>
    <a:masterClrMapping/>
  </p:clrMapOvr>
  <p:transition xmlns:p14="http://schemas.microsoft.com/office/powerpoint/2010/mai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ctrTitle"/>
          </p:nvPr>
        </p:nvSpPr>
        <p:spPr/>
        <p:txBody>
          <a:bodyPr/>
          <a:lstStyle/>
          <a:p>
            <a:pPr fontAlgn="auto">
              <a:spcAft>
                <a:spcPts val="0"/>
              </a:spcAft>
              <a:defRPr/>
            </a:pPr>
            <a:r>
              <a:rPr lang="en-US" dirty="0">
                <a:latin typeface="Arial" charset="0"/>
              </a:rPr>
              <a:t>Course Mechanics</a:t>
            </a:r>
          </a:p>
        </p:txBody>
      </p:sp>
      <p:sp>
        <p:nvSpPr>
          <p:cNvPr id="5" name="Subtitle 4"/>
          <p:cNvSpPr>
            <a:spLocks noGrp="1"/>
          </p:cNvSpPr>
          <p:nvPr>
            <p:ph type="subTitle" idx="1"/>
          </p:nvPr>
        </p:nvSpPr>
        <p:spPr>
          <a:xfrm>
            <a:off x="685800" y="4572000"/>
            <a:ext cx="6461125" cy="1066800"/>
          </a:xfrm>
        </p:spPr>
        <p:txBody>
          <a:bodyPr rtlCol="0"/>
          <a:lstStyle/>
          <a:p>
            <a:pPr fontAlgn="auto">
              <a:spcAft>
                <a:spcPts val="0"/>
              </a:spcAft>
              <a:buFont typeface="Arial" pitchFamily="34" charset="0"/>
              <a:buNone/>
              <a:defRPr/>
            </a:pPr>
            <a:endParaRPr lang="en-US"/>
          </a:p>
        </p:txBody>
      </p:sp>
    </p:spTree>
    <p:extLst>
      <p:ext uri="{BB962C8B-B14F-4D97-AF65-F5344CB8AC3E}">
        <p14:creationId xmlns:p14="http://schemas.microsoft.com/office/powerpoint/2010/main" val="3477491143"/>
      </p:ext>
    </p:extLst>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pPr fontAlgn="auto">
              <a:spcAft>
                <a:spcPts val="0"/>
              </a:spcAft>
              <a:defRPr/>
            </a:pPr>
            <a:r>
              <a:rPr lang="en-US" dirty="0"/>
              <a:t>Course Materials and Web Pages</a:t>
            </a:r>
          </a:p>
        </p:txBody>
      </p:sp>
      <p:sp>
        <p:nvSpPr>
          <p:cNvPr id="220162" name="Rectangle 3"/>
          <p:cNvSpPr>
            <a:spLocks noGrp="1" noChangeArrowheads="1"/>
          </p:cNvSpPr>
          <p:nvPr>
            <p:ph idx="1"/>
          </p:nvPr>
        </p:nvSpPr>
        <p:spPr/>
        <p:txBody>
          <a:bodyPr>
            <a:normAutofit fontScale="85000" lnSpcReduction="10000"/>
          </a:bodyPr>
          <a:lstStyle/>
          <a:p>
            <a:r>
              <a:rPr lang="en-US" dirty="0"/>
              <a:t>Dropbox folder</a:t>
            </a:r>
          </a:p>
          <a:p>
            <a:pPr lvl="1"/>
            <a:r>
              <a:rPr lang="en-US" dirty="0"/>
              <a:t>http://</a:t>
            </a:r>
            <a:r>
              <a:rPr lang="en-US" dirty="0" err="1"/>
              <a:t>bit.ly</a:t>
            </a:r>
            <a:r>
              <a:rPr lang="en-US" dirty="0"/>
              <a:t>/2VzHT5U</a:t>
            </a:r>
          </a:p>
          <a:p>
            <a:pPr lvl="1"/>
            <a:r>
              <a:rPr lang="en-US" dirty="0"/>
              <a:t>All readings, slides, </a:t>
            </a:r>
            <a:r>
              <a:rPr lang="en-US" dirty="0" err="1"/>
              <a:t>homeworks</a:t>
            </a:r>
            <a:r>
              <a:rPr lang="en-US" dirty="0"/>
              <a:t>, </a:t>
            </a:r>
            <a:r>
              <a:rPr lang="en-US" dirty="0" err="1"/>
              <a:t>etc</a:t>
            </a:r>
            <a:r>
              <a:rPr lang="en-US" dirty="0"/>
              <a:t> will be posted on the shared Dropbox folder</a:t>
            </a:r>
          </a:p>
          <a:p>
            <a:r>
              <a:rPr lang="en-US" dirty="0"/>
              <a:t>Google discussion board</a:t>
            </a:r>
          </a:p>
          <a:p>
            <a:pPr lvl="1"/>
            <a:r>
              <a:rPr lang="en-US" dirty="0"/>
              <a:t>All questions should be posted </a:t>
            </a:r>
          </a:p>
          <a:p>
            <a:pPr lvl="2"/>
            <a:r>
              <a:rPr lang="en-US" dirty="0"/>
              <a:t>Expect response from TA in 24 hours, otherwise let Profs know</a:t>
            </a:r>
          </a:p>
          <a:p>
            <a:pPr lvl="2"/>
            <a:r>
              <a:rPr lang="en-US" dirty="0"/>
              <a:t>If you know the answer to a posted question, please try to provide helpful suggestions</a:t>
            </a:r>
          </a:p>
          <a:p>
            <a:pPr lvl="2"/>
            <a:r>
              <a:rPr lang="en-US" dirty="0"/>
              <a:t>But please don’</a:t>
            </a:r>
            <a:r>
              <a:rPr lang="en-US" altLang="ja-JP" dirty="0"/>
              <a:t>t post answers to </a:t>
            </a:r>
            <a:r>
              <a:rPr lang="en-US" altLang="ja-JP" dirty="0" err="1"/>
              <a:t>homeworks</a:t>
            </a:r>
            <a:r>
              <a:rPr lang="en-US" altLang="ja-JP" dirty="0"/>
              <a:t>!</a:t>
            </a:r>
          </a:p>
          <a:p>
            <a:r>
              <a:rPr lang="en-US" dirty="0"/>
              <a:t>Blackboard – </a:t>
            </a:r>
            <a:r>
              <a:rPr lang="en-US" dirty="0" err="1"/>
              <a:t>blackboard.usc.edu</a:t>
            </a:r>
            <a:endParaRPr lang="en-US" dirty="0"/>
          </a:p>
          <a:p>
            <a:pPr lvl="1"/>
            <a:r>
              <a:rPr lang="en-US" dirty="0">
                <a:solidFill>
                  <a:srgbClr val="FF0000"/>
                </a:solidFill>
              </a:rPr>
              <a:t>Submit </a:t>
            </a:r>
            <a:r>
              <a:rPr lang="en-US" dirty="0" err="1">
                <a:solidFill>
                  <a:srgbClr val="FF0000"/>
                </a:solidFill>
              </a:rPr>
              <a:t>homeworks</a:t>
            </a:r>
            <a:r>
              <a:rPr lang="en-US" dirty="0">
                <a:solidFill>
                  <a:srgbClr val="FF0000"/>
                </a:solidFill>
              </a:rPr>
              <a:t> on Blackboard</a:t>
            </a:r>
            <a:endParaRPr lang="en-US" dirty="0"/>
          </a:p>
          <a:p>
            <a:endParaRPr lang="en-US" dirty="0"/>
          </a:p>
          <a:p>
            <a:endParaRPr lang="en-US" dirty="0"/>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1307093299"/>
      </p:ext>
    </p:extLst>
  </p:cSld>
  <p:clrMapOvr>
    <a:masterClrMapping/>
  </p:clrMapOvr>
  <p:transition xmlns:p14="http://schemas.microsoft.com/office/powerpoint/2010/mai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fontAlgn="auto">
              <a:spcAft>
                <a:spcPts val="0"/>
              </a:spcAft>
              <a:defRPr/>
            </a:pPr>
            <a:r>
              <a:rPr lang="en-US" dirty="0"/>
              <a:t>Prerequisites &amp; Recommended</a:t>
            </a:r>
          </a:p>
        </p:txBody>
      </p:sp>
      <p:sp>
        <p:nvSpPr>
          <p:cNvPr id="222210" name="Rectangle 3"/>
          <p:cNvSpPr>
            <a:spLocks noGrp="1" noChangeArrowheads="1"/>
          </p:cNvSpPr>
          <p:nvPr>
            <p:ph idx="1"/>
          </p:nvPr>
        </p:nvSpPr>
        <p:spPr/>
        <p:txBody>
          <a:bodyPr/>
          <a:lstStyle/>
          <a:p>
            <a:r>
              <a:rPr lang="en-US" dirty="0"/>
              <a:t>Prerequisites</a:t>
            </a:r>
          </a:p>
          <a:p>
            <a:pPr lvl="1"/>
            <a:r>
              <a:rPr lang="en-US" dirty="0"/>
              <a:t>CS561 -- Introduction to AI</a:t>
            </a:r>
          </a:p>
          <a:p>
            <a:pPr lvl="1"/>
            <a:endParaRPr lang="en-US" dirty="0"/>
          </a:p>
          <a:p>
            <a:pPr lvl="1"/>
            <a:endParaRPr lang="en-US" dirty="0"/>
          </a:p>
          <a:p>
            <a:r>
              <a:rPr lang="en-US" dirty="0"/>
              <a:t>Recommended</a:t>
            </a:r>
          </a:p>
          <a:p>
            <a:pPr lvl="1"/>
            <a:r>
              <a:rPr lang="en-US" dirty="0"/>
              <a:t>CS585 – Database Systems	</a:t>
            </a:r>
          </a:p>
          <a:p>
            <a:pPr lvl="1"/>
            <a:r>
              <a:rPr lang="en-US" dirty="0"/>
              <a:t>Some programming experience</a:t>
            </a:r>
          </a:p>
          <a:p>
            <a:endParaRPr lang="en-US" dirty="0"/>
          </a:p>
          <a:p>
            <a:endParaRPr lang="en-US" dirty="0"/>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2286449411"/>
      </p:ext>
    </p:extLst>
  </p:cSld>
  <p:clrMapOvr>
    <a:masterClrMapping/>
  </p:clrMapOvr>
  <p:transition xmlns:p14="http://schemas.microsoft.com/office/powerpoint/2010/mai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4"/>
          <p:cNvSpPr>
            <a:spLocks noGrp="1" noChangeArrowheads="1"/>
          </p:cNvSpPr>
          <p:nvPr>
            <p:ph type="title"/>
          </p:nvPr>
        </p:nvSpPr>
        <p:spPr/>
        <p:txBody>
          <a:bodyPr/>
          <a:lstStyle/>
          <a:p>
            <a:pPr fontAlgn="auto">
              <a:spcAft>
                <a:spcPts val="0"/>
              </a:spcAft>
              <a:defRPr/>
            </a:pPr>
            <a:r>
              <a:rPr lang="en-US"/>
              <a:t>Grading</a:t>
            </a:r>
            <a:endParaRPr lang="en-US" dirty="0"/>
          </a:p>
        </p:txBody>
      </p:sp>
      <p:sp>
        <p:nvSpPr>
          <p:cNvPr id="224258" name="Rectangle 5"/>
          <p:cNvSpPr>
            <a:spLocks noGrp="1" noChangeArrowheads="1"/>
          </p:cNvSpPr>
          <p:nvPr>
            <p:ph idx="1"/>
          </p:nvPr>
        </p:nvSpPr>
        <p:spPr/>
        <p:txBody>
          <a:bodyPr>
            <a:normAutofit fontScale="92500" lnSpcReduction="20000"/>
          </a:bodyPr>
          <a:lstStyle/>
          <a:p>
            <a:r>
              <a:rPr lang="en-US" dirty="0"/>
              <a:t>Homework: 20%</a:t>
            </a:r>
          </a:p>
          <a:p>
            <a:pPr lvl="1"/>
            <a:r>
              <a:rPr lang="en-US" dirty="0"/>
              <a:t>Must be turned in on time, but</a:t>
            </a:r>
          </a:p>
          <a:p>
            <a:pPr lvl="1"/>
            <a:r>
              <a:rPr lang="en-US" dirty="0"/>
              <a:t>25% penalty if late one week</a:t>
            </a:r>
          </a:p>
          <a:p>
            <a:r>
              <a:rPr lang="en-US" dirty="0"/>
              <a:t>Quizzes: 20%</a:t>
            </a:r>
          </a:p>
          <a:p>
            <a:pPr lvl="1"/>
            <a:r>
              <a:rPr lang="en-US" dirty="0"/>
              <a:t>One per week, at the beginning of the class</a:t>
            </a:r>
          </a:p>
          <a:p>
            <a:pPr lvl="2"/>
            <a:r>
              <a:rPr lang="en-US" dirty="0"/>
              <a:t>Questions based on the lectures, readings, and </a:t>
            </a:r>
            <a:r>
              <a:rPr lang="en-US" dirty="0" err="1"/>
              <a:t>homeworks</a:t>
            </a:r>
            <a:r>
              <a:rPr lang="en-US" dirty="0"/>
              <a:t> from previous week</a:t>
            </a:r>
          </a:p>
          <a:p>
            <a:pPr lvl="1"/>
            <a:r>
              <a:rPr lang="en-US" dirty="0"/>
              <a:t>No make ups </a:t>
            </a:r>
          </a:p>
          <a:p>
            <a:pPr lvl="1"/>
            <a:r>
              <a:rPr lang="en-US" dirty="0"/>
              <a:t>We will drop the lowest grade</a:t>
            </a:r>
          </a:p>
          <a:p>
            <a:r>
              <a:rPr lang="en-US" dirty="0"/>
              <a:t>Final Exam: 20%</a:t>
            </a:r>
          </a:p>
          <a:p>
            <a:r>
              <a:rPr lang="en-US" dirty="0"/>
              <a:t>Project: </a:t>
            </a:r>
            <a:r>
              <a:rPr lang="en-US" dirty="0">
                <a:solidFill>
                  <a:srgbClr val="FF0000"/>
                </a:solidFill>
              </a:rPr>
              <a:t>40%</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780758560"/>
      </p:ext>
    </p:extLst>
  </p:cSld>
  <p:clrMapOvr>
    <a:masterClrMapping/>
  </p:clrMapOvr>
  <p:transition xmlns:p14="http://schemas.microsoft.com/office/powerpoint/2010/mai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lstStyle/>
          <a:p>
            <a:pPr fontAlgn="auto">
              <a:spcAft>
                <a:spcPts val="0"/>
              </a:spcAft>
              <a:defRPr/>
            </a:pPr>
            <a:r>
              <a:rPr lang="en-US"/>
              <a:t>More on Grading</a:t>
            </a:r>
          </a:p>
        </p:txBody>
      </p:sp>
      <p:sp>
        <p:nvSpPr>
          <p:cNvPr id="226306" name="Rectangle 3"/>
          <p:cNvSpPr>
            <a:spLocks noGrp="1" noChangeArrowheads="1"/>
          </p:cNvSpPr>
          <p:nvPr>
            <p:ph idx="1"/>
          </p:nvPr>
        </p:nvSpPr>
        <p:spPr/>
        <p:txBody>
          <a:bodyPr>
            <a:normAutofit/>
          </a:bodyPr>
          <a:lstStyle/>
          <a:p>
            <a:r>
              <a:rPr lang="en-US" dirty="0"/>
              <a:t>This is a hard class, but you will learn a lot!</a:t>
            </a:r>
          </a:p>
          <a:p>
            <a:pPr lvl="1"/>
            <a:r>
              <a:rPr lang="en-US" dirty="0"/>
              <a:t>Principles and theory</a:t>
            </a:r>
          </a:p>
          <a:p>
            <a:pPr lvl="2"/>
            <a:r>
              <a:rPr lang="en-US" dirty="0"/>
              <a:t>Technical readings and lectures (quizzes, final exam)</a:t>
            </a:r>
          </a:p>
          <a:p>
            <a:pPr lvl="1"/>
            <a:r>
              <a:rPr lang="en-US" dirty="0"/>
              <a:t>Putting principles into practice</a:t>
            </a:r>
          </a:p>
          <a:p>
            <a:pPr lvl="2"/>
            <a:r>
              <a:rPr lang="en-US" dirty="0" err="1"/>
              <a:t>Homeworks</a:t>
            </a:r>
            <a:r>
              <a:rPr lang="en-US" dirty="0"/>
              <a:t> and project! </a:t>
            </a:r>
          </a:p>
          <a:p>
            <a:r>
              <a:rPr lang="en-US" dirty="0"/>
              <a:t>Grade distribution </a:t>
            </a:r>
          </a:p>
          <a:p>
            <a:pPr lvl="1"/>
            <a:endParaRPr lang="en-US" dirty="0"/>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pic>
        <p:nvPicPr>
          <p:cNvPr id="2" name="Picture 1" descr="Screen Shot 2015-01-09 at 16.34.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115" y="4686661"/>
            <a:ext cx="3260804" cy="1714139"/>
          </a:xfrm>
          <a:prstGeom prst="rect">
            <a:avLst/>
          </a:prstGeom>
        </p:spPr>
      </p:pic>
    </p:spTree>
    <p:extLst>
      <p:ext uri="{BB962C8B-B14F-4D97-AF65-F5344CB8AC3E}">
        <p14:creationId xmlns:p14="http://schemas.microsoft.com/office/powerpoint/2010/main" val="2120623821"/>
      </p:ext>
    </p:extLst>
  </p:cSld>
  <p:clrMapOvr>
    <a:masterClrMapping/>
  </p:clrMapOvr>
  <p:transition xmlns:p14="http://schemas.microsoft.com/office/powerpoint/2010/mai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lstStyle/>
          <a:p>
            <a:pPr fontAlgn="auto">
              <a:spcAft>
                <a:spcPts val="0"/>
              </a:spcAft>
              <a:defRPr/>
            </a:pPr>
            <a:r>
              <a:rPr lang="en-US"/>
              <a:t>Readings</a:t>
            </a:r>
            <a:endParaRPr lang="en-US" dirty="0"/>
          </a:p>
        </p:txBody>
      </p:sp>
      <p:sp>
        <p:nvSpPr>
          <p:cNvPr id="228354" name="Rectangle 3"/>
          <p:cNvSpPr>
            <a:spLocks noGrp="1" noChangeArrowheads="1"/>
          </p:cNvSpPr>
          <p:nvPr>
            <p:ph idx="1"/>
          </p:nvPr>
        </p:nvSpPr>
        <p:spPr/>
        <p:txBody>
          <a:bodyPr/>
          <a:lstStyle/>
          <a:p>
            <a:r>
              <a:rPr lang="en-US" dirty="0"/>
              <a:t>Posted on </a:t>
            </a:r>
            <a:r>
              <a:rPr lang="en-US" dirty="0" err="1"/>
              <a:t>dropbox</a:t>
            </a:r>
            <a:r>
              <a:rPr lang="en-US" dirty="0"/>
              <a:t> each week</a:t>
            </a:r>
          </a:p>
          <a:p>
            <a:pPr lvl="1"/>
            <a:r>
              <a:rPr lang="en-US" dirty="0"/>
              <a:t>You can read it online or print them</a:t>
            </a:r>
          </a:p>
          <a:p>
            <a:r>
              <a:rPr lang="en-US" dirty="0"/>
              <a:t>Read all required readings before class </a:t>
            </a:r>
          </a:p>
          <a:p>
            <a:pPr lvl="1"/>
            <a:r>
              <a:rPr lang="en-US" dirty="0"/>
              <a:t>You will get more out of the lectures</a:t>
            </a:r>
          </a:p>
          <a:p>
            <a:r>
              <a:rPr lang="en-US" dirty="0"/>
              <a:t>Optional readings go in more depth</a:t>
            </a:r>
          </a:p>
          <a:p>
            <a:pPr lvl="1"/>
            <a:r>
              <a:rPr lang="en-US" dirty="0"/>
              <a:t>Read them to learn more</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2248627942"/>
      </p:ext>
    </p:extLst>
  </p:cSld>
  <p:clrMapOvr>
    <a:masterClrMapping/>
  </p:clrMapOvr>
  <p:transition xmlns:p14="http://schemas.microsoft.com/office/powerpoint/2010/mai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p:txBody>
          <a:bodyPr/>
          <a:lstStyle/>
          <a:p>
            <a:pPr fontAlgn="auto">
              <a:spcAft>
                <a:spcPts val="0"/>
              </a:spcAft>
              <a:defRPr/>
            </a:pPr>
            <a:r>
              <a:rPr lang="en-US"/>
              <a:t>Slides</a:t>
            </a:r>
          </a:p>
        </p:txBody>
      </p:sp>
      <p:sp>
        <p:nvSpPr>
          <p:cNvPr id="230402" name="Rectangle 3"/>
          <p:cNvSpPr>
            <a:spLocks noGrp="1" noChangeArrowheads="1"/>
          </p:cNvSpPr>
          <p:nvPr>
            <p:ph idx="1"/>
          </p:nvPr>
        </p:nvSpPr>
        <p:spPr>
          <a:xfrm>
            <a:off x="457199" y="1600200"/>
            <a:ext cx="8391702" cy="4800600"/>
          </a:xfrm>
        </p:spPr>
        <p:txBody>
          <a:bodyPr/>
          <a:lstStyle/>
          <a:p>
            <a:r>
              <a:rPr lang="en-US" dirty="0"/>
              <a:t>Available online before the lecture</a:t>
            </a:r>
          </a:p>
          <a:p>
            <a:r>
              <a:rPr lang="en-US" dirty="0"/>
              <a:t>Not intended as a replacement for the lecture</a:t>
            </a:r>
          </a:p>
          <a:p>
            <a:r>
              <a:rPr lang="en-US" dirty="0"/>
              <a:t>Final version of the slides available after class</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4065054727"/>
      </p:ext>
    </p:extLst>
  </p:cSld>
  <p:clrMapOvr>
    <a:masterClrMapping/>
  </p:clrMapOvr>
  <p:transition xmlns:p14="http://schemas.microsoft.com/office/powerpoint/2010/mai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lstStyle/>
          <a:p>
            <a:pPr fontAlgn="auto">
              <a:spcAft>
                <a:spcPts val="0"/>
              </a:spcAft>
              <a:defRPr/>
            </a:pPr>
            <a:r>
              <a:rPr lang="en-US"/>
              <a:t>Working Together</a:t>
            </a:r>
            <a:endParaRPr lang="en-US" dirty="0"/>
          </a:p>
        </p:txBody>
      </p:sp>
      <p:sp>
        <p:nvSpPr>
          <p:cNvPr id="234498" name="Rectangle 3"/>
          <p:cNvSpPr>
            <a:spLocks noGrp="1" noChangeArrowheads="1"/>
          </p:cNvSpPr>
          <p:nvPr>
            <p:ph idx="1"/>
          </p:nvPr>
        </p:nvSpPr>
        <p:spPr/>
        <p:txBody>
          <a:bodyPr>
            <a:normAutofit/>
          </a:bodyPr>
          <a:lstStyle/>
          <a:p>
            <a:r>
              <a:rPr lang="en-US" dirty="0"/>
              <a:t>Each person must do their own homework</a:t>
            </a:r>
          </a:p>
          <a:p>
            <a:pPr lvl="1"/>
            <a:r>
              <a:rPr lang="en-US" dirty="0"/>
              <a:t>We will check for overlap in </a:t>
            </a:r>
            <a:r>
              <a:rPr lang="en-US" dirty="0" err="1"/>
              <a:t>homeworks</a:t>
            </a:r>
            <a:endParaRPr lang="en-US" dirty="0"/>
          </a:p>
          <a:p>
            <a:pPr lvl="1"/>
            <a:r>
              <a:rPr lang="en-US" dirty="0"/>
              <a:t>If we find any plagiarism, all parties lose credit so</a:t>
            </a:r>
          </a:p>
          <a:p>
            <a:pPr lvl="2"/>
            <a:r>
              <a:rPr lang="en-US" dirty="0"/>
              <a:t>Don’</a:t>
            </a:r>
            <a:r>
              <a:rPr lang="en-US" altLang="ja-JP" dirty="0"/>
              <a:t>t share your answers</a:t>
            </a:r>
          </a:p>
          <a:p>
            <a:pPr lvl="2"/>
            <a:r>
              <a:rPr lang="en-US" dirty="0"/>
              <a:t>Don’</a:t>
            </a:r>
            <a:r>
              <a:rPr lang="en-US" altLang="ja-JP" dirty="0"/>
              <a:t>t leave printouts in the trash with your answers</a:t>
            </a:r>
          </a:p>
          <a:p>
            <a:pPr lvl="2"/>
            <a:r>
              <a:rPr lang="en-US" dirty="0"/>
              <a:t>Don’</a:t>
            </a:r>
            <a:r>
              <a:rPr lang="en-US" altLang="ja-JP" dirty="0"/>
              <a:t>t give out your password</a:t>
            </a:r>
          </a:p>
          <a:p>
            <a:pPr lvl="2"/>
            <a:r>
              <a:rPr lang="en-US" dirty="0"/>
              <a:t>Don’</a:t>
            </a:r>
            <a:r>
              <a:rPr lang="en-US" altLang="ja-JP" dirty="0"/>
              <a:t>t copy others (they may have the wrong answer anyway!)</a:t>
            </a:r>
          </a:p>
          <a:p>
            <a:r>
              <a:rPr lang="en-US" dirty="0"/>
              <a:t>You can ask the professors or TAs for help</a:t>
            </a:r>
          </a:p>
          <a:p>
            <a:pPr lvl="1"/>
            <a:endParaRPr lang="en-US" dirty="0"/>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3803843841"/>
      </p:ext>
    </p:extLst>
  </p:cSld>
  <p:clrMapOvr>
    <a:masterClrMapping/>
  </p:clrMapOvr>
  <p:transition xmlns:p14="http://schemas.microsoft.com/office/powerpoint/2010/mai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p:txBody>
          <a:bodyPr/>
          <a:lstStyle/>
          <a:p>
            <a:pPr fontAlgn="auto">
              <a:spcAft>
                <a:spcPts val="0"/>
              </a:spcAft>
              <a:defRPr/>
            </a:pPr>
            <a:r>
              <a:rPr lang="en-US"/>
              <a:t>Cheating</a:t>
            </a:r>
            <a:endParaRPr lang="en-US" dirty="0"/>
          </a:p>
        </p:txBody>
      </p:sp>
      <p:sp>
        <p:nvSpPr>
          <p:cNvPr id="236546" name="Rectangle 3"/>
          <p:cNvSpPr>
            <a:spLocks noGrp="1" noChangeArrowheads="1"/>
          </p:cNvSpPr>
          <p:nvPr>
            <p:ph idx="1"/>
          </p:nvPr>
        </p:nvSpPr>
        <p:spPr/>
        <p:txBody>
          <a:bodyPr/>
          <a:lstStyle/>
          <a:p>
            <a:r>
              <a:rPr lang="en-US" dirty="0"/>
              <a:t>Not tolerated!</a:t>
            </a:r>
          </a:p>
          <a:p>
            <a:r>
              <a:rPr lang="en-US" dirty="0"/>
              <a:t>All infractions will be reported</a:t>
            </a:r>
          </a:p>
          <a:p>
            <a:endParaRPr lang="en-US" dirty="0"/>
          </a:p>
          <a:p>
            <a:r>
              <a:rPr lang="en-US" dirty="0"/>
              <a:t>Examples:</a:t>
            </a:r>
          </a:p>
          <a:p>
            <a:pPr lvl="1"/>
            <a:r>
              <a:rPr lang="en-US" dirty="0"/>
              <a:t>Turning in someone else’</a:t>
            </a:r>
            <a:r>
              <a:rPr lang="en-US" altLang="ja-JP" dirty="0"/>
              <a:t>s homework</a:t>
            </a:r>
          </a:p>
          <a:p>
            <a:pPr lvl="1"/>
            <a:r>
              <a:rPr lang="en-US" altLang="ja-JP" dirty="0"/>
              <a:t>Doing the homework in collaboration with someone else and then turning in your own copy</a:t>
            </a:r>
          </a:p>
          <a:p>
            <a:pPr lvl="1"/>
            <a:r>
              <a:rPr lang="en-US" dirty="0"/>
              <a:t>Copying from someone else during a quiz or exam</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1685099297"/>
      </p:ext>
    </p:extLst>
  </p:cSld>
  <p:clrMapOvr>
    <a:masterClrMapping/>
  </p:clrMapOvr>
  <p:transition xmlns:p14="http://schemas.microsoft.com/office/powerpoint/2010/mai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9394" y="1416580"/>
            <a:ext cx="3665057" cy="4456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3"/>
          <a:stretch>
            <a:fillRect/>
          </a:stretch>
        </p:blipFill>
        <p:spPr>
          <a:xfrm>
            <a:off x="4992585" y="1416580"/>
            <a:ext cx="3661484" cy="4456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3"/>
          <p:cNvSpPr>
            <a:spLocks noGrp="1"/>
          </p:cNvSpPr>
          <p:nvPr>
            <p:ph type="title"/>
          </p:nvPr>
        </p:nvSpPr>
        <p:spPr/>
        <p:txBody>
          <a:bodyPr/>
          <a:lstStyle/>
          <a:p>
            <a:r>
              <a:rPr lang="en-US" dirty="0"/>
              <a:t>We Follow USC Policies</a:t>
            </a:r>
          </a:p>
        </p:txBody>
      </p:sp>
      <p:sp>
        <p:nvSpPr>
          <p:cNvPr id="5" name="TextBox 4"/>
          <p:cNvSpPr txBox="1"/>
          <p:nvPr/>
        </p:nvSpPr>
        <p:spPr>
          <a:xfrm>
            <a:off x="803357" y="6181609"/>
            <a:ext cx="7816112" cy="461665"/>
          </a:xfrm>
          <a:prstGeom prst="rect">
            <a:avLst/>
          </a:prstGeom>
          <a:noFill/>
        </p:spPr>
        <p:txBody>
          <a:bodyPr wrap="none" rtlCol="0">
            <a:spAutoFit/>
          </a:bodyPr>
          <a:lstStyle/>
          <a:p>
            <a:r>
              <a:rPr lang="en-US" b="1" dirty="0">
                <a:solidFill>
                  <a:schemeClr val="accent2"/>
                </a:solidFill>
                <a:latin typeface="+mn-lt"/>
              </a:rPr>
              <a:t>Print it (from Blackboard), read it, sign it and return it to us</a:t>
            </a:r>
          </a:p>
        </p:txBody>
      </p:sp>
    </p:spTree>
    <p:extLst>
      <p:ext uri="{BB962C8B-B14F-4D97-AF65-F5344CB8AC3E}">
        <p14:creationId xmlns:p14="http://schemas.microsoft.com/office/powerpoint/2010/main" val="1882824437"/>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fontAlgn="auto">
              <a:spcAft>
                <a:spcPts val="0"/>
              </a:spcAft>
              <a:defRPr/>
            </a:pPr>
            <a:r>
              <a:rPr lang="en-US"/>
              <a:t>…on the Web</a:t>
            </a:r>
          </a:p>
        </p:txBody>
      </p:sp>
      <p:sp>
        <p:nvSpPr>
          <p:cNvPr id="18434" name="Rectangle 3"/>
          <p:cNvSpPr>
            <a:spLocks noGrp="1" noChangeArrowheads="1"/>
          </p:cNvSpPr>
          <p:nvPr>
            <p:ph idx="1"/>
          </p:nvPr>
        </p:nvSpPr>
        <p:spPr>
          <a:xfrm>
            <a:off x="457199" y="1600200"/>
            <a:ext cx="8493618" cy="4800600"/>
          </a:xfrm>
        </p:spPr>
        <p:txBody>
          <a:bodyPr/>
          <a:lstStyle/>
          <a:p>
            <a:r>
              <a:rPr lang="en-US" dirty="0"/>
              <a:t>The Web is an incredible source of data</a:t>
            </a:r>
          </a:p>
          <a:p>
            <a:r>
              <a:rPr lang="en-US" dirty="0"/>
              <a:t>New challenges arise:</a:t>
            </a:r>
          </a:p>
          <a:p>
            <a:pPr lvl="1"/>
            <a:r>
              <a:rPr lang="en-US" dirty="0"/>
              <a:t>Need to turn web pages into structured data</a:t>
            </a:r>
          </a:p>
          <a:p>
            <a:pPr lvl="1"/>
            <a:r>
              <a:rPr lang="en-US" dirty="0"/>
              <a:t>Don’</a:t>
            </a:r>
            <a:r>
              <a:rPr lang="en-US" altLang="ja-JP" dirty="0"/>
              <a:t>t have control over the data </a:t>
            </a:r>
          </a:p>
          <a:p>
            <a:pPr lvl="1"/>
            <a:r>
              <a:rPr lang="en-US" dirty="0"/>
              <a:t>Sources have input/output constraints</a:t>
            </a:r>
          </a:p>
          <a:p>
            <a:pPr lvl="1"/>
            <a:r>
              <a:rPr lang="en-US" dirty="0"/>
              <a:t>Distributed nature of web can make integration slow</a:t>
            </a:r>
          </a:p>
          <a:p>
            <a:pPr lvl="1"/>
            <a:r>
              <a:rPr lang="en-US" dirty="0"/>
              <a:t>How to relate information across sources</a:t>
            </a:r>
          </a:p>
          <a:p>
            <a:pPr lvl="1"/>
            <a:r>
              <a:rPr lang="en-US" dirty="0"/>
              <a:t>Adding semantics to web data</a:t>
            </a:r>
          </a:p>
          <a:p>
            <a:pPr lvl="1"/>
            <a:endParaRPr lang="en-US" dirty="0"/>
          </a:p>
          <a:p>
            <a:pPr lvl="1"/>
            <a:endParaRPr lang="en-US" dirty="0"/>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2702922914"/>
      </p:ext>
    </p:extLst>
  </p:cSld>
  <p:clrMapOvr>
    <a:masterClrMapping/>
  </p:clrMapOvr>
  <p:transition xmlns:p14="http://schemas.microsoft.com/office/powerpoint/2010/mai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F9E120-B728-F14D-9B7A-F877772E4A65}"/>
              </a:ext>
            </a:extLst>
          </p:cNvPr>
          <p:cNvSpPr>
            <a:spLocks noGrp="1"/>
          </p:cNvSpPr>
          <p:nvPr>
            <p:ph type="title"/>
          </p:nvPr>
        </p:nvSpPr>
        <p:spPr/>
        <p:txBody>
          <a:bodyPr/>
          <a:lstStyle/>
          <a:p>
            <a:r>
              <a:rPr lang="en-US" dirty="0"/>
              <a:t>Course Projects</a:t>
            </a:r>
          </a:p>
        </p:txBody>
      </p:sp>
      <p:sp>
        <p:nvSpPr>
          <p:cNvPr id="3" name="Content Placeholder 2">
            <a:extLst>
              <a:ext uri="{FF2B5EF4-FFF2-40B4-BE49-F238E27FC236}">
                <a16:creationId xmlns:a16="http://schemas.microsoft.com/office/drawing/2014/main" xmlns="" id="{40CDB880-53CF-C943-9002-6453D413116F}"/>
              </a:ext>
            </a:extLst>
          </p:cNvPr>
          <p:cNvSpPr>
            <a:spLocks noGrp="1"/>
          </p:cNvSpPr>
          <p:nvPr>
            <p:ph idx="1"/>
          </p:nvPr>
        </p:nvSpPr>
        <p:spPr/>
        <p:txBody>
          <a:bodyPr/>
          <a:lstStyle/>
          <a:p>
            <a:pPr marL="114300" indent="0">
              <a:buNone/>
            </a:pPr>
            <a:r>
              <a:rPr lang="en-US" dirty="0"/>
              <a:t>This year two options:</a:t>
            </a:r>
          </a:p>
          <a:p>
            <a:r>
              <a:rPr lang="en-US" dirty="0"/>
              <a:t>Instructors will suggest projects</a:t>
            </a:r>
          </a:p>
          <a:p>
            <a:pPr lvl="1"/>
            <a:r>
              <a:rPr lang="en-US" dirty="0"/>
              <a:t>Implement data integration technique</a:t>
            </a:r>
          </a:p>
          <a:p>
            <a:pPr lvl="2"/>
            <a:r>
              <a:rPr lang="en-US" dirty="0"/>
              <a:t>From state-of-the-art papers</a:t>
            </a:r>
          </a:p>
          <a:p>
            <a:pPr lvl="2"/>
            <a:r>
              <a:rPr lang="en-US" dirty="0"/>
              <a:t>Novel ideas</a:t>
            </a:r>
          </a:p>
          <a:p>
            <a:pPr lvl="1"/>
            <a:r>
              <a:rPr lang="en-US" dirty="0"/>
              <a:t>Contribute to open source implementation</a:t>
            </a:r>
          </a:p>
          <a:p>
            <a:r>
              <a:rPr lang="en-US" dirty="0"/>
              <a:t>Propose a data integration project that interests you</a:t>
            </a:r>
          </a:p>
          <a:p>
            <a:pPr lvl="1"/>
            <a:r>
              <a:rPr lang="en-US" dirty="0"/>
              <a:t>Convince instructors it’s really cool/useful</a:t>
            </a:r>
          </a:p>
        </p:txBody>
      </p:sp>
    </p:spTree>
    <p:extLst>
      <p:ext uri="{BB962C8B-B14F-4D97-AF65-F5344CB8AC3E}">
        <p14:creationId xmlns:p14="http://schemas.microsoft.com/office/powerpoint/2010/main" val="4206608324"/>
      </p:ext>
    </p:extLst>
  </p:cSld>
  <p:clrMapOvr>
    <a:masterClrMapping/>
  </p:clrMapOvr>
  <p:transition xmlns:p14="http://schemas.microsoft.com/office/powerpoint/2010/mai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31E574-1E2B-A341-AE7E-E14FB7015EAA}"/>
              </a:ext>
            </a:extLst>
          </p:cNvPr>
          <p:cNvSpPr>
            <a:spLocks noGrp="1"/>
          </p:cNvSpPr>
          <p:nvPr>
            <p:ph type="title"/>
          </p:nvPr>
        </p:nvSpPr>
        <p:spPr/>
        <p:txBody>
          <a:bodyPr/>
          <a:lstStyle/>
          <a:p>
            <a:r>
              <a:rPr lang="en-US" dirty="0"/>
              <a:t>Potential Projects</a:t>
            </a:r>
          </a:p>
        </p:txBody>
      </p:sp>
      <p:sp>
        <p:nvSpPr>
          <p:cNvPr id="3" name="Content Placeholder 2">
            <a:extLst>
              <a:ext uri="{FF2B5EF4-FFF2-40B4-BE49-F238E27FC236}">
                <a16:creationId xmlns:a16="http://schemas.microsoft.com/office/drawing/2014/main" xmlns="" id="{E7EFD714-57E8-3E43-8FC8-6A5ABF13CD3B}"/>
              </a:ext>
            </a:extLst>
          </p:cNvPr>
          <p:cNvSpPr>
            <a:spLocks noGrp="1"/>
          </p:cNvSpPr>
          <p:nvPr>
            <p:ph idx="1"/>
          </p:nvPr>
        </p:nvSpPr>
        <p:spPr/>
        <p:txBody>
          <a:bodyPr/>
          <a:lstStyle/>
          <a:p>
            <a:r>
              <a:rPr lang="en-US" sz="2400" dirty="0"/>
              <a:t>Named entity recognition</a:t>
            </a:r>
          </a:p>
          <a:p>
            <a:r>
              <a:rPr lang="en-US" sz="2400" dirty="0"/>
              <a:t>Relation extraction</a:t>
            </a:r>
          </a:p>
          <a:p>
            <a:r>
              <a:rPr lang="en-US" sz="2400" dirty="0"/>
              <a:t>Entity linkage  (without reference set)</a:t>
            </a:r>
          </a:p>
          <a:p>
            <a:r>
              <a:rPr lang="en-US" sz="2400" dirty="0"/>
              <a:t>Entity normalization (using reference set, e.g., Wikipedia)</a:t>
            </a:r>
          </a:p>
          <a:p>
            <a:r>
              <a:rPr lang="en-US" sz="2400" dirty="0"/>
              <a:t>Blocking for record linkage</a:t>
            </a:r>
          </a:p>
          <a:p>
            <a:r>
              <a:rPr lang="en-US" sz="2400"/>
              <a:t>Event </a:t>
            </a:r>
            <a:r>
              <a:rPr lang="en-US" sz="2400" smtClean="0"/>
              <a:t>extraction </a:t>
            </a:r>
            <a:r>
              <a:rPr lang="en-US" sz="2400" smtClean="0"/>
              <a:t>(</a:t>
            </a:r>
            <a:r>
              <a:rPr lang="en-US" sz="2400" dirty="0"/>
              <a:t>Twitter, News, biomedical literature)</a:t>
            </a:r>
          </a:p>
          <a:p>
            <a:r>
              <a:rPr lang="en-US" sz="2400" dirty="0"/>
              <a:t>Automatic data cleaning</a:t>
            </a:r>
          </a:p>
          <a:p>
            <a:r>
              <a:rPr lang="en-US" sz="2400" dirty="0"/>
              <a:t>Query Rewriting under constraints, OBDA</a:t>
            </a:r>
          </a:p>
          <a:p>
            <a:r>
              <a:rPr lang="en-US" sz="2400" dirty="0"/>
              <a:t>Mediation over big data architectures: SPARK</a:t>
            </a:r>
          </a:p>
          <a:p>
            <a:r>
              <a:rPr lang="en-US" sz="2400" dirty="0"/>
              <a:t>Learning Schema mappings</a:t>
            </a:r>
          </a:p>
          <a:p>
            <a:r>
              <a:rPr lang="en-US" sz="2400" dirty="0"/>
              <a:t>Semantic Similarity</a:t>
            </a:r>
          </a:p>
          <a:p>
            <a:endParaRPr lang="en-US" sz="2400" dirty="0"/>
          </a:p>
          <a:p>
            <a:endParaRPr lang="en-US" sz="2400" dirty="0"/>
          </a:p>
        </p:txBody>
      </p:sp>
    </p:spTree>
    <p:extLst>
      <p:ext uri="{BB962C8B-B14F-4D97-AF65-F5344CB8AC3E}">
        <p14:creationId xmlns:p14="http://schemas.microsoft.com/office/powerpoint/2010/main" val="1699466514"/>
      </p:ext>
    </p:extLst>
  </p:cSld>
  <p:clrMapOvr>
    <a:masterClrMapping/>
  </p:clrMapOvr>
  <p:transition xmlns:p14="http://schemas.microsoft.com/office/powerpoint/2010/mai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B0485B-9CF0-344C-B108-1ABEAA643F3B}"/>
              </a:ext>
            </a:extLst>
          </p:cNvPr>
          <p:cNvSpPr>
            <a:spLocks noGrp="1"/>
          </p:cNvSpPr>
          <p:nvPr>
            <p:ph type="title"/>
          </p:nvPr>
        </p:nvSpPr>
        <p:spPr/>
        <p:txBody>
          <a:bodyPr/>
          <a:lstStyle/>
          <a:p>
            <a:r>
              <a:rPr lang="en-US" dirty="0"/>
              <a:t>Project Details</a:t>
            </a:r>
            <a:br>
              <a:rPr lang="en-US" dirty="0"/>
            </a:br>
            <a:endParaRPr lang="en-US" dirty="0"/>
          </a:p>
        </p:txBody>
      </p:sp>
      <p:sp>
        <p:nvSpPr>
          <p:cNvPr id="3" name="Content Placeholder 2">
            <a:extLst>
              <a:ext uri="{FF2B5EF4-FFF2-40B4-BE49-F238E27FC236}">
                <a16:creationId xmlns:a16="http://schemas.microsoft.com/office/drawing/2014/main" xmlns="" id="{E98CA75C-EF3D-F445-92BB-9B2D57111345}"/>
              </a:ext>
            </a:extLst>
          </p:cNvPr>
          <p:cNvSpPr>
            <a:spLocks noGrp="1"/>
          </p:cNvSpPr>
          <p:nvPr>
            <p:ph idx="1"/>
          </p:nvPr>
        </p:nvSpPr>
        <p:spPr>
          <a:xfrm>
            <a:off x="457199" y="1008185"/>
            <a:ext cx="8499232" cy="5392615"/>
          </a:xfrm>
        </p:spPr>
        <p:txBody>
          <a:bodyPr/>
          <a:lstStyle/>
          <a:p>
            <a:r>
              <a:rPr lang="en-US" sz="2000" dirty="0"/>
              <a:t>Find/learn about top 5-10 best performing methods for specific task</a:t>
            </a:r>
          </a:p>
          <a:p>
            <a:r>
              <a:rPr lang="en-US" sz="2000" dirty="0"/>
              <a:t>Develop an open-source python package </a:t>
            </a:r>
          </a:p>
          <a:p>
            <a:pPr lvl="1"/>
            <a:r>
              <a:rPr lang="en-US" sz="1800" dirty="0"/>
              <a:t>Use common data structures/interface for projects to interoperate </a:t>
            </a:r>
          </a:p>
          <a:p>
            <a:pPr lvl="1"/>
            <a:r>
              <a:rPr lang="en-US" sz="1800" dirty="0"/>
              <a:t>Using minimum number of dependencies </a:t>
            </a:r>
          </a:p>
          <a:p>
            <a:pPr lvl="1"/>
            <a:r>
              <a:rPr lang="en-US" sz="1800" dirty="0"/>
              <a:t>Deep Learning methods should use </a:t>
            </a:r>
            <a:r>
              <a:rPr lang="en-US" sz="1800" dirty="0" err="1"/>
              <a:t>Tensorflow</a:t>
            </a:r>
            <a:endParaRPr lang="en-US" sz="1800" dirty="0"/>
          </a:p>
          <a:p>
            <a:r>
              <a:rPr lang="en-US" sz="2000" dirty="0"/>
              <a:t>Evaluate/compare implemented method using appropriate benchmarks</a:t>
            </a:r>
          </a:p>
          <a:p>
            <a:pPr lvl="1"/>
            <a:r>
              <a:rPr lang="en-US" sz="1800" dirty="0"/>
              <a:t>performance and time complexity </a:t>
            </a:r>
          </a:p>
          <a:p>
            <a:r>
              <a:rPr lang="en-US" sz="2000" dirty="0"/>
              <a:t>Document</a:t>
            </a:r>
          </a:p>
          <a:p>
            <a:pPr lvl="1"/>
            <a:r>
              <a:rPr lang="en-US" sz="1800" dirty="0"/>
              <a:t>Write clear documentation about the package</a:t>
            </a:r>
          </a:p>
          <a:p>
            <a:pPr lvl="1"/>
            <a:r>
              <a:rPr lang="en-US" sz="1800" dirty="0"/>
              <a:t>Make </a:t>
            </a:r>
            <a:r>
              <a:rPr lang="en-US" sz="1800" dirty="0" err="1"/>
              <a:t>Jupyter</a:t>
            </a:r>
            <a:r>
              <a:rPr lang="en-US" sz="1800" dirty="0"/>
              <a:t> Notebook demos on how to use the package</a:t>
            </a:r>
          </a:p>
          <a:p>
            <a:pPr lvl="1"/>
            <a:r>
              <a:rPr lang="en-US" sz="1800" dirty="0"/>
              <a:t>Make video describing demo notebooks and functionalities of the package</a:t>
            </a:r>
          </a:p>
          <a:p>
            <a:r>
              <a:rPr lang="en-US" sz="2000" dirty="0"/>
              <a:t>Disseminate </a:t>
            </a:r>
          </a:p>
          <a:p>
            <a:pPr lvl="1"/>
            <a:r>
              <a:rPr lang="en-US" sz="1800" dirty="0"/>
              <a:t>Publish package, notebooks on </a:t>
            </a:r>
            <a:r>
              <a:rPr lang="en-US" sz="1800" dirty="0" err="1"/>
              <a:t>github</a:t>
            </a:r>
            <a:r>
              <a:rPr lang="en-US" sz="1800" dirty="0"/>
              <a:t> (&amp; </a:t>
            </a:r>
            <a:r>
              <a:rPr lang="en-US" sz="1800" dirty="0" err="1"/>
              <a:t>Pipy</a:t>
            </a:r>
            <a:r>
              <a:rPr lang="en-US" sz="1800" dirty="0"/>
              <a:t>) with Open Source license</a:t>
            </a:r>
          </a:p>
          <a:p>
            <a:pPr lvl="1"/>
            <a:r>
              <a:rPr lang="en-US" sz="1800" dirty="0"/>
              <a:t>Write survey/demo paper about package/methods. Put it on </a:t>
            </a:r>
            <a:r>
              <a:rPr lang="en-US" sz="1800" dirty="0" err="1"/>
              <a:t>Arxiv</a:t>
            </a:r>
            <a:r>
              <a:rPr lang="en-US" sz="1800" dirty="0"/>
              <a:t> </a:t>
            </a:r>
          </a:p>
          <a:p>
            <a:pPr lvl="1"/>
            <a:r>
              <a:rPr lang="en-US" sz="1800" dirty="0"/>
              <a:t>Ideally, publish on “The Journal of Open Source Software” or scientific conference</a:t>
            </a:r>
          </a:p>
        </p:txBody>
      </p:sp>
    </p:spTree>
    <p:extLst>
      <p:ext uri="{BB962C8B-B14F-4D97-AF65-F5344CB8AC3E}">
        <p14:creationId xmlns:p14="http://schemas.microsoft.com/office/powerpoint/2010/main" val="3572427752"/>
      </p:ext>
    </p:extLst>
  </p:cSld>
  <p:clrMapOvr>
    <a:masterClrMapping/>
  </p:clrMapOvr>
  <p:transition xmlns:p14="http://schemas.microsoft.com/office/powerpoint/2010/mai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Groups of Two</a:t>
            </a:r>
          </a:p>
        </p:txBody>
      </p:sp>
      <p:grpSp>
        <p:nvGrpSpPr>
          <p:cNvPr id="6" name="Group 5"/>
          <p:cNvGrpSpPr/>
          <p:nvPr/>
        </p:nvGrpSpPr>
        <p:grpSpPr>
          <a:xfrm>
            <a:off x="0" y="6323372"/>
            <a:ext cx="9182961" cy="548585"/>
            <a:chOff x="0" y="6323372"/>
            <a:chExt cx="9182961" cy="548585"/>
          </a:xfrm>
        </p:grpSpPr>
        <p:sp>
          <p:nvSpPr>
            <p:cNvPr id="7" name="TextBox 6"/>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8" name="TextBox 7"/>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9" name="Picture 8"/>
            <p:cNvPicPr>
              <a:picLocks noChangeAspect="1"/>
            </p:cNvPicPr>
            <p:nvPr/>
          </p:nvPicPr>
          <p:blipFill>
            <a:blip r:embed="rId2">
              <a:alphaModFix amt="52000"/>
            </a:blip>
            <a:stretch>
              <a:fillRect/>
            </a:stretch>
          </p:blipFill>
          <p:spPr>
            <a:xfrm>
              <a:off x="8285824" y="6323372"/>
              <a:ext cx="779618" cy="274638"/>
            </a:xfrm>
            <a:prstGeom prst="rect">
              <a:avLst/>
            </a:prstGeom>
          </p:spPr>
        </p:pic>
      </p:grpSp>
      <p:pic>
        <p:nvPicPr>
          <p:cNvPr id="2" name="Picture 1"/>
          <p:cNvPicPr>
            <a:picLocks noChangeAspect="1"/>
          </p:cNvPicPr>
          <p:nvPr/>
        </p:nvPicPr>
        <p:blipFill>
          <a:blip r:embed="rId3"/>
          <a:stretch>
            <a:fillRect/>
          </a:stretch>
        </p:blipFill>
        <p:spPr>
          <a:xfrm>
            <a:off x="1762292" y="1573216"/>
            <a:ext cx="5619416" cy="3875842"/>
          </a:xfrm>
          <a:prstGeom prst="rect">
            <a:avLst/>
          </a:prstGeom>
        </p:spPr>
      </p:pic>
      <p:sp>
        <p:nvSpPr>
          <p:cNvPr id="10" name="Rectangle 9"/>
          <p:cNvSpPr/>
          <p:nvPr/>
        </p:nvSpPr>
        <p:spPr>
          <a:xfrm>
            <a:off x="176746" y="5800628"/>
            <a:ext cx="8790507" cy="369332"/>
          </a:xfrm>
          <a:prstGeom prst="rect">
            <a:avLst/>
          </a:prstGeom>
        </p:spPr>
        <p:txBody>
          <a:bodyPr wrap="square">
            <a:spAutoFit/>
          </a:bodyPr>
          <a:lstStyle/>
          <a:p>
            <a:pPr algn="ctr"/>
            <a:r>
              <a:rPr lang="en-US" sz="1800" dirty="0">
                <a:solidFill>
                  <a:srgbClr val="4F81BD"/>
                </a:solidFill>
                <a:latin typeface="+mn-lt"/>
              </a:rPr>
              <a:t>http://</a:t>
            </a:r>
            <a:r>
              <a:rPr lang="en-US" sz="1800" dirty="0" err="1">
                <a:solidFill>
                  <a:srgbClr val="4F81BD"/>
                </a:solidFill>
                <a:latin typeface="+mn-lt"/>
              </a:rPr>
              <a:t>pedroszekely.blogspot.com</a:t>
            </a:r>
            <a:r>
              <a:rPr lang="en-US" sz="1800" dirty="0">
                <a:solidFill>
                  <a:srgbClr val="4F81BD"/>
                </a:solidFill>
                <a:latin typeface="+mn-lt"/>
              </a:rPr>
              <a:t>/2013/07/tips-for-working-successfully-in-</a:t>
            </a:r>
            <a:r>
              <a:rPr lang="en-US" sz="1800" dirty="0" err="1">
                <a:solidFill>
                  <a:srgbClr val="4F81BD"/>
                </a:solidFill>
                <a:latin typeface="+mn-lt"/>
              </a:rPr>
              <a:t>group.html</a:t>
            </a:r>
            <a:endParaRPr lang="en-US" sz="1800" dirty="0">
              <a:solidFill>
                <a:srgbClr val="4F81BD"/>
              </a:solidFill>
              <a:latin typeface="+mn-lt"/>
            </a:endParaRPr>
          </a:p>
        </p:txBody>
      </p:sp>
    </p:spTree>
    <p:extLst>
      <p:ext uri="{BB962C8B-B14F-4D97-AF65-F5344CB8AC3E}">
        <p14:creationId xmlns:p14="http://schemas.microsoft.com/office/powerpoint/2010/main" val="835905087"/>
      </p:ext>
    </p:extLst>
  </p:cSld>
  <p:clrMapOvr>
    <a:masterClrMapping/>
  </p:clrMapOvr>
  <p:transition xmlns:p14="http://schemas.microsoft.com/office/powerpoint/2010/mai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2"/>
          <p:cNvSpPr>
            <a:spLocks noGrp="1" noChangeArrowheads="1"/>
          </p:cNvSpPr>
          <p:nvPr>
            <p:ph type="title"/>
          </p:nvPr>
        </p:nvSpPr>
        <p:spPr/>
        <p:txBody>
          <a:bodyPr/>
          <a:lstStyle/>
          <a:p>
            <a:pPr fontAlgn="auto">
              <a:spcAft>
                <a:spcPts val="0"/>
              </a:spcAft>
              <a:defRPr/>
            </a:pPr>
            <a:r>
              <a:rPr lang="en-US"/>
              <a:t>When the Course is Over</a:t>
            </a:r>
          </a:p>
        </p:txBody>
      </p:sp>
      <p:sp>
        <p:nvSpPr>
          <p:cNvPr id="263170" name="Rectangle 3"/>
          <p:cNvSpPr>
            <a:spLocks noGrp="1" noChangeArrowheads="1"/>
          </p:cNvSpPr>
          <p:nvPr>
            <p:ph idx="1"/>
          </p:nvPr>
        </p:nvSpPr>
        <p:spPr>
          <a:xfrm>
            <a:off x="457199" y="1600200"/>
            <a:ext cx="8608243" cy="4800600"/>
          </a:xfrm>
        </p:spPr>
        <p:txBody>
          <a:bodyPr>
            <a:normAutofit fontScale="92500"/>
          </a:bodyPr>
          <a:lstStyle/>
          <a:p>
            <a:pPr lvl="1"/>
            <a:r>
              <a:rPr lang="en-US" dirty="0"/>
              <a:t>Directed research (MS or </a:t>
            </a:r>
            <a:r>
              <a:rPr lang="en-US" dirty="0" err="1"/>
              <a:t>Phd</a:t>
            </a:r>
            <a:r>
              <a:rPr lang="en-US" dirty="0"/>
              <a:t> Students)</a:t>
            </a:r>
          </a:p>
          <a:p>
            <a:pPr lvl="1"/>
            <a:r>
              <a:rPr lang="en-US" dirty="0"/>
              <a:t>M.S. Thesis </a:t>
            </a:r>
          </a:p>
          <a:p>
            <a:pPr lvl="1"/>
            <a:r>
              <a:rPr lang="en-US" dirty="0"/>
              <a:t>Summer interns (MS or </a:t>
            </a:r>
            <a:r>
              <a:rPr lang="en-US" dirty="0" err="1"/>
              <a:t>Phd</a:t>
            </a:r>
            <a:r>
              <a:rPr lang="en-US" dirty="0"/>
              <a:t>)</a:t>
            </a:r>
          </a:p>
          <a:p>
            <a:pPr lvl="1"/>
            <a:r>
              <a:rPr lang="en-US" dirty="0"/>
              <a:t>Research Assistantships (1-2 </a:t>
            </a:r>
            <a:r>
              <a:rPr lang="en-US" dirty="0" err="1"/>
              <a:t>Phd</a:t>
            </a:r>
            <a:r>
              <a:rPr lang="en-US" dirty="0"/>
              <a:t> Students)</a:t>
            </a:r>
          </a:p>
          <a:p>
            <a:pPr lvl="2"/>
            <a:r>
              <a:rPr lang="en-US" dirty="0"/>
              <a:t>We can also recommend you for positions in other groups</a:t>
            </a:r>
          </a:p>
          <a:p>
            <a:pPr lvl="1"/>
            <a:r>
              <a:rPr lang="en-US" dirty="0"/>
              <a:t>Graders/Course Producers (MS)</a:t>
            </a:r>
          </a:p>
          <a:p>
            <a:pPr lvl="1"/>
            <a:r>
              <a:rPr lang="en-US" dirty="0"/>
              <a:t>Recommendation letters (anyone that gets at least an A-)</a:t>
            </a:r>
          </a:p>
          <a:p>
            <a:pPr lvl="1"/>
            <a:r>
              <a:rPr lang="en-US" dirty="0"/>
              <a:t>Positions at related companies</a:t>
            </a:r>
          </a:p>
          <a:p>
            <a:pPr lvl="2"/>
            <a:r>
              <a:rPr lang="en-US" dirty="0"/>
              <a:t>Companies are often looking for recommendations of students</a:t>
            </a:r>
          </a:p>
        </p:txBody>
      </p:sp>
      <p:grpSp>
        <p:nvGrpSpPr>
          <p:cNvPr id="4" name="Group 3"/>
          <p:cNvGrpSpPr/>
          <p:nvPr/>
        </p:nvGrpSpPr>
        <p:grpSpPr>
          <a:xfrm>
            <a:off x="0" y="6323372"/>
            <a:ext cx="9182961" cy="548585"/>
            <a:chOff x="0" y="6323372"/>
            <a:chExt cx="9182961" cy="548585"/>
          </a:xfrm>
        </p:grpSpPr>
        <p:sp>
          <p:nvSpPr>
            <p:cNvPr id="5" name="TextBox 4"/>
            <p:cNvSpPr txBox="1"/>
            <p:nvPr/>
          </p:nvSpPr>
          <p:spPr>
            <a:xfrm>
              <a:off x="7279896" y="6601156"/>
              <a:ext cx="1903065" cy="261600"/>
            </a:xfrm>
            <a:prstGeom prst="rect">
              <a:avLst/>
            </a:prstGeom>
            <a:noFill/>
          </p:spPr>
          <p:txBody>
            <a:bodyPr wrap="none" lIns="91430" tIns="45715" rIns="91430" bIns="45715" rtlCol="0">
              <a:spAutoFit/>
            </a:bodyPr>
            <a:lstStyle/>
            <a:p>
              <a:pPr algn="r"/>
              <a:r>
                <a:rPr lang="en-US" sz="1100" dirty="0" err="1">
                  <a:solidFill>
                    <a:srgbClr val="4F81BD"/>
                  </a:solidFill>
                  <a:latin typeface="Calibri"/>
                </a:rPr>
                <a:t>Ambite</a:t>
              </a:r>
              <a:r>
                <a:rPr lang="en-US" sz="1100" dirty="0">
                  <a:solidFill>
                    <a:srgbClr val="4F81BD"/>
                  </a:solidFill>
                  <a:latin typeface="Calibri"/>
                </a:rPr>
                <a:t>, </a:t>
              </a:r>
              <a:r>
                <a:rPr lang="en-US" sz="1100" dirty="0" err="1">
                  <a:solidFill>
                    <a:srgbClr val="4F81BD"/>
                  </a:solidFill>
                  <a:latin typeface="Calibri"/>
                </a:rPr>
                <a:t>Knoblock</a:t>
              </a:r>
              <a:r>
                <a:rPr lang="en-US" sz="1100" dirty="0">
                  <a:solidFill>
                    <a:srgbClr val="4F81BD"/>
                  </a:solidFill>
                  <a:latin typeface="Calibri"/>
                </a:rPr>
                <a:t> and Szekely </a:t>
              </a:r>
              <a:endParaRPr lang="en-US" sz="1100" dirty="0">
                <a:solidFill>
                  <a:schemeClr val="accent1"/>
                </a:solidFill>
                <a:latin typeface="+mn-lt"/>
              </a:endParaRPr>
            </a:p>
          </p:txBody>
        </p:sp>
        <p:sp>
          <p:nvSpPr>
            <p:cNvPr id="6" name="TextBox 5"/>
            <p:cNvSpPr txBox="1"/>
            <p:nvPr/>
          </p:nvSpPr>
          <p:spPr>
            <a:xfrm>
              <a:off x="0" y="6610347"/>
              <a:ext cx="2052872" cy="261610"/>
            </a:xfrm>
            <a:prstGeom prst="rect">
              <a:avLst/>
            </a:prstGeom>
            <a:noFill/>
          </p:spPr>
          <p:txBody>
            <a:bodyPr wrap="none" lIns="91430" tIns="45715" rIns="91430" bIns="45715" rtlCol="0">
              <a:spAutoFit/>
            </a:bodyPr>
            <a:lstStyle/>
            <a:p>
              <a:pPr algn="r"/>
              <a:r>
                <a:rPr lang="en-US" sz="1100" dirty="0">
                  <a:solidFill>
                    <a:schemeClr val="accent1"/>
                  </a:solidFill>
                  <a:latin typeface="+mn-lt"/>
                </a:rPr>
                <a:t>University</a:t>
              </a:r>
              <a:r>
                <a:rPr lang="en-US" sz="1100" baseline="0" dirty="0">
                  <a:solidFill>
                    <a:schemeClr val="accent1"/>
                  </a:solidFill>
                  <a:latin typeface="+mn-lt"/>
                </a:rPr>
                <a:t> of Southern California</a:t>
              </a:r>
              <a:endParaRPr lang="en-US" sz="1100" dirty="0">
                <a:solidFill>
                  <a:schemeClr val="accent1"/>
                </a:solidFill>
                <a:latin typeface="+mn-lt"/>
              </a:endParaRPr>
            </a:p>
          </p:txBody>
        </p:sp>
        <p:pic>
          <p:nvPicPr>
            <p:cNvPr id="7" name="Picture 6"/>
            <p:cNvPicPr>
              <a:picLocks noChangeAspect="1"/>
            </p:cNvPicPr>
            <p:nvPr/>
          </p:nvPicPr>
          <p:blipFill>
            <a:blip r:embed="rId3">
              <a:alphaModFix amt="52000"/>
            </a:blip>
            <a:stretch>
              <a:fillRect/>
            </a:stretch>
          </p:blipFill>
          <p:spPr>
            <a:xfrm>
              <a:off x="8285824" y="6323372"/>
              <a:ext cx="779618" cy="274638"/>
            </a:xfrm>
            <a:prstGeom prst="rect">
              <a:avLst/>
            </a:prstGeom>
          </p:spPr>
        </p:pic>
      </p:grpSp>
    </p:spTree>
    <p:extLst>
      <p:ext uri="{BB962C8B-B14F-4D97-AF65-F5344CB8AC3E}">
        <p14:creationId xmlns:p14="http://schemas.microsoft.com/office/powerpoint/2010/main" val="4166074665"/>
      </p:ext>
    </p:extLst>
  </p:cSld>
  <p:clrMapOvr>
    <a:masterClrMapping/>
  </p:clrMapOvr>
  <p:transition xmlns:p14="http://schemas.microsoft.com/office/powerpoint/2010/mai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Waiting List</a:t>
            </a:r>
          </a:p>
        </p:txBody>
      </p:sp>
      <p:sp>
        <p:nvSpPr>
          <p:cNvPr id="3" name="Content Placeholder 2"/>
          <p:cNvSpPr>
            <a:spLocks noGrp="1"/>
          </p:cNvSpPr>
          <p:nvPr>
            <p:ph idx="1"/>
          </p:nvPr>
        </p:nvSpPr>
        <p:spPr/>
        <p:txBody>
          <a:bodyPr/>
          <a:lstStyle/>
          <a:p>
            <a:r>
              <a:rPr lang="en-US" dirty="0"/>
              <a:t>Even if you are in the waiting list, come to the classes and do the quizzes/</a:t>
            </a:r>
            <a:r>
              <a:rPr lang="en-US" dirty="0" err="1"/>
              <a:t>homeworks</a:t>
            </a:r>
            <a:endParaRPr lang="en-US" dirty="0"/>
          </a:p>
          <a:p>
            <a:r>
              <a:rPr lang="en-US" dirty="0"/>
              <a:t>Likely there will be additional openings in the next couple of weeks</a:t>
            </a:r>
          </a:p>
        </p:txBody>
      </p:sp>
    </p:spTree>
    <p:extLst>
      <p:ext uri="{BB962C8B-B14F-4D97-AF65-F5344CB8AC3E}">
        <p14:creationId xmlns:p14="http://schemas.microsoft.com/office/powerpoint/2010/main" val="2162672117"/>
      </p:ext>
    </p:extLst>
  </p:cSld>
  <p:clrMapOvr>
    <a:masterClrMapping/>
  </p:clrMapOvr>
  <p:transition xmlns:p14="http://schemas.microsoft.com/office/powerpoint/2010/mai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6502806"/>
      </p:ext>
    </p:extLst>
  </p:cSld>
  <p:clrMapOvr>
    <a:masterClrMapping/>
  </p:clrMapOvr>
  <p:transition xmlns:p14="http://schemas.microsoft.com/office/powerpoint/2010/main"/>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symb}&#10;\newcommand{\some}[2]{%&#10;  \ensuremath{\exists #1 . #2}}&#10;\newcommand{\all}[2]{%&#10;  \ensuremath{\forall #1 . #2}}&#10;\newcommand{\atleast}[2]{%&#10;        \ensuremath{\mbox{$\geqslant$}#1 #2}}&#10;\newcommand{\atmost}[2]{%&#10;        \ensuremath{\mbox{$\leqslant$}#1 #2}}&#10;\begin{document}&#10;    \begin{tabular}[t]{l|c|l|l}&#10;      Constructor &amp; DL Syntax &amp; Example &amp; FOL Syntax\\&#10;      \hline&#10;      intersectionOf &amp; $C_1 \sqcap\ldots\sqcap C_n$ &amp; $\mbox{Human}&#10;      \sqcap \mbox{Male}$ &amp; $C_1(x) \land\ldots\land C_n(x)$\\&#10;      unionOf &amp; $C_1 \sqcup\ldots\sqcup C_n$ &amp; $\mbox{Doctor} \sqcup \mbox{Lawyer}$ &amp; $C_1(x) \lor\ldots\lor C_n(x)$ \\&#10;      complementOf &amp; $\neg C$ &amp; $\neg \mbox{Male}$ &amp; $\neg C(x)$ \\&#10;      oneOf &amp; $\{x_1\}\sqcup\ldots\sqcup\{x_n\}$ &amp; $\{\mbox{john}\} \sqcup \{\mbox{mary}\}$ &amp; $x=x_1 \lor\ldots\lor x=x_n$ \\&#10;      allValuesFrom &amp; $\all{P}{C}$ &amp; $\all{\mbox{hasChild}}{\mbox{Doctor}}$ &amp; $\forall y.P(x,y)\rightarrow C(y)$ \\&#10;%$\Box_P C$ \\&#10;      someValuesFrom &amp; $\some{P}{C}$ &amp; $\some{\mbox{hasChild}}{\mbox{Lawyer}}$ &amp; $\exists y . P(x,y) \land C(y)$ \\&#10;%$\exists y . P(x,y) \land C(y)$ \\&#10;%      hasValue &amp; $\some{P}{\{x\}}$ &amp; $\some{\mbox{citizenOf}}{\{\mbox{USA}\}}$ \\&#10;      maxCardinality &amp; $\atmost{n}{P}$ &amp;&#10;      $\atmost{1}{\mbox{hasChild}}$ &amp; $\exists^{\leqslant n}y.P(x,y)$ \\&#10;      minCardinality &amp; $\atleast{n}{P}$ &amp;&#10;      $\atleast{2}{\mbox{hasChild}}$ &amp; $\exists^{\geqslant n}y.P(x,y)$ &#10;%      cardinalityQ &amp; $\equalq{n}{P}{C}$ &amp;&#10;%      $\equalq{1}{\mbox{hasParent}}{\mbox{Female}}$&#10;%      \quad\vdots &amp;&amp;&#10;     \end{tabular}&#10;\end{document}&#10;"/>
  <p:tag name="EXTERNALNAME" val="figure"/>
  <p:tag name="BLEND" val="0"/>
  <p:tag name="TRANSPARENT" val="0"/>
  <p:tag name="KEEPFILES" val="1"/>
  <p:tag name="DEBUGPAUSE" val="0"/>
  <p:tag name="RESOLUTION" val="300"/>
  <p:tag name="WORKAROUNDTRANSPARENCYBUG" val="0"/>
  <p:tag name="ALLOWFONTSUBSTITUTION" val="0"/>
  <p:tag name="BITMAPFORMAT" val="bmpmono"/>
  <p:tag name="BOXWIDTH" val="354"/>
  <p:tag name="BOXHEIGHT" val="412"/>
  <p:tag name="BOXFONT" val="10"/>
  <p:tag name="BOXWRAP" val="0"/>
  <p:tag name="ORIGWIDTH" val="788"/>
  <p:tag name="PICTUREFILESIZE" val="3758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spDef>
      <a:spPr>
        <a:ln w="28575" cmpd="sng">
          <a:solidFill>
            <a:srgbClr val="008000"/>
          </a:solidFill>
        </a:ln>
      </a:spPr>
      <a:bodyPr rtlCol="0" anchor="ctr">
        <a:noAutofit/>
      </a:bodyPr>
      <a:lstStyle>
        <a:defPPr algn="ctr">
          <a:defRPr dirty="0">
            <a:latin typeface="+mn-lt"/>
          </a:defRPr>
        </a:defPPr>
      </a:lstStyle>
    </a:spDef>
    <a:txDef>
      <a:spPr>
        <a:noFill/>
      </a:spPr>
      <a:bodyPr wrap="none" rtlCol="0">
        <a:spAutoFit/>
      </a:bodyPr>
      <a:lstStyle>
        <a:defPPr>
          <a:defRPr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46997</TotalTime>
  <Words>5596</Words>
  <Application>Microsoft Macintosh PowerPoint</Application>
  <PresentationFormat>Overhead</PresentationFormat>
  <Paragraphs>922</Paragraphs>
  <Slides>96</Slides>
  <Notes>34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98" baseType="lpstr">
      <vt:lpstr>Adjacency</vt:lpstr>
      <vt:lpstr>Photo Editor Photo</vt:lpstr>
      <vt:lpstr>CSCI-548: Information Integration on the Web Fall 2019</vt:lpstr>
      <vt:lpstr>Jose Luis Ambite, PhD</vt:lpstr>
      <vt:lpstr>Prof. Ambite: Recent Projects (1)</vt:lpstr>
      <vt:lpstr>Prof. Ambite: Recent Projects (2)</vt:lpstr>
      <vt:lpstr>Shobeir Fakhraei, PhD</vt:lpstr>
      <vt:lpstr>Dr. Fakhraei: Recent Projects</vt:lpstr>
      <vt:lpstr>Course Overview</vt:lpstr>
      <vt:lpstr>Information Integration Challenges</vt:lpstr>
      <vt:lpstr>…on the Web</vt:lpstr>
      <vt:lpstr>Application Area 1: Business</vt:lpstr>
      <vt:lpstr>Application Area 1: Business  Stock Market Sentiment Analysis</vt:lpstr>
      <vt:lpstr>Application Area 1: Business  Stock Market Sentiment Analysis</vt:lpstr>
      <vt:lpstr>Application Area 2: Science</vt:lpstr>
      <vt:lpstr>Application Area 3: Web &amp; Deep Web</vt:lpstr>
      <vt:lpstr>Web Example: Airfare Prediction</vt:lpstr>
      <vt:lpstr>Application Area 4: Semantic Web &amp; Linked Data</vt:lpstr>
      <vt:lpstr>Application Area 5: Big Data</vt:lpstr>
      <vt:lpstr>Typical Architecture</vt:lpstr>
      <vt:lpstr>Overview of  Lecture Topics</vt:lpstr>
      <vt:lpstr>Major Areas</vt:lpstr>
      <vt:lpstr>Information Extraction  </vt:lpstr>
      <vt:lpstr>Wrapper Generation and Learning</vt:lpstr>
      <vt:lpstr>Wrapper Generation and Learning</vt:lpstr>
      <vt:lpstr>Wrapper generation and learning</vt:lpstr>
      <vt:lpstr>Information Extraction (IE)</vt:lpstr>
      <vt:lpstr>Many applications of IE </vt:lpstr>
      <vt:lpstr>NER with Conditional Random Fields</vt:lpstr>
      <vt:lpstr>NER with Deep Learning  </vt:lpstr>
      <vt:lpstr>Relationship Extraction</vt:lpstr>
      <vt:lpstr>Information Extraction:  Unstructured, Ungrammatical</vt:lpstr>
      <vt:lpstr>Information Extraction</vt:lpstr>
      <vt:lpstr>Entity Linkage, Data Cleaning, Normalization</vt:lpstr>
      <vt:lpstr>Data Cleaning/Transformation</vt:lpstr>
      <vt:lpstr>Data Cleaning/Transformation</vt:lpstr>
      <vt:lpstr>Data Transformation By Example</vt:lpstr>
      <vt:lpstr>Data Transformation By Example</vt:lpstr>
      <vt:lpstr>Data Cleaning/Transformation</vt:lpstr>
      <vt:lpstr>String Similarity:  Why Strings Don’t Match Perfectly?</vt:lpstr>
      <vt:lpstr>String Similarity Problem Definition</vt:lpstr>
      <vt:lpstr>Record Linkage</vt:lpstr>
      <vt:lpstr>Tamr: Record Matching </vt:lpstr>
      <vt:lpstr>Record Linkage with Deep Learning </vt:lpstr>
      <vt:lpstr>Blocking (Hashing)</vt:lpstr>
      <vt:lpstr>Record Linkage</vt:lpstr>
      <vt:lpstr>Logical Data Integration</vt:lpstr>
      <vt:lpstr>Database theory basics: queries, query containment, Datalog</vt:lpstr>
      <vt:lpstr>Logical Data Integration</vt:lpstr>
      <vt:lpstr>FBIRN Neuroimaging Integration </vt:lpstr>
      <vt:lpstr>Logical Data Integration:  Schema Mappings</vt:lpstr>
      <vt:lpstr>Query Rewriting</vt:lpstr>
      <vt:lpstr>Scalable Data Integration</vt:lpstr>
      <vt:lpstr>PRISMS-DSCIC Anaytics Architecture </vt:lpstr>
      <vt:lpstr>Schema Mapping/Source Modeling </vt:lpstr>
      <vt:lpstr>Schema Mapping</vt:lpstr>
      <vt:lpstr>Schema Mapping</vt:lpstr>
      <vt:lpstr>Source Modeling  </vt:lpstr>
      <vt:lpstr>Semi-Automatic Source Modeling:        Karma </vt:lpstr>
      <vt:lpstr>Semi-Automatic Source Modeling</vt:lpstr>
      <vt:lpstr>Automatic Source Modeling</vt:lpstr>
      <vt:lpstr>Automatic Source Modeling</vt:lpstr>
      <vt:lpstr>Semantic Web</vt:lpstr>
      <vt:lpstr>Can You Google the Answer to These Questions?</vt:lpstr>
      <vt:lpstr>Semantic Web </vt:lpstr>
      <vt:lpstr>New York Times Index</vt:lpstr>
      <vt:lpstr>Knowledge Graph </vt:lpstr>
      <vt:lpstr>PowerPoint Presentation</vt:lpstr>
      <vt:lpstr>PowerPoint Presentation</vt:lpstr>
      <vt:lpstr>Linked Data </vt:lpstr>
      <vt:lpstr>BigDataU.org (HTML)</vt:lpstr>
      <vt:lpstr>BigDataU.org: Embedded schema.org</vt:lpstr>
      <vt:lpstr>Linked Data </vt:lpstr>
      <vt:lpstr>Semantic Web Layer Cake</vt:lpstr>
      <vt:lpstr>PowerPoint Presentation</vt:lpstr>
      <vt:lpstr>SPARQL:  Querying RDF graphs </vt:lpstr>
      <vt:lpstr>Semantic Web: Description Logics, Ontology Web Language (OWL2)</vt:lpstr>
      <vt:lpstr>Ontology-based data access and integration</vt:lpstr>
      <vt:lpstr>Ontology-based data access and integration: Example Rewriting</vt:lpstr>
      <vt:lpstr>Knowledge Graphs</vt:lpstr>
      <vt:lpstr>Network Extraction </vt:lpstr>
      <vt:lpstr>Course Mechanics</vt:lpstr>
      <vt:lpstr>Course Materials and Web Pages</vt:lpstr>
      <vt:lpstr>Prerequisites &amp; Recommended</vt:lpstr>
      <vt:lpstr>Grading</vt:lpstr>
      <vt:lpstr>More on Grading</vt:lpstr>
      <vt:lpstr>Readings</vt:lpstr>
      <vt:lpstr>Slides</vt:lpstr>
      <vt:lpstr>Working Together</vt:lpstr>
      <vt:lpstr>Cheating</vt:lpstr>
      <vt:lpstr>We Follow USC Policies</vt:lpstr>
      <vt:lpstr>Course Projects</vt:lpstr>
      <vt:lpstr>Potential Projects</vt:lpstr>
      <vt:lpstr>Project Details </vt:lpstr>
      <vt:lpstr>Groups of Two</vt:lpstr>
      <vt:lpstr>When the Course is Over</vt:lpstr>
      <vt:lpstr>Waiting List</vt:lpstr>
      <vt:lpstr>Questions?</vt:lpstr>
    </vt:vector>
  </TitlesOfParts>
  <Company>Information Sciences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Web Sources for Information Integration</dc:title>
  <dc:creator>Craig A. Knoblock</dc:creator>
  <cp:lastModifiedBy>Shobeir</cp:lastModifiedBy>
  <cp:revision>1296</cp:revision>
  <cp:lastPrinted>1998-11-17T18:56:32Z</cp:lastPrinted>
  <dcterms:created xsi:type="dcterms:W3CDTF">2010-01-11T19:28:08Z</dcterms:created>
  <dcterms:modified xsi:type="dcterms:W3CDTF">2019-03-21T21:17:29Z</dcterms:modified>
</cp:coreProperties>
</file>